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304" r:id="rId5"/>
    <p:sldId id="306" r:id="rId6"/>
    <p:sldId id="305" r:id="rId7"/>
    <p:sldId id="307" r:id="rId8"/>
    <p:sldId id="308" r:id="rId9"/>
    <p:sldId id="262" r:id="rId10"/>
    <p:sldId id="311" r:id="rId11"/>
    <p:sldId id="312" r:id="rId12"/>
    <p:sldId id="309" r:id="rId13"/>
    <p:sldId id="490" r:id="rId14"/>
    <p:sldId id="310" r:id="rId15"/>
    <p:sldId id="313" r:id="rId16"/>
    <p:sldId id="314" r:id="rId17"/>
    <p:sldId id="316" r:id="rId18"/>
    <p:sldId id="315" r:id="rId19"/>
    <p:sldId id="318" r:id="rId20"/>
    <p:sldId id="317" r:id="rId21"/>
    <p:sldId id="319" r:id="rId22"/>
    <p:sldId id="320" r:id="rId23"/>
    <p:sldId id="321" r:id="rId24"/>
    <p:sldId id="322" r:id="rId25"/>
    <p:sldId id="259" r:id="rId26"/>
    <p:sldId id="266" r:id="rId27"/>
    <p:sldId id="323" r:id="rId28"/>
    <p:sldId id="324" r:id="rId29"/>
    <p:sldId id="325" r:id="rId30"/>
    <p:sldId id="326" r:id="rId31"/>
    <p:sldId id="327" r:id="rId32"/>
    <p:sldId id="328" r:id="rId33"/>
    <p:sldId id="330" r:id="rId34"/>
    <p:sldId id="329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2" r:id="rId47"/>
    <p:sldId id="343" r:id="rId48"/>
    <p:sldId id="344" r:id="rId49"/>
    <p:sldId id="345" r:id="rId50"/>
    <p:sldId id="346" r:id="rId51"/>
    <p:sldId id="347" r:id="rId52"/>
    <p:sldId id="348" r:id="rId53"/>
    <p:sldId id="349" r:id="rId54"/>
    <p:sldId id="350" r:id="rId55"/>
    <p:sldId id="351" r:id="rId56"/>
    <p:sldId id="352" r:id="rId57"/>
    <p:sldId id="354" r:id="rId58"/>
    <p:sldId id="353" r:id="rId59"/>
    <p:sldId id="355" r:id="rId60"/>
    <p:sldId id="356" r:id="rId61"/>
    <p:sldId id="358" r:id="rId62"/>
    <p:sldId id="359" r:id="rId63"/>
    <p:sldId id="260" r:id="rId64"/>
    <p:sldId id="273" r:id="rId65"/>
    <p:sldId id="360" r:id="rId66"/>
    <p:sldId id="361" r:id="rId67"/>
    <p:sldId id="362" r:id="rId68"/>
    <p:sldId id="276" r:id="rId69"/>
    <p:sldId id="420" r:id="rId70"/>
    <p:sldId id="421" r:id="rId71"/>
    <p:sldId id="366" r:id="rId72"/>
    <p:sldId id="363" r:id="rId73"/>
    <p:sldId id="364" r:id="rId74"/>
    <p:sldId id="365" r:id="rId75"/>
    <p:sldId id="367" r:id="rId76"/>
    <p:sldId id="368" r:id="rId77"/>
    <p:sldId id="369" r:id="rId78"/>
    <p:sldId id="370" r:id="rId79"/>
    <p:sldId id="371" r:id="rId80"/>
    <p:sldId id="372" r:id="rId81"/>
    <p:sldId id="373" r:id="rId82"/>
    <p:sldId id="374" r:id="rId83"/>
    <p:sldId id="375" r:id="rId84"/>
    <p:sldId id="376" r:id="rId85"/>
    <p:sldId id="377" r:id="rId86"/>
    <p:sldId id="378" r:id="rId87"/>
    <p:sldId id="379" r:id="rId88"/>
    <p:sldId id="398" r:id="rId89"/>
    <p:sldId id="422" r:id="rId90"/>
    <p:sldId id="380" r:id="rId91"/>
    <p:sldId id="382" r:id="rId92"/>
    <p:sldId id="383" r:id="rId93"/>
    <p:sldId id="384" r:id="rId94"/>
    <p:sldId id="386" r:id="rId95"/>
    <p:sldId id="385" r:id="rId96"/>
    <p:sldId id="387" r:id="rId97"/>
    <p:sldId id="388" r:id="rId98"/>
    <p:sldId id="389" r:id="rId99"/>
    <p:sldId id="390" r:id="rId100"/>
    <p:sldId id="391" r:id="rId101"/>
    <p:sldId id="392" r:id="rId102"/>
    <p:sldId id="393" r:id="rId103"/>
    <p:sldId id="394" r:id="rId104"/>
    <p:sldId id="381" r:id="rId105"/>
    <p:sldId id="396" r:id="rId106"/>
    <p:sldId id="395" r:id="rId107"/>
    <p:sldId id="397" r:id="rId108"/>
    <p:sldId id="399" r:id="rId109"/>
    <p:sldId id="400" r:id="rId110"/>
    <p:sldId id="401" r:id="rId111"/>
    <p:sldId id="402" r:id="rId112"/>
    <p:sldId id="403" r:id="rId113"/>
    <p:sldId id="404" r:id="rId114"/>
    <p:sldId id="405" r:id="rId115"/>
    <p:sldId id="406" r:id="rId116"/>
    <p:sldId id="407" r:id="rId117"/>
    <p:sldId id="408" r:id="rId118"/>
    <p:sldId id="409" r:id="rId119"/>
    <p:sldId id="410" r:id="rId120"/>
    <p:sldId id="411" r:id="rId121"/>
    <p:sldId id="412" r:id="rId122"/>
    <p:sldId id="413" r:id="rId123"/>
    <p:sldId id="414" r:id="rId124"/>
    <p:sldId id="415" r:id="rId125"/>
    <p:sldId id="416" r:id="rId126"/>
    <p:sldId id="417" r:id="rId127"/>
    <p:sldId id="418" r:id="rId128"/>
    <p:sldId id="419" r:id="rId129"/>
    <p:sldId id="281" r:id="rId130"/>
    <p:sldId id="423" r:id="rId131"/>
    <p:sldId id="424" r:id="rId132"/>
    <p:sldId id="425" r:id="rId133"/>
    <p:sldId id="426" r:id="rId134"/>
    <p:sldId id="427" r:id="rId135"/>
    <p:sldId id="428" r:id="rId136"/>
    <p:sldId id="429" r:id="rId137"/>
    <p:sldId id="430" r:id="rId138"/>
    <p:sldId id="431" r:id="rId139"/>
    <p:sldId id="432" r:id="rId140"/>
    <p:sldId id="433" r:id="rId141"/>
    <p:sldId id="434" r:id="rId142"/>
    <p:sldId id="435" r:id="rId143"/>
    <p:sldId id="436" r:id="rId144"/>
    <p:sldId id="437" r:id="rId145"/>
    <p:sldId id="438" r:id="rId146"/>
    <p:sldId id="439" r:id="rId147"/>
    <p:sldId id="440" r:id="rId148"/>
    <p:sldId id="441" r:id="rId149"/>
    <p:sldId id="442" r:id="rId150"/>
    <p:sldId id="443" r:id="rId151"/>
    <p:sldId id="444" r:id="rId152"/>
    <p:sldId id="452" r:id="rId153"/>
    <p:sldId id="445" r:id="rId154"/>
    <p:sldId id="450" r:id="rId155"/>
    <p:sldId id="451" r:id="rId156"/>
    <p:sldId id="453" r:id="rId157"/>
    <p:sldId id="454" r:id="rId158"/>
    <p:sldId id="455" r:id="rId159"/>
    <p:sldId id="446" r:id="rId160"/>
    <p:sldId id="456" r:id="rId161"/>
    <p:sldId id="458" r:id="rId162"/>
    <p:sldId id="459" r:id="rId163"/>
    <p:sldId id="460" r:id="rId164"/>
    <p:sldId id="461" r:id="rId165"/>
    <p:sldId id="457" r:id="rId166"/>
    <p:sldId id="462" r:id="rId167"/>
    <p:sldId id="463" r:id="rId168"/>
    <p:sldId id="464" r:id="rId169"/>
    <p:sldId id="465" r:id="rId170"/>
    <p:sldId id="466" r:id="rId171"/>
    <p:sldId id="467" r:id="rId172"/>
    <p:sldId id="468" r:id="rId173"/>
    <p:sldId id="469" r:id="rId174"/>
    <p:sldId id="470" r:id="rId175"/>
    <p:sldId id="471" r:id="rId176"/>
    <p:sldId id="472" r:id="rId177"/>
    <p:sldId id="473" r:id="rId178"/>
    <p:sldId id="474" r:id="rId179"/>
    <p:sldId id="475" r:id="rId180"/>
    <p:sldId id="476" r:id="rId181"/>
    <p:sldId id="477" r:id="rId182"/>
    <p:sldId id="478" r:id="rId183"/>
    <p:sldId id="479" r:id="rId184"/>
    <p:sldId id="480" r:id="rId185"/>
    <p:sldId id="481" r:id="rId186"/>
    <p:sldId id="482" r:id="rId187"/>
    <p:sldId id="483" r:id="rId188"/>
    <p:sldId id="484" r:id="rId189"/>
    <p:sldId id="485" r:id="rId190"/>
    <p:sldId id="486" r:id="rId191"/>
    <p:sldId id="487" r:id="rId192"/>
    <p:sldId id="488" r:id="rId193"/>
    <p:sldId id="447" r:id="rId194"/>
    <p:sldId id="448" r:id="rId195"/>
    <p:sldId id="449" r:id="rId196"/>
    <p:sldId id="489" r:id="rId197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0746"/>
    <a:srgbClr val="C40A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15620"/>
    <p:restoredTop sz="96501" autoAdjust="0"/>
  </p:normalViewPr>
  <p:slideViewPr>
    <p:cSldViewPr snapToGrid="0" snapToObjects="1">
      <p:cViewPr>
        <p:scale>
          <a:sx n="63" d="100"/>
          <a:sy n="63" d="100"/>
        </p:scale>
        <p:origin x="-2408" y="-7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180" Type="http://schemas.openxmlformats.org/officeDocument/2006/relationships/slide" Target="slides/slide179.xml"/><Relationship Id="rId181" Type="http://schemas.openxmlformats.org/officeDocument/2006/relationships/slide" Target="slides/slide180.xml"/><Relationship Id="rId182" Type="http://schemas.openxmlformats.org/officeDocument/2006/relationships/slide" Target="slides/slide18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83" Type="http://schemas.openxmlformats.org/officeDocument/2006/relationships/slide" Target="slides/slide182.xml"/><Relationship Id="rId184" Type="http://schemas.openxmlformats.org/officeDocument/2006/relationships/slide" Target="slides/slide183.xml"/><Relationship Id="rId185" Type="http://schemas.openxmlformats.org/officeDocument/2006/relationships/slide" Target="slides/slide184.xml"/><Relationship Id="rId186" Type="http://schemas.openxmlformats.org/officeDocument/2006/relationships/slide" Target="slides/slide185.xml"/><Relationship Id="rId187" Type="http://schemas.openxmlformats.org/officeDocument/2006/relationships/slide" Target="slides/slide186.xml"/><Relationship Id="rId188" Type="http://schemas.openxmlformats.org/officeDocument/2006/relationships/slide" Target="slides/slide187.xml"/><Relationship Id="rId189" Type="http://schemas.openxmlformats.org/officeDocument/2006/relationships/slide" Target="slides/slide18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190" Type="http://schemas.openxmlformats.org/officeDocument/2006/relationships/slide" Target="slides/slide189.xml"/><Relationship Id="rId191" Type="http://schemas.openxmlformats.org/officeDocument/2006/relationships/slide" Target="slides/slide190.xml"/><Relationship Id="rId192" Type="http://schemas.openxmlformats.org/officeDocument/2006/relationships/slide" Target="slides/slide19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93" Type="http://schemas.openxmlformats.org/officeDocument/2006/relationships/slide" Target="slides/slide192.xml"/><Relationship Id="rId194" Type="http://schemas.openxmlformats.org/officeDocument/2006/relationships/slide" Target="slides/slide193.xml"/><Relationship Id="rId195" Type="http://schemas.openxmlformats.org/officeDocument/2006/relationships/slide" Target="slides/slide194.xml"/><Relationship Id="rId196" Type="http://schemas.openxmlformats.org/officeDocument/2006/relationships/slide" Target="slides/slide195.xml"/><Relationship Id="rId197" Type="http://schemas.openxmlformats.org/officeDocument/2006/relationships/slide" Target="slides/slide196.xml"/><Relationship Id="rId198" Type="http://schemas.openxmlformats.org/officeDocument/2006/relationships/printerSettings" Target="printerSettings/printerSettings1.bin"/><Relationship Id="rId199" Type="http://schemas.openxmlformats.org/officeDocument/2006/relationships/presProps" Target="presProps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slide" Target="slides/slide168.xml"/><Relationship Id="rId200" Type="http://schemas.openxmlformats.org/officeDocument/2006/relationships/viewProps" Target="viewProps.xml"/><Relationship Id="rId201" Type="http://schemas.openxmlformats.org/officeDocument/2006/relationships/theme" Target="theme/theme1.xml"/><Relationship Id="rId202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slide" Target="slides/slide169.xml"/><Relationship Id="rId171" Type="http://schemas.openxmlformats.org/officeDocument/2006/relationships/slide" Target="slides/slide170.xml"/><Relationship Id="rId172" Type="http://schemas.openxmlformats.org/officeDocument/2006/relationships/slide" Target="slides/slide17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slide" Target="slides/slide172.xml"/><Relationship Id="rId174" Type="http://schemas.openxmlformats.org/officeDocument/2006/relationships/slide" Target="slides/slide173.xml"/><Relationship Id="rId175" Type="http://schemas.openxmlformats.org/officeDocument/2006/relationships/slide" Target="slides/slide174.xml"/><Relationship Id="rId176" Type="http://schemas.openxmlformats.org/officeDocument/2006/relationships/slide" Target="slides/slide175.xml"/><Relationship Id="rId177" Type="http://schemas.openxmlformats.org/officeDocument/2006/relationships/slide" Target="slides/slide176.xml"/><Relationship Id="rId178" Type="http://schemas.openxmlformats.org/officeDocument/2006/relationships/slide" Target="slides/slide177.xml"/><Relationship Id="rId179" Type="http://schemas.openxmlformats.org/officeDocument/2006/relationships/slide" Target="slides/slide17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alejandrabeghelli:Documents:ALE_HP_Feb_2015:ABZ:Docencia:Goldsmiths:Algorithms_&amp;_DataStructures:Lectures:Term2:Lecture12_ImplicitHeaps_ConstructTime:Hashing-grades_tes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ubbleChart>
        <c:varyColors val="0"/>
        <c:ser>
          <c:idx val="0"/>
          <c:order val="0"/>
          <c:spPr>
            <a:solidFill>
              <a:srgbClr val="FF0000"/>
            </a:solidFill>
            <a:ln>
              <a:solidFill>
                <a:schemeClr val="tx1"/>
              </a:solidFill>
            </a:ln>
          </c:spPr>
          <c:invertIfNegative val="0"/>
          <c:xVal>
            <c:numRef>
              <c:f>'IS52038B (18-19) Hashing'!$M$2:$M$13</c:f>
              <c:numCache>
                <c:formatCode>General</c:formatCode>
                <c:ptCount val="12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</c:numCache>
            </c:numRef>
          </c:xVal>
          <c:yVal>
            <c:numRef>
              <c:f>'IS52038B (18-19) Hashing'!$N$2:$N$13</c:f>
              <c:numCache>
                <c:formatCode>0.0</c:formatCode>
                <c:ptCount val="12"/>
                <c:pt idx="0">
                  <c:v>3.520625</c:v>
                </c:pt>
                <c:pt idx="1">
                  <c:v>5.108000000000001</c:v>
                </c:pt>
                <c:pt idx="2">
                  <c:v>6.690588235294117</c:v>
                </c:pt>
                <c:pt idx="3">
                  <c:v>7.114615384615385</c:v>
                </c:pt>
                <c:pt idx="4">
                  <c:v>6.875</c:v>
                </c:pt>
                <c:pt idx="5">
                  <c:v>7.511428571428572</c:v>
                </c:pt>
                <c:pt idx="6">
                  <c:v>5.109999999999999</c:v>
                </c:pt>
                <c:pt idx="7">
                  <c:v>8.026666666666667</c:v>
                </c:pt>
                <c:pt idx="8">
                  <c:v>5.664999999999999</c:v>
                </c:pt>
                <c:pt idx="9">
                  <c:v>6.124999999999999</c:v>
                </c:pt>
                <c:pt idx="10" formatCode="General">
                  <c:v>10.0</c:v>
                </c:pt>
              </c:numCache>
            </c:numRef>
          </c:yVal>
          <c:bubbleSize>
            <c:numRef>
              <c:f>'IS52038B (18-19) Hashing'!$O$2:$O$13</c:f>
              <c:numCache>
                <c:formatCode>General</c:formatCode>
                <c:ptCount val="12"/>
                <c:pt idx="0">
                  <c:v>63.0</c:v>
                </c:pt>
                <c:pt idx="1">
                  <c:v>30.0</c:v>
                </c:pt>
                <c:pt idx="2">
                  <c:v>17.0</c:v>
                </c:pt>
                <c:pt idx="3">
                  <c:v>13.0</c:v>
                </c:pt>
                <c:pt idx="4">
                  <c:v>10.0</c:v>
                </c:pt>
                <c:pt idx="5">
                  <c:v>7.0</c:v>
                </c:pt>
                <c:pt idx="6">
                  <c:v>3.0</c:v>
                </c:pt>
                <c:pt idx="7">
                  <c:v>3.0</c:v>
                </c:pt>
                <c:pt idx="8">
                  <c:v>2.0</c:v>
                </c:pt>
                <c:pt idx="9">
                  <c:v>2.0</c:v>
                </c:pt>
                <c:pt idx="10">
                  <c:v>1.0</c:v>
                </c:pt>
              </c:numCache>
            </c:numRef>
          </c:bubbleSize>
          <c:bubble3D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-2063644888"/>
        <c:axId val="-2134825752"/>
      </c:bubbleChart>
      <c:valAx>
        <c:axId val="-2063644888"/>
        <c:scaling>
          <c:orientation val="minMax"/>
          <c:max val="12.0"/>
          <c:min val="0.0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s-ES" sz="1400"/>
                  <a:t>Number of attempts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-2134825752"/>
        <c:crosses val="autoZero"/>
        <c:crossBetween val="midCat"/>
      </c:valAx>
      <c:valAx>
        <c:axId val="-2134825752"/>
        <c:scaling>
          <c:orientation val="minMax"/>
          <c:max val="10.0"/>
        </c:scaling>
        <c:delete val="0"/>
        <c:axPos val="l"/>
        <c:majorGridlines>
          <c:spPr>
            <a:ln>
              <a:solidFill>
                <a:schemeClr val="bg1">
                  <a:lumMod val="50000"/>
                </a:schemeClr>
              </a:solidFill>
              <a:prstDash val="sysDot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s-ES" sz="1600"/>
                  <a:t>Average mark</a:t>
                </a:r>
              </a:p>
            </c:rich>
          </c:tx>
          <c:layout/>
          <c:overlay val="0"/>
        </c:title>
        <c:numFmt formatCode="0.0" sourceLinked="1"/>
        <c:majorTickMark val="out"/>
        <c:minorTickMark val="none"/>
        <c:tickLblPos val="nextTo"/>
        <c:crossAx val="-2063644888"/>
        <c:crosses val="autoZero"/>
        <c:crossBetween val="midCat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3415-9B93-7844-895A-E0AA9489667B}" type="datetimeFigureOut">
              <a:rPr lang="es-ES" smtClean="0"/>
              <a:t>1/22/19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C2AED-B6FB-6B4A-8163-8D46907FEC6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5818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3415-9B93-7844-895A-E0AA9489667B}" type="datetimeFigureOut">
              <a:rPr lang="es-ES" smtClean="0"/>
              <a:t>1/22/19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C2AED-B6FB-6B4A-8163-8D46907FEC6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301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3415-9B93-7844-895A-E0AA9489667B}" type="datetimeFigureOut">
              <a:rPr lang="es-ES" smtClean="0"/>
              <a:t>1/22/19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C2AED-B6FB-6B4A-8163-8D46907FEC6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6655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3415-9B93-7844-895A-E0AA9489667B}" type="datetimeFigureOut">
              <a:rPr lang="es-ES" smtClean="0"/>
              <a:t>1/22/19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C2AED-B6FB-6B4A-8163-8D46907FEC6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9920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3415-9B93-7844-895A-E0AA9489667B}" type="datetimeFigureOut">
              <a:rPr lang="es-ES" smtClean="0"/>
              <a:t>1/22/19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C2AED-B6FB-6B4A-8163-8D46907FEC6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9713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3415-9B93-7844-895A-E0AA9489667B}" type="datetimeFigureOut">
              <a:rPr lang="es-ES" smtClean="0"/>
              <a:t>1/22/19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C2AED-B6FB-6B4A-8163-8D46907FEC6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9441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3415-9B93-7844-895A-E0AA9489667B}" type="datetimeFigureOut">
              <a:rPr lang="es-ES" smtClean="0"/>
              <a:t>1/22/19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C2AED-B6FB-6B4A-8163-8D46907FEC6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1272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3415-9B93-7844-895A-E0AA9489667B}" type="datetimeFigureOut">
              <a:rPr lang="es-ES" smtClean="0"/>
              <a:t>1/22/19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C2AED-B6FB-6B4A-8163-8D46907FEC6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6658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3415-9B93-7844-895A-E0AA9489667B}" type="datetimeFigureOut">
              <a:rPr lang="es-ES" smtClean="0"/>
              <a:t>1/22/19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C2AED-B6FB-6B4A-8163-8D46907FEC6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8554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3415-9B93-7844-895A-E0AA9489667B}" type="datetimeFigureOut">
              <a:rPr lang="es-ES" smtClean="0"/>
              <a:t>1/22/19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C2AED-B6FB-6B4A-8163-8D46907FEC6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6582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3415-9B93-7844-895A-E0AA9489667B}" type="datetimeFigureOut">
              <a:rPr lang="es-ES" smtClean="0"/>
              <a:t>1/22/19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FC2AED-B6FB-6B4A-8163-8D46907FEC6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79339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23415-9B93-7844-895A-E0AA9489667B}" type="datetimeFigureOut">
              <a:rPr lang="es-ES" smtClean="0"/>
              <a:t>1/22/19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C2AED-B6FB-6B4A-8163-8D46907FEC6A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516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1.docx"/><Relationship Id="rId4" Type="http://schemas.openxmlformats.org/officeDocument/2006/relationships/image" Target="../media/image3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2.docx"/><Relationship Id="rId4" Type="http://schemas.openxmlformats.org/officeDocument/2006/relationships/image" Target="../media/image31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3.docx"/><Relationship Id="rId4" Type="http://schemas.openxmlformats.org/officeDocument/2006/relationships/image" Target="../media/image31.png"/><Relationship Id="rId5" Type="http://schemas.openxmlformats.org/officeDocument/2006/relationships/package" Target="../embeddings/Documento_de_Microsoft_Word4.docx"/><Relationship Id="rId6" Type="http://schemas.openxmlformats.org/officeDocument/2006/relationships/image" Target="../media/image32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5.docx"/><Relationship Id="rId4" Type="http://schemas.openxmlformats.org/officeDocument/2006/relationships/image" Target="../media/image31.png"/><Relationship Id="rId5" Type="http://schemas.openxmlformats.org/officeDocument/2006/relationships/package" Target="../embeddings/Documento_de_Microsoft_Word6.docx"/><Relationship Id="rId6" Type="http://schemas.openxmlformats.org/officeDocument/2006/relationships/image" Target="../media/image32.png"/><Relationship Id="rId7" Type="http://schemas.openxmlformats.org/officeDocument/2006/relationships/package" Target="../embeddings/Documento_de_Microsoft_Word7.docx"/><Relationship Id="rId8" Type="http://schemas.openxmlformats.org/officeDocument/2006/relationships/image" Target="../media/image33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Documento_de_Microsoft_Word8.docx"/><Relationship Id="rId4" Type="http://schemas.openxmlformats.org/officeDocument/2006/relationships/image" Target="../media/image31.png"/><Relationship Id="rId5" Type="http://schemas.openxmlformats.org/officeDocument/2006/relationships/package" Target="../embeddings/Documento_de_Microsoft_Word9.docx"/><Relationship Id="rId6" Type="http://schemas.openxmlformats.org/officeDocument/2006/relationships/image" Target="../media/image32.png"/><Relationship Id="rId7" Type="http://schemas.openxmlformats.org/officeDocument/2006/relationships/package" Target="../embeddings/Documento_de_Microsoft_Word10.docx"/><Relationship Id="rId8" Type="http://schemas.openxmlformats.org/officeDocument/2006/relationships/image" Target="../media/image33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" y="2997013"/>
            <a:ext cx="9160433" cy="842869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Lecture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12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4" name="Imagen 3" descr="Screen Shot 2019-01-08 at 16.04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2833" y="0"/>
            <a:ext cx="2387600" cy="8128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-1" y="2734235"/>
            <a:ext cx="9160433" cy="262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latin typeface="DIN Condensed Bold"/>
                <a:cs typeface="DIN Condensed Bold"/>
              </a:rPr>
              <a:t>ALGORITHMS &amp; DATA STRUCTURES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0" y="3810000"/>
            <a:ext cx="9160432" cy="262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 smtClean="0">
                <a:latin typeface="DIN Condensed Bold"/>
                <a:cs typeface="DIN Condensed Bold"/>
              </a:rPr>
              <a:t>DEPARTMENT OF COMPUTING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905692" y="6294432"/>
            <a:ext cx="1539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latin typeface="DIN Condensed Bold"/>
                <a:cs typeface="DIN Condensed Bold"/>
              </a:rPr>
              <a:t>January</a:t>
            </a:r>
            <a:r>
              <a:rPr lang="es-ES" sz="2000" dirty="0" smtClean="0">
                <a:latin typeface="DIN Condensed Bold"/>
                <a:cs typeface="DIN Condensed Bold"/>
              </a:rPr>
              <a:t> 21, 2019</a:t>
            </a:r>
            <a:endParaRPr lang="es-ES" sz="2000" dirty="0"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924718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Schedule Term2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second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half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030111" y="1098224"/>
            <a:ext cx="626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Mon</a:t>
            </a:r>
            <a:r>
              <a:rPr lang="es-E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es-E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Tue</a:t>
            </a:r>
            <a:r>
              <a:rPr lang="es-E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es-E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Wed</a:t>
            </a:r>
            <a:r>
              <a:rPr lang="es-E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es-E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Thu</a:t>
            </a:r>
            <a:r>
              <a:rPr lang="es-E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es-E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Fri</a:t>
            </a:r>
            <a:r>
              <a:rPr lang="es-E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endParaRPr lang="es-E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-16433" y="1360692"/>
            <a:ext cx="121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bg2">
                    <a:lumMod val="50000"/>
                  </a:schemeClr>
                </a:solidFill>
              </a:rPr>
              <a:t>Week</a:t>
            </a:r>
            <a:r>
              <a:rPr lang="es-ES" b="1" dirty="0" smtClean="0">
                <a:solidFill>
                  <a:schemeClr val="bg2">
                    <a:lumMod val="50000"/>
                  </a:schemeClr>
                </a:solidFill>
              </a:rPr>
              <a:t> 16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030111" y="1431247"/>
            <a:ext cx="7944556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25-Feb			26-Feb			27-Feb			28-Feb			01-Mar</a:t>
            </a:r>
            <a:endParaRPr lang="es-ES" sz="12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995829" y="2575351"/>
            <a:ext cx="7908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>
                <a:solidFill>
                  <a:srgbClr val="000000"/>
                </a:solidFill>
              </a:rPr>
              <a:t>Lecture</a:t>
            </a:r>
            <a:r>
              <a:rPr lang="es-ES" sz="1400" b="1" dirty="0" smtClean="0">
                <a:solidFill>
                  <a:srgbClr val="000000"/>
                </a:solidFill>
              </a:rPr>
              <a:t> 17 		Lab.17					Lab.17</a:t>
            </a:r>
            <a:r>
              <a:rPr lang="es-E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</a:t>
            </a:r>
            <a:r>
              <a:rPr lang="es-ES" sz="1400" b="1" dirty="0" err="1" smtClean="0">
                <a:solidFill>
                  <a:srgbClr val="C40A29"/>
                </a:solidFill>
              </a:rPr>
              <a:t>Numbers</a:t>
            </a:r>
            <a:r>
              <a:rPr lang="es-ES" sz="1400" b="1" dirty="0" smtClean="0">
                <a:solidFill>
                  <a:srgbClr val="C40A29"/>
                </a:solidFill>
              </a:rPr>
              <a:t> </a:t>
            </a:r>
            <a:r>
              <a:rPr lang="es-ES" sz="1400" b="1" dirty="0" err="1">
                <a:solidFill>
                  <a:srgbClr val="C40A29"/>
                </a:solidFill>
              </a:rPr>
              <a:t>quiz</a:t>
            </a:r>
            <a:endParaRPr lang="es-ES" sz="1400" b="1" dirty="0">
              <a:solidFill>
                <a:srgbClr val="C40A29"/>
              </a:solidFill>
            </a:endParaRPr>
          </a:p>
          <a:p>
            <a:r>
              <a:rPr lang="es-ES" sz="1400" b="1" dirty="0" smtClean="0">
                <a:solidFill>
                  <a:srgbClr val="FF0000"/>
                </a:solidFill>
              </a:rPr>
              <a:t>												</a:t>
            </a:r>
            <a:r>
              <a:rPr lang="es-ES" sz="1400" b="1" dirty="0" smtClean="0">
                <a:solidFill>
                  <a:schemeClr val="accent6">
                    <a:lumMod val="75000"/>
                  </a:schemeClr>
                </a:solidFill>
              </a:rPr>
              <a:t>ESSAY, 1st </a:t>
            </a:r>
            <a:r>
              <a:rPr lang="es-ES" sz="1400" b="1" dirty="0" err="1" smtClean="0">
                <a:solidFill>
                  <a:schemeClr val="accent6">
                    <a:lumMod val="75000"/>
                  </a:schemeClr>
                </a:solidFill>
              </a:rPr>
              <a:t>submission</a:t>
            </a:r>
            <a:endParaRPr lang="es-ES" sz="1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038162" y="3534527"/>
            <a:ext cx="79082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>
                <a:solidFill>
                  <a:srgbClr val="000000"/>
                </a:solidFill>
              </a:rPr>
              <a:t>Lecture</a:t>
            </a:r>
            <a:r>
              <a:rPr lang="es-ES" sz="1400" b="1" dirty="0">
                <a:solidFill>
                  <a:srgbClr val="000000"/>
                </a:solidFill>
              </a:rPr>
              <a:t> </a:t>
            </a:r>
            <a:r>
              <a:rPr lang="es-ES" sz="1400" b="1" dirty="0" smtClean="0">
                <a:solidFill>
                  <a:srgbClr val="000000"/>
                </a:solidFill>
              </a:rPr>
              <a:t>18</a:t>
            </a:r>
            <a:r>
              <a:rPr lang="es-ES" sz="1400" b="1" dirty="0">
                <a:solidFill>
                  <a:srgbClr val="000000"/>
                </a:solidFill>
              </a:rPr>
              <a:t>		Lab.</a:t>
            </a:r>
            <a:r>
              <a:rPr lang="es-ES" sz="1400" b="1" dirty="0" smtClean="0">
                <a:solidFill>
                  <a:srgbClr val="000000"/>
                </a:solidFill>
              </a:rPr>
              <a:t>18</a:t>
            </a:r>
            <a:r>
              <a:rPr lang="es-ES" sz="1400" b="1" dirty="0">
                <a:solidFill>
                  <a:srgbClr val="000000"/>
                </a:solidFill>
              </a:rPr>
              <a:t>					Lab.</a:t>
            </a:r>
            <a:r>
              <a:rPr lang="es-ES" sz="1400" b="1" dirty="0" smtClean="0">
                <a:solidFill>
                  <a:srgbClr val="000000"/>
                </a:solidFill>
              </a:rPr>
              <a:t>18</a:t>
            </a:r>
            <a:r>
              <a:rPr lang="es-E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</a:t>
            </a:r>
            <a:r>
              <a:rPr lang="es-ES" sz="1400" b="1" dirty="0" err="1" smtClean="0">
                <a:solidFill>
                  <a:srgbClr val="C40A29"/>
                </a:solidFill>
              </a:rPr>
              <a:t>Recursive</a:t>
            </a:r>
            <a:r>
              <a:rPr lang="es-ES" sz="1400" b="1" dirty="0" smtClean="0">
                <a:solidFill>
                  <a:srgbClr val="C40A29"/>
                </a:solidFill>
              </a:rPr>
              <a:t> </a:t>
            </a:r>
            <a:r>
              <a:rPr lang="es-ES" sz="1400" b="1" dirty="0" err="1" smtClean="0">
                <a:solidFill>
                  <a:srgbClr val="C40A29"/>
                </a:solidFill>
              </a:rPr>
              <a:t>functions</a:t>
            </a:r>
            <a:r>
              <a:rPr lang="es-ES" sz="1400" b="1" dirty="0" smtClean="0">
                <a:solidFill>
                  <a:srgbClr val="C40A29"/>
                </a:solidFill>
              </a:rPr>
              <a:t> </a:t>
            </a:r>
            <a:r>
              <a:rPr lang="es-ES" sz="1400" b="1" dirty="0" err="1" smtClean="0">
                <a:solidFill>
                  <a:srgbClr val="C40A29"/>
                </a:solidFill>
              </a:rPr>
              <a:t>quiz</a:t>
            </a:r>
            <a:endParaRPr lang="es-ES" sz="1400" b="1" dirty="0" smtClean="0">
              <a:solidFill>
                <a:srgbClr val="C40A29"/>
              </a:solidFill>
            </a:endParaRPr>
          </a:p>
          <a:p>
            <a:r>
              <a:rPr lang="es-ES" sz="1400" b="1" dirty="0" smtClean="0">
                <a:solidFill>
                  <a:srgbClr val="C40A29"/>
                </a:solidFill>
              </a:rPr>
              <a:t>												</a:t>
            </a:r>
            <a:r>
              <a:rPr lang="es-ES" sz="1400" b="1" dirty="0" err="1" smtClean="0">
                <a:solidFill>
                  <a:srgbClr val="FF0000"/>
                </a:solidFill>
              </a:rPr>
              <a:t>Lab</a:t>
            </a:r>
            <a:r>
              <a:rPr lang="es-ES" sz="1400" b="1" dirty="0" smtClean="0">
                <a:solidFill>
                  <a:srgbClr val="FF0000"/>
                </a:solidFill>
              </a:rPr>
              <a:t>. </a:t>
            </a:r>
            <a:r>
              <a:rPr lang="es-ES" sz="1400" b="1" dirty="0" err="1" smtClean="0">
                <a:solidFill>
                  <a:srgbClr val="FF0000"/>
                </a:solidFill>
              </a:rPr>
              <a:t>Submission</a:t>
            </a:r>
            <a:r>
              <a:rPr lang="es-ES" sz="1400" b="1" dirty="0" smtClean="0">
                <a:solidFill>
                  <a:srgbClr val="FF0000"/>
                </a:solidFill>
              </a:rPr>
              <a:t> Big </a:t>
            </a:r>
            <a:r>
              <a:rPr lang="es-ES" sz="1400" b="1" dirty="0" err="1" smtClean="0">
                <a:solidFill>
                  <a:srgbClr val="FF0000"/>
                </a:solidFill>
              </a:rPr>
              <a:t>Integers</a:t>
            </a:r>
            <a:endParaRPr lang="es-ES" sz="1400" b="1" dirty="0" smtClean="0">
              <a:solidFill>
                <a:srgbClr val="FF0000"/>
              </a:solidFill>
            </a:endParaRPr>
          </a:p>
          <a:p>
            <a:r>
              <a:rPr lang="es-ES" sz="1400" b="1" dirty="0" smtClean="0">
                <a:solidFill>
                  <a:srgbClr val="000000"/>
                </a:solidFill>
              </a:rPr>
              <a:t>												</a:t>
            </a:r>
            <a:r>
              <a:rPr lang="es-ES" sz="1400" b="1" dirty="0" smtClean="0">
                <a:solidFill>
                  <a:srgbClr val="E46C0A"/>
                </a:solidFill>
              </a:rPr>
              <a:t>ESSAY, Peer </a:t>
            </a:r>
            <a:r>
              <a:rPr lang="es-ES" sz="1400" b="1" dirty="0" err="1" smtClean="0">
                <a:solidFill>
                  <a:srgbClr val="E46C0A"/>
                </a:solidFill>
              </a:rPr>
              <a:t>assessment</a:t>
            </a:r>
            <a:r>
              <a:rPr lang="es-ES" sz="1400" b="1" dirty="0" smtClean="0">
                <a:solidFill>
                  <a:srgbClr val="000000"/>
                </a:solidFill>
              </a:rPr>
              <a:t>	</a:t>
            </a:r>
          </a:p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s-E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									</a:t>
            </a:r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1038162" y="4461440"/>
            <a:ext cx="7908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/>
              <a:t>NO LECTURE	Lab.19					Lab.19  		</a:t>
            </a:r>
            <a:r>
              <a:rPr lang="es-ES" sz="1400" b="1" dirty="0" err="1" smtClean="0">
                <a:solidFill>
                  <a:srgbClr val="C40A29"/>
                </a:solidFill>
              </a:rPr>
              <a:t>Strings</a:t>
            </a:r>
            <a:r>
              <a:rPr lang="es-ES" sz="1400" b="1" dirty="0" smtClean="0">
                <a:solidFill>
                  <a:srgbClr val="C40A29"/>
                </a:solidFill>
              </a:rPr>
              <a:t> </a:t>
            </a:r>
            <a:r>
              <a:rPr lang="es-ES" sz="1400" b="1" dirty="0" err="1" smtClean="0">
                <a:solidFill>
                  <a:srgbClr val="C40A29"/>
                </a:solidFill>
              </a:rPr>
              <a:t>quiz</a:t>
            </a:r>
            <a:endParaRPr lang="es-ES" sz="1400" b="1" dirty="0">
              <a:solidFill>
                <a:srgbClr val="C40A29"/>
              </a:solidFill>
            </a:endParaRPr>
          </a:p>
          <a:p>
            <a:r>
              <a:rPr lang="es-ES" sz="1400" b="1" dirty="0" smtClean="0"/>
              <a:t>          </a:t>
            </a:r>
            <a:r>
              <a:rPr lang="es-ES" sz="1400" b="1" dirty="0"/>
              <a:t>	</a:t>
            </a:r>
            <a:r>
              <a:rPr lang="es-ES" sz="1400" b="1" dirty="0" smtClean="0"/>
              <a:t>											</a:t>
            </a:r>
            <a:endParaRPr lang="es-ES" sz="1400" dirty="0">
              <a:solidFill>
                <a:srgbClr val="FF0000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969543" y="1682580"/>
            <a:ext cx="8174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/>
              <a:t>Lecture</a:t>
            </a:r>
            <a:r>
              <a:rPr lang="es-ES" sz="1400" b="1" dirty="0"/>
              <a:t> </a:t>
            </a:r>
            <a:r>
              <a:rPr lang="es-ES" sz="1400" b="1" dirty="0" smtClean="0"/>
              <a:t>16		Lab.16					Lab.16		</a:t>
            </a:r>
            <a:r>
              <a:rPr lang="es-ES" sz="1400" b="1" dirty="0" err="1" smtClean="0">
                <a:solidFill>
                  <a:srgbClr val="FF0000"/>
                </a:solidFill>
              </a:rPr>
              <a:t>Lab</a:t>
            </a:r>
            <a:r>
              <a:rPr lang="es-ES" sz="1400" b="1" dirty="0" smtClean="0">
                <a:solidFill>
                  <a:srgbClr val="FF0000"/>
                </a:solidFill>
              </a:rPr>
              <a:t>. </a:t>
            </a:r>
            <a:r>
              <a:rPr lang="es-ES" sz="1400" b="1" dirty="0" err="1" smtClean="0">
                <a:solidFill>
                  <a:srgbClr val="FF0000"/>
                </a:solidFill>
              </a:rPr>
              <a:t>Submission</a:t>
            </a:r>
            <a:r>
              <a:rPr lang="es-ES" sz="1400" b="1" dirty="0" smtClean="0">
                <a:solidFill>
                  <a:srgbClr val="FF0000"/>
                </a:solidFill>
              </a:rPr>
              <a:t> </a:t>
            </a:r>
            <a:r>
              <a:rPr lang="es-ES" sz="1400" b="1" dirty="0" err="1" smtClean="0">
                <a:solidFill>
                  <a:srgbClr val="FF0000"/>
                </a:solidFill>
              </a:rPr>
              <a:t>random</a:t>
            </a:r>
            <a:r>
              <a:rPr lang="es-ES" sz="1400" b="1" dirty="0" smtClean="0">
                <a:solidFill>
                  <a:srgbClr val="FF0000"/>
                </a:solidFill>
              </a:rPr>
              <a:t> </a:t>
            </a:r>
            <a:r>
              <a:rPr lang="es-ES" sz="1400" b="1" dirty="0" err="1" smtClean="0">
                <a:solidFill>
                  <a:srgbClr val="FF0000"/>
                </a:solidFill>
              </a:rPr>
              <a:t>numbers</a:t>
            </a:r>
            <a:r>
              <a:rPr lang="es-ES" sz="1400" b="1" dirty="0" smtClean="0"/>
              <a:t>	</a:t>
            </a:r>
            <a:endParaRPr lang="es-ES" sz="14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030111" y="2321353"/>
            <a:ext cx="7944556" cy="276999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rgbClr val="948A54"/>
                </a:solidFill>
              </a:rPr>
              <a:t>04-Mar</a:t>
            </a:r>
            <a:r>
              <a:rPr lang="es-ES" sz="1200" b="1" dirty="0">
                <a:solidFill>
                  <a:srgbClr val="948A54"/>
                </a:solidFill>
              </a:rPr>
              <a:t>	</a:t>
            </a:r>
            <a:r>
              <a:rPr lang="es-ES" sz="1200" b="1" dirty="0" smtClean="0">
                <a:solidFill>
                  <a:srgbClr val="948A54"/>
                </a:solidFill>
              </a:rPr>
              <a:t>	05-Mar</a:t>
            </a:r>
            <a:r>
              <a:rPr lang="es-ES" sz="1200" b="1" dirty="0">
                <a:solidFill>
                  <a:srgbClr val="948A54"/>
                </a:solidFill>
              </a:rPr>
              <a:t>	</a:t>
            </a:r>
            <a:r>
              <a:rPr lang="es-ES" sz="1200" b="1" dirty="0" smtClean="0">
                <a:solidFill>
                  <a:srgbClr val="948A54"/>
                </a:solidFill>
              </a:rPr>
              <a:t>	06-Mar</a:t>
            </a:r>
            <a:r>
              <a:rPr lang="es-ES" sz="1200" b="1" dirty="0">
                <a:solidFill>
                  <a:srgbClr val="948A54"/>
                </a:solidFill>
              </a:rPr>
              <a:t>	</a:t>
            </a:r>
            <a:r>
              <a:rPr lang="es-ES" sz="1200" b="1" dirty="0" smtClean="0">
                <a:solidFill>
                  <a:srgbClr val="948A54"/>
                </a:solidFill>
              </a:rPr>
              <a:t>	07-Mar</a:t>
            </a:r>
            <a:r>
              <a:rPr lang="es-ES" sz="1200" b="1" dirty="0">
                <a:solidFill>
                  <a:srgbClr val="948A54"/>
                </a:solidFill>
              </a:rPr>
              <a:t>	</a:t>
            </a:r>
            <a:r>
              <a:rPr lang="es-ES" sz="1200" b="1" dirty="0" smtClean="0">
                <a:solidFill>
                  <a:srgbClr val="948A54"/>
                </a:solidFill>
              </a:rPr>
              <a:t>	08-Mar</a:t>
            </a:r>
            <a:endParaRPr lang="es-ES" sz="1200" dirty="0"/>
          </a:p>
        </p:txBody>
      </p:sp>
      <p:sp>
        <p:nvSpPr>
          <p:cNvPr id="23" name="CuadroTexto 22"/>
          <p:cNvSpPr txBox="1"/>
          <p:nvPr/>
        </p:nvSpPr>
        <p:spPr>
          <a:xfrm>
            <a:off x="1066383" y="3278083"/>
            <a:ext cx="7908283" cy="276999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11-Mar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12-Mar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13-Mar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14-Mar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15-Mar</a:t>
            </a:r>
            <a:endParaRPr lang="es-ES" sz="1200" dirty="0"/>
          </a:p>
        </p:txBody>
      </p:sp>
      <p:sp>
        <p:nvSpPr>
          <p:cNvPr id="24" name="CuadroTexto 23"/>
          <p:cNvSpPr txBox="1"/>
          <p:nvPr/>
        </p:nvSpPr>
        <p:spPr>
          <a:xfrm>
            <a:off x="-16433" y="2262463"/>
            <a:ext cx="121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bg2">
                    <a:lumMod val="50000"/>
                  </a:schemeClr>
                </a:solidFill>
              </a:rPr>
              <a:t>Week</a:t>
            </a:r>
            <a:r>
              <a:rPr lang="es-ES" b="1" dirty="0" smtClean="0">
                <a:solidFill>
                  <a:schemeClr val="bg2">
                    <a:lumMod val="50000"/>
                  </a:schemeClr>
                </a:solidFill>
              </a:rPr>
              <a:t> 17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-20557" y="3207528"/>
            <a:ext cx="121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bg2">
                    <a:lumMod val="50000"/>
                  </a:schemeClr>
                </a:solidFill>
              </a:rPr>
              <a:t>Week</a:t>
            </a:r>
            <a:r>
              <a:rPr lang="es-ES" b="1" dirty="0" smtClean="0">
                <a:solidFill>
                  <a:schemeClr val="bg2">
                    <a:lumMod val="50000"/>
                  </a:schemeClr>
                </a:solidFill>
              </a:rPr>
              <a:t> 18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-6060" y="4162663"/>
            <a:ext cx="121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bg2">
                    <a:lumMod val="50000"/>
                  </a:schemeClr>
                </a:solidFill>
              </a:rPr>
              <a:t>Week</a:t>
            </a:r>
            <a:r>
              <a:rPr lang="es-ES" b="1" dirty="0" smtClean="0">
                <a:solidFill>
                  <a:schemeClr val="bg2">
                    <a:lumMod val="50000"/>
                  </a:schemeClr>
                </a:solidFill>
              </a:rPr>
              <a:t> 19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14112" y="5124996"/>
            <a:ext cx="121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bg2">
                    <a:lumMod val="50000"/>
                  </a:schemeClr>
                </a:solidFill>
              </a:rPr>
              <a:t>Week</a:t>
            </a:r>
            <a:r>
              <a:rPr lang="es-ES" b="1" dirty="0" smtClean="0">
                <a:solidFill>
                  <a:schemeClr val="bg2">
                    <a:lumMod val="50000"/>
                  </a:schemeClr>
                </a:solidFill>
              </a:rPr>
              <a:t> 20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1066384" y="4218231"/>
            <a:ext cx="7908283" cy="276999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18-Mar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19-Mar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20-Mar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21-Mar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22-Mar</a:t>
            </a:r>
            <a:endParaRPr lang="es-ES" sz="1200" dirty="0"/>
          </a:p>
        </p:txBody>
      </p:sp>
      <p:sp>
        <p:nvSpPr>
          <p:cNvPr id="32" name="CuadroTexto 31"/>
          <p:cNvSpPr txBox="1"/>
          <p:nvPr/>
        </p:nvSpPr>
        <p:spPr>
          <a:xfrm>
            <a:off x="1009940" y="5364392"/>
            <a:ext cx="7908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smtClean="0"/>
              <a:t>NO LECTURE	Lab.20					Lab.20  		</a:t>
            </a:r>
            <a:r>
              <a:rPr lang="es-ES" sz="1400" b="1" dirty="0" smtClean="0">
                <a:solidFill>
                  <a:srgbClr val="C40A29"/>
                </a:solidFill>
              </a:rPr>
              <a:t>General </a:t>
            </a:r>
            <a:r>
              <a:rPr lang="es-ES" sz="1400" b="1" dirty="0" err="1" smtClean="0">
                <a:solidFill>
                  <a:srgbClr val="C40A29"/>
                </a:solidFill>
              </a:rPr>
              <a:t>Knowledge</a:t>
            </a:r>
            <a:r>
              <a:rPr lang="es-ES" sz="1400" b="1" dirty="0" smtClean="0">
                <a:solidFill>
                  <a:srgbClr val="C40A29"/>
                </a:solidFill>
              </a:rPr>
              <a:t> </a:t>
            </a:r>
            <a:r>
              <a:rPr lang="es-ES" sz="1400" b="1" dirty="0" err="1" smtClean="0">
                <a:solidFill>
                  <a:srgbClr val="C40A29"/>
                </a:solidFill>
              </a:rPr>
              <a:t>quiz</a:t>
            </a:r>
            <a:endParaRPr lang="es-ES" sz="1400" b="1" dirty="0">
              <a:solidFill>
                <a:srgbClr val="C40A29"/>
              </a:solidFill>
            </a:endParaRPr>
          </a:p>
          <a:p>
            <a:r>
              <a:rPr lang="es-ES" sz="1400" b="1" dirty="0" smtClean="0"/>
              <a:t>          </a:t>
            </a:r>
            <a:r>
              <a:rPr lang="es-ES" sz="1400" b="1" dirty="0"/>
              <a:t>	</a:t>
            </a:r>
            <a:r>
              <a:rPr lang="es-ES" sz="1400" b="1" dirty="0" smtClean="0"/>
              <a:t>											</a:t>
            </a:r>
            <a:r>
              <a:rPr lang="es-ES" sz="1400" b="1" dirty="0" err="1" smtClean="0">
                <a:solidFill>
                  <a:srgbClr val="FF0000"/>
                </a:solidFill>
              </a:rPr>
              <a:t>Lab</a:t>
            </a:r>
            <a:r>
              <a:rPr lang="es-ES" sz="1400" b="1" dirty="0" smtClean="0">
                <a:solidFill>
                  <a:srgbClr val="FF0000"/>
                </a:solidFill>
              </a:rPr>
              <a:t>. </a:t>
            </a:r>
            <a:r>
              <a:rPr lang="es-ES" sz="1400" b="1" dirty="0" err="1" smtClean="0">
                <a:solidFill>
                  <a:srgbClr val="FF0000"/>
                </a:solidFill>
              </a:rPr>
              <a:t>Submission</a:t>
            </a:r>
            <a:r>
              <a:rPr lang="es-ES" sz="1400" b="1" dirty="0" smtClean="0">
                <a:solidFill>
                  <a:srgbClr val="FF0000"/>
                </a:solidFill>
              </a:rPr>
              <a:t> </a:t>
            </a:r>
            <a:r>
              <a:rPr lang="es-ES" sz="1400" b="1" dirty="0" err="1" smtClean="0">
                <a:solidFill>
                  <a:srgbClr val="FF0000"/>
                </a:solidFill>
              </a:rPr>
              <a:t>Lab</a:t>
            </a:r>
            <a:r>
              <a:rPr lang="es-ES" sz="1400" b="1" dirty="0" smtClean="0">
                <a:solidFill>
                  <a:srgbClr val="FF0000"/>
                </a:solidFill>
              </a:rPr>
              <a:t>. </a:t>
            </a:r>
            <a:r>
              <a:rPr lang="es-ES" sz="1400" b="1" dirty="0" err="1" smtClean="0">
                <a:solidFill>
                  <a:srgbClr val="FF0000"/>
                </a:solidFill>
              </a:rPr>
              <a:t>Exercise</a:t>
            </a:r>
            <a:endParaRPr lang="es-ES" sz="1400" b="1" dirty="0" smtClean="0">
              <a:solidFill>
                <a:srgbClr val="FF0000"/>
              </a:solidFill>
            </a:endParaRPr>
          </a:p>
          <a:p>
            <a:r>
              <a:rPr lang="es-ES" sz="1400" b="1" dirty="0">
                <a:solidFill>
                  <a:srgbClr val="FF0000"/>
                </a:solidFill>
              </a:rPr>
              <a:t>	</a:t>
            </a:r>
            <a:r>
              <a:rPr lang="es-ES" sz="1400" b="1" dirty="0" smtClean="0">
                <a:solidFill>
                  <a:srgbClr val="FF0000"/>
                </a:solidFill>
              </a:rPr>
              <a:t>											</a:t>
            </a:r>
            <a:r>
              <a:rPr lang="es-ES" sz="1400" b="1" dirty="0" smtClean="0">
                <a:solidFill>
                  <a:srgbClr val="E46C0A"/>
                </a:solidFill>
              </a:rPr>
              <a:t>ESSAY, Final </a:t>
            </a:r>
            <a:r>
              <a:rPr lang="es-ES" sz="1400" b="1" dirty="0" err="1" smtClean="0">
                <a:solidFill>
                  <a:srgbClr val="E46C0A"/>
                </a:solidFill>
              </a:rPr>
              <a:t>submission</a:t>
            </a:r>
            <a:endParaRPr lang="es-ES" sz="1400" dirty="0">
              <a:solidFill>
                <a:srgbClr val="E46C0A"/>
              </a:solidFill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1038162" y="5121183"/>
            <a:ext cx="7908283" cy="276999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25-Mar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26-Mar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27-Mar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28-Mar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29-Mar</a:t>
            </a:r>
            <a:endParaRPr lang="es-ES" sz="1200" dirty="0"/>
          </a:p>
        </p:txBody>
      </p:sp>
      <p:sp>
        <p:nvSpPr>
          <p:cNvPr id="34" name="CuadroTexto 33"/>
          <p:cNvSpPr txBox="1"/>
          <p:nvPr/>
        </p:nvSpPr>
        <p:spPr>
          <a:xfrm>
            <a:off x="1038162" y="6105038"/>
            <a:ext cx="7908283" cy="307777"/>
          </a:xfrm>
          <a:prstGeom prst="rect">
            <a:avLst/>
          </a:prstGeom>
          <a:pattFill prst="ltUpDiag">
            <a:fgClr>
              <a:srgbClr val="DDD9C3"/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smtClean="0">
                <a:solidFill>
                  <a:schemeClr val="bg2">
                    <a:lumMod val="50000"/>
                  </a:schemeClr>
                </a:solidFill>
              </a:rPr>
              <a:t>END OF TERM</a:t>
            </a:r>
            <a:endParaRPr lang="es-ES" sz="1400" dirty="0"/>
          </a:p>
        </p:txBody>
      </p:sp>
      <p:sp>
        <p:nvSpPr>
          <p:cNvPr id="35" name="CuadroTexto 34"/>
          <p:cNvSpPr txBox="1"/>
          <p:nvPr/>
        </p:nvSpPr>
        <p:spPr>
          <a:xfrm>
            <a:off x="4811886" y="2852961"/>
            <a:ext cx="1382889" cy="276999"/>
          </a:xfrm>
          <a:prstGeom prst="rect">
            <a:avLst/>
          </a:prstGeom>
          <a:pattFill prst="pct25">
            <a:fgClr>
              <a:srgbClr val="DDD9C3"/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Office </a:t>
            </a:r>
            <a:r>
              <a:rPr lang="es-ES" sz="1200" b="1" dirty="0" err="1" smtClean="0">
                <a:solidFill>
                  <a:schemeClr val="bg2">
                    <a:lumMod val="50000"/>
                  </a:schemeClr>
                </a:solidFill>
              </a:rPr>
              <a:t>hours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 2-4pm</a:t>
            </a:r>
            <a:endParaRPr lang="es-ES" sz="1200" dirty="0"/>
          </a:p>
        </p:txBody>
      </p:sp>
      <p:sp>
        <p:nvSpPr>
          <p:cNvPr id="36" name="CuadroTexto 35"/>
          <p:cNvSpPr txBox="1"/>
          <p:nvPr/>
        </p:nvSpPr>
        <p:spPr>
          <a:xfrm>
            <a:off x="4827362" y="3800998"/>
            <a:ext cx="1382889" cy="276999"/>
          </a:xfrm>
          <a:prstGeom prst="rect">
            <a:avLst/>
          </a:prstGeom>
          <a:pattFill prst="pct25">
            <a:fgClr>
              <a:srgbClr val="DDD9C3"/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Office </a:t>
            </a:r>
            <a:r>
              <a:rPr lang="es-ES" sz="1200" b="1" dirty="0" err="1" smtClean="0">
                <a:solidFill>
                  <a:schemeClr val="bg2">
                    <a:lumMod val="50000"/>
                  </a:schemeClr>
                </a:solidFill>
              </a:rPr>
              <a:t>hours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 2-4pm</a:t>
            </a:r>
            <a:endParaRPr lang="es-ES" sz="1200" dirty="0"/>
          </a:p>
        </p:txBody>
      </p:sp>
      <p:sp>
        <p:nvSpPr>
          <p:cNvPr id="28" name="CuadroTexto 27"/>
          <p:cNvSpPr txBox="1"/>
          <p:nvPr/>
        </p:nvSpPr>
        <p:spPr>
          <a:xfrm>
            <a:off x="4811886" y="1962135"/>
            <a:ext cx="1382889" cy="276999"/>
          </a:xfrm>
          <a:prstGeom prst="rect">
            <a:avLst/>
          </a:prstGeom>
          <a:pattFill prst="pct25">
            <a:fgClr>
              <a:srgbClr val="DDD9C3"/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Office </a:t>
            </a:r>
            <a:r>
              <a:rPr lang="es-ES" sz="1200" b="1" dirty="0" err="1" smtClean="0">
                <a:solidFill>
                  <a:schemeClr val="bg2">
                    <a:lumMod val="50000"/>
                  </a:schemeClr>
                </a:solidFill>
              </a:rPr>
              <a:t>hours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 2-4pm</a:t>
            </a:r>
            <a:endParaRPr lang="es-ES" sz="1200" dirty="0"/>
          </a:p>
        </p:txBody>
      </p:sp>
      <p:sp>
        <p:nvSpPr>
          <p:cNvPr id="39" name="CuadroTexto 38"/>
          <p:cNvSpPr txBox="1"/>
          <p:nvPr/>
        </p:nvSpPr>
        <p:spPr>
          <a:xfrm>
            <a:off x="4827362" y="4738170"/>
            <a:ext cx="1382889" cy="276999"/>
          </a:xfrm>
          <a:prstGeom prst="rect">
            <a:avLst/>
          </a:prstGeom>
          <a:pattFill prst="pct25">
            <a:fgClr>
              <a:srgbClr val="DDD9C3"/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s-ES" sz="1200" b="1" dirty="0" err="1" smtClean="0">
                <a:solidFill>
                  <a:schemeClr val="bg2">
                    <a:lumMod val="50000"/>
                  </a:schemeClr>
                </a:solidFill>
              </a:rPr>
              <a:t>On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200" b="1" dirty="0" err="1" smtClean="0">
                <a:solidFill>
                  <a:schemeClr val="bg2">
                    <a:lumMod val="50000"/>
                  </a:schemeClr>
                </a:solidFill>
              </a:rPr>
              <a:t>demand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s-ES" sz="1200" b="1" dirty="0" err="1" smtClean="0">
                <a:solidFill>
                  <a:schemeClr val="bg2">
                    <a:lumMod val="50000"/>
                  </a:schemeClr>
                </a:solidFill>
              </a:rPr>
              <a:t>Skype</a:t>
            </a:r>
            <a:endParaRPr lang="es-ES" sz="1200" dirty="0"/>
          </a:p>
        </p:txBody>
      </p:sp>
      <p:sp>
        <p:nvSpPr>
          <p:cNvPr id="40" name="CuadroTexto 39"/>
          <p:cNvSpPr txBox="1"/>
          <p:nvPr/>
        </p:nvSpPr>
        <p:spPr>
          <a:xfrm>
            <a:off x="4827362" y="5652570"/>
            <a:ext cx="1382889" cy="276999"/>
          </a:xfrm>
          <a:prstGeom prst="rect">
            <a:avLst/>
          </a:prstGeom>
          <a:pattFill prst="pct25">
            <a:fgClr>
              <a:srgbClr val="DDD9C3"/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s-ES" sz="1200" b="1" dirty="0" err="1" smtClean="0">
                <a:solidFill>
                  <a:schemeClr val="bg2">
                    <a:lumMod val="50000"/>
                  </a:schemeClr>
                </a:solidFill>
              </a:rPr>
              <a:t>On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1200" b="1" dirty="0" err="1" smtClean="0">
                <a:solidFill>
                  <a:schemeClr val="bg2">
                    <a:lumMod val="50000"/>
                  </a:schemeClr>
                </a:solidFill>
              </a:rPr>
              <a:t>demand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s-ES" sz="1200" b="1" dirty="0" err="1" smtClean="0">
                <a:solidFill>
                  <a:schemeClr val="bg2">
                    <a:lumMod val="50000"/>
                  </a:schemeClr>
                </a:solidFill>
              </a:rPr>
              <a:t>Skype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41364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Extracting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4081083" y="1639940"/>
            <a:ext cx="677092" cy="6527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79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2043588" y="3011017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3</a:t>
            </a:r>
            <a:r>
              <a:rPr lang="es-ES" sz="2400" dirty="0" smtClean="0">
                <a:solidFill>
                  <a:schemeClr val="tx1"/>
                </a:solidFill>
              </a:rPr>
              <a:t>1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27"/>
          <p:cNvCxnSpPr>
            <a:stCxn id="26" idx="3"/>
            <a:endCxn id="27" idx="0"/>
          </p:cNvCxnSpPr>
          <p:nvPr/>
        </p:nvCxnSpPr>
        <p:spPr>
          <a:xfrm flipH="1">
            <a:off x="2382134" y="2197074"/>
            <a:ext cx="1798107" cy="813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Elipse 28"/>
          <p:cNvSpPr/>
          <p:nvPr/>
        </p:nvSpPr>
        <p:spPr>
          <a:xfrm>
            <a:off x="6328433" y="3106606"/>
            <a:ext cx="677092" cy="6527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6</a:t>
            </a:r>
            <a:r>
              <a:rPr lang="es-ES" sz="2400" dirty="0" smtClean="0">
                <a:solidFill>
                  <a:schemeClr val="tx1"/>
                </a:solidFill>
              </a:rPr>
              <a:t>7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0" name="Conector recto 29"/>
          <p:cNvCxnSpPr>
            <a:stCxn id="26" idx="5"/>
            <a:endCxn id="29" idx="0"/>
          </p:cNvCxnSpPr>
          <p:nvPr/>
        </p:nvCxnSpPr>
        <p:spPr>
          <a:xfrm>
            <a:off x="4659017" y="2197074"/>
            <a:ext cx="2007962" cy="909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Elipse 30"/>
          <p:cNvSpPr/>
          <p:nvPr/>
        </p:nvSpPr>
        <p:spPr>
          <a:xfrm>
            <a:off x="938946" y="426438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23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2" name="Conector recto 31"/>
          <p:cNvCxnSpPr>
            <a:stCxn id="27" idx="3"/>
            <a:endCxn id="31" idx="0"/>
          </p:cNvCxnSpPr>
          <p:nvPr/>
        </p:nvCxnSpPr>
        <p:spPr>
          <a:xfrm flipH="1">
            <a:off x="1277492" y="3568151"/>
            <a:ext cx="865254" cy="696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Elipse 32"/>
          <p:cNvSpPr/>
          <p:nvPr/>
        </p:nvSpPr>
        <p:spPr>
          <a:xfrm>
            <a:off x="2952682" y="4229270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4" name="Conector recto 33"/>
          <p:cNvCxnSpPr>
            <a:stCxn id="27" idx="5"/>
            <a:endCxn id="33" idx="0"/>
          </p:cNvCxnSpPr>
          <p:nvPr/>
        </p:nvCxnSpPr>
        <p:spPr>
          <a:xfrm>
            <a:off x="2621522" y="3568151"/>
            <a:ext cx="669706" cy="661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Elipse 39"/>
          <p:cNvSpPr/>
          <p:nvPr/>
        </p:nvSpPr>
        <p:spPr>
          <a:xfrm>
            <a:off x="5320254" y="4223201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54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1" name="Conector recto 40"/>
          <p:cNvCxnSpPr>
            <a:stCxn id="29" idx="3"/>
            <a:endCxn id="40" idx="0"/>
          </p:cNvCxnSpPr>
          <p:nvPr/>
        </p:nvCxnSpPr>
        <p:spPr>
          <a:xfrm flipH="1">
            <a:off x="5658800" y="3663740"/>
            <a:ext cx="768791" cy="5594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ipse 41"/>
          <p:cNvSpPr/>
          <p:nvPr/>
        </p:nvSpPr>
        <p:spPr>
          <a:xfrm>
            <a:off x="7520521" y="4212558"/>
            <a:ext cx="677092" cy="65272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</a:t>
            </a:r>
            <a:r>
              <a:rPr lang="es-ES" sz="2400" dirty="0" smtClean="0">
                <a:solidFill>
                  <a:schemeClr val="tx1"/>
                </a:solidFill>
              </a:rPr>
              <a:t>7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3" name="Conector recto 42"/>
          <p:cNvCxnSpPr>
            <a:stCxn id="29" idx="5"/>
            <a:endCxn id="42" idx="0"/>
          </p:cNvCxnSpPr>
          <p:nvPr/>
        </p:nvCxnSpPr>
        <p:spPr>
          <a:xfrm>
            <a:off x="6906367" y="3663740"/>
            <a:ext cx="952700" cy="548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266572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7" name="Elipse 46"/>
          <p:cNvSpPr/>
          <p:nvPr/>
        </p:nvSpPr>
        <p:spPr>
          <a:xfrm>
            <a:off x="1518692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12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2409537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4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346268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62" name="Conector recto 61"/>
          <p:cNvCxnSpPr>
            <a:stCxn id="31" idx="3"/>
            <a:endCxn id="46" idx="0"/>
          </p:cNvCxnSpPr>
          <p:nvPr/>
        </p:nvCxnSpPr>
        <p:spPr>
          <a:xfrm flipH="1">
            <a:off x="605118" y="4821523"/>
            <a:ext cx="432986" cy="954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/>
          <p:cNvCxnSpPr>
            <a:stCxn id="31" idx="5"/>
            <a:endCxn id="47" idx="0"/>
          </p:cNvCxnSpPr>
          <p:nvPr/>
        </p:nvCxnSpPr>
        <p:spPr>
          <a:xfrm>
            <a:off x="1516880" y="4821523"/>
            <a:ext cx="340358" cy="954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/>
          <p:cNvCxnSpPr>
            <a:stCxn id="33" idx="3"/>
            <a:endCxn id="48" idx="0"/>
          </p:cNvCxnSpPr>
          <p:nvPr/>
        </p:nvCxnSpPr>
        <p:spPr>
          <a:xfrm flipH="1">
            <a:off x="2748083" y="4786404"/>
            <a:ext cx="303757" cy="989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/>
          <p:cNvCxnSpPr>
            <a:stCxn id="33" idx="5"/>
            <a:endCxn id="49" idx="0"/>
          </p:cNvCxnSpPr>
          <p:nvPr/>
        </p:nvCxnSpPr>
        <p:spPr>
          <a:xfrm>
            <a:off x="3530616" y="4786404"/>
            <a:ext cx="270614" cy="989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Elipse 74"/>
          <p:cNvSpPr/>
          <p:nvPr/>
        </p:nvSpPr>
        <p:spPr>
          <a:xfrm>
            <a:off x="4739429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32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590800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18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7" name="Elipse 76"/>
          <p:cNvSpPr/>
          <p:nvPr/>
        </p:nvSpPr>
        <p:spPr>
          <a:xfrm>
            <a:off x="688239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44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79" name="Conector recto 78"/>
          <p:cNvCxnSpPr>
            <a:stCxn id="40" idx="3"/>
            <a:endCxn id="75" idx="0"/>
          </p:cNvCxnSpPr>
          <p:nvPr/>
        </p:nvCxnSpPr>
        <p:spPr>
          <a:xfrm flipH="1">
            <a:off x="5077975" y="4780335"/>
            <a:ext cx="341437" cy="99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/>
          <p:cNvCxnSpPr>
            <a:stCxn id="40" idx="5"/>
            <a:endCxn id="76" idx="0"/>
          </p:cNvCxnSpPr>
          <p:nvPr/>
        </p:nvCxnSpPr>
        <p:spPr>
          <a:xfrm>
            <a:off x="5898188" y="4780335"/>
            <a:ext cx="348362" cy="99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/>
          <p:cNvCxnSpPr>
            <a:stCxn id="42" idx="3"/>
            <a:endCxn id="77" idx="0"/>
          </p:cNvCxnSpPr>
          <p:nvPr/>
        </p:nvCxnSpPr>
        <p:spPr>
          <a:xfrm flipH="1">
            <a:off x="7220940" y="4769692"/>
            <a:ext cx="398739" cy="10059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ángulo 34"/>
          <p:cNvSpPr/>
          <p:nvPr/>
        </p:nvSpPr>
        <p:spPr>
          <a:xfrm>
            <a:off x="6822822" y="4821522"/>
            <a:ext cx="796857" cy="1762825"/>
          </a:xfrm>
          <a:prstGeom prst="rect">
            <a:avLst/>
          </a:prstGeom>
          <a:ln w="38100" cmpd="sng">
            <a:solidFill>
              <a:srgbClr val="FF0000"/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7" name="Rectángulo 36"/>
          <p:cNvSpPr/>
          <p:nvPr/>
        </p:nvSpPr>
        <p:spPr>
          <a:xfrm>
            <a:off x="8011180" y="4821523"/>
            <a:ext cx="796857" cy="1762825"/>
          </a:xfrm>
          <a:prstGeom prst="rect">
            <a:avLst/>
          </a:prstGeom>
          <a:ln w="38100" cmpd="sng">
            <a:solidFill>
              <a:srgbClr val="FF0000"/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8" name="CuadroTexto 37"/>
          <p:cNvSpPr txBox="1"/>
          <p:nvPr/>
        </p:nvSpPr>
        <p:spPr>
          <a:xfrm>
            <a:off x="-83545" y="1105692"/>
            <a:ext cx="878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DIN Condensed Bold"/>
                <a:cs typeface="DIN Condensed Bold"/>
              </a:rPr>
              <a:t>Note that now we have two heaps (one is empty) and a root that violates the heap property:</a:t>
            </a:r>
            <a:endParaRPr lang="en-GB" sz="2400" dirty="0"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51274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Extracting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4081083" y="1639940"/>
            <a:ext cx="677092" cy="6527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79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2043588" y="3011017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3</a:t>
            </a:r>
            <a:r>
              <a:rPr lang="es-ES" sz="2400" dirty="0" smtClean="0">
                <a:solidFill>
                  <a:schemeClr val="tx1"/>
                </a:solidFill>
              </a:rPr>
              <a:t>1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27"/>
          <p:cNvCxnSpPr>
            <a:stCxn id="26" idx="3"/>
            <a:endCxn id="27" idx="0"/>
          </p:cNvCxnSpPr>
          <p:nvPr/>
        </p:nvCxnSpPr>
        <p:spPr>
          <a:xfrm flipH="1">
            <a:off x="2382134" y="2197074"/>
            <a:ext cx="1798107" cy="813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Elipse 28"/>
          <p:cNvSpPr/>
          <p:nvPr/>
        </p:nvSpPr>
        <p:spPr>
          <a:xfrm>
            <a:off x="6328433" y="3106606"/>
            <a:ext cx="677092" cy="6527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6</a:t>
            </a:r>
            <a:r>
              <a:rPr lang="es-ES" sz="2400" dirty="0" smtClean="0">
                <a:solidFill>
                  <a:schemeClr val="tx1"/>
                </a:solidFill>
              </a:rPr>
              <a:t>7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0" name="Conector recto 29"/>
          <p:cNvCxnSpPr>
            <a:stCxn id="26" idx="5"/>
            <a:endCxn id="29" idx="0"/>
          </p:cNvCxnSpPr>
          <p:nvPr/>
        </p:nvCxnSpPr>
        <p:spPr>
          <a:xfrm>
            <a:off x="4659017" y="2197074"/>
            <a:ext cx="2007962" cy="909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Elipse 30"/>
          <p:cNvSpPr/>
          <p:nvPr/>
        </p:nvSpPr>
        <p:spPr>
          <a:xfrm>
            <a:off x="938946" y="426438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23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2" name="Conector recto 31"/>
          <p:cNvCxnSpPr>
            <a:stCxn id="27" idx="3"/>
            <a:endCxn id="31" idx="0"/>
          </p:cNvCxnSpPr>
          <p:nvPr/>
        </p:nvCxnSpPr>
        <p:spPr>
          <a:xfrm flipH="1">
            <a:off x="1277492" y="3568151"/>
            <a:ext cx="865254" cy="696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Elipse 32"/>
          <p:cNvSpPr/>
          <p:nvPr/>
        </p:nvSpPr>
        <p:spPr>
          <a:xfrm>
            <a:off x="2952682" y="4229270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4" name="Conector recto 33"/>
          <p:cNvCxnSpPr>
            <a:stCxn id="27" idx="5"/>
            <a:endCxn id="33" idx="0"/>
          </p:cNvCxnSpPr>
          <p:nvPr/>
        </p:nvCxnSpPr>
        <p:spPr>
          <a:xfrm>
            <a:off x="2621522" y="3568151"/>
            <a:ext cx="669706" cy="661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Elipse 39"/>
          <p:cNvSpPr/>
          <p:nvPr/>
        </p:nvSpPr>
        <p:spPr>
          <a:xfrm>
            <a:off x="5320254" y="4223201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54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1" name="Conector recto 40"/>
          <p:cNvCxnSpPr>
            <a:stCxn id="29" idx="3"/>
            <a:endCxn id="40" idx="0"/>
          </p:cNvCxnSpPr>
          <p:nvPr/>
        </p:nvCxnSpPr>
        <p:spPr>
          <a:xfrm flipH="1">
            <a:off x="5658800" y="3663740"/>
            <a:ext cx="768791" cy="5594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ipse 41"/>
          <p:cNvSpPr/>
          <p:nvPr/>
        </p:nvSpPr>
        <p:spPr>
          <a:xfrm>
            <a:off x="7520521" y="4212558"/>
            <a:ext cx="677092" cy="65272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</a:t>
            </a:r>
            <a:r>
              <a:rPr lang="es-ES" sz="2400" dirty="0" smtClean="0">
                <a:solidFill>
                  <a:schemeClr val="tx1"/>
                </a:solidFill>
              </a:rPr>
              <a:t>7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3" name="Conector recto 42"/>
          <p:cNvCxnSpPr>
            <a:stCxn id="29" idx="5"/>
            <a:endCxn id="42" idx="0"/>
          </p:cNvCxnSpPr>
          <p:nvPr/>
        </p:nvCxnSpPr>
        <p:spPr>
          <a:xfrm>
            <a:off x="6906367" y="3663740"/>
            <a:ext cx="952700" cy="548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266572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7" name="Elipse 46"/>
          <p:cNvSpPr/>
          <p:nvPr/>
        </p:nvSpPr>
        <p:spPr>
          <a:xfrm>
            <a:off x="1518692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12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2409537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4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346268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62" name="Conector recto 61"/>
          <p:cNvCxnSpPr>
            <a:stCxn id="31" idx="3"/>
            <a:endCxn id="46" idx="0"/>
          </p:cNvCxnSpPr>
          <p:nvPr/>
        </p:nvCxnSpPr>
        <p:spPr>
          <a:xfrm flipH="1">
            <a:off x="605118" y="4821523"/>
            <a:ext cx="432986" cy="954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/>
          <p:cNvCxnSpPr>
            <a:stCxn id="31" idx="5"/>
            <a:endCxn id="47" idx="0"/>
          </p:cNvCxnSpPr>
          <p:nvPr/>
        </p:nvCxnSpPr>
        <p:spPr>
          <a:xfrm>
            <a:off x="1516880" y="4821523"/>
            <a:ext cx="340358" cy="954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/>
          <p:cNvCxnSpPr>
            <a:stCxn id="33" idx="3"/>
            <a:endCxn id="48" idx="0"/>
          </p:cNvCxnSpPr>
          <p:nvPr/>
        </p:nvCxnSpPr>
        <p:spPr>
          <a:xfrm flipH="1">
            <a:off x="2748083" y="4786404"/>
            <a:ext cx="303757" cy="989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/>
          <p:cNvCxnSpPr>
            <a:stCxn id="33" idx="5"/>
            <a:endCxn id="49" idx="0"/>
          </p:cNvCxnSpPr>
          <p:nvPr/>
        </p:nvCxnSpPr>
        <p:spPr>
          <a:xfrm>
            <a:off x="3530616" y="4786404"/>
            <a:ext cx="270614" cy="989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Elipse 74"/>
          <p:cNvSpPr/>
          <p:nvPr/>
        </p:nvSpPr>
        <p:spPr>
          <a:xfrm>
            <a:off x="4739429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32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590800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18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7" name="Elipse 76"/>
          <p:cNvSpPr/>
          <p:nvPr/>
        </p:nvSpPr>
        <p:spPr>
          <a:xfrm>
            <a:off x="6882394" y="5775668"/>
            <a:ext cx="677092" cy="65272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44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79" name="Conector recto 78"/>
          <p:cNvCxnSpPr>
            <a:stCxn id="40" idx="3"/>
            <a:endCxn id="75" idx="0"/>
          </p:cNvCxnSpPr>
          <p:nvPr/>
        </p:nvCxnSpPr>
        <p:spPr>
          <a:xfrm flipH="1">
            <a:off x="5077975" y="4780335"/>
            <a:ext cx="341437" cy="99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/>
          <p:cNvCxnSpPr>
            <a:stCxn id="40" idx="5"/>
            <a:endCxn id="76" idx="0"/>
          </p:cNvCxnSpPr>
          <p:nvPr/>
        </p:nvCxnSpPr>
        <p:spPr>
          <a:xfrm>
            <a:off x="5898188" y="4780335"/>
            <a:ext cx="348362" cy="99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/>
          <p:cNvCxnSpPr>
            <a:stCxn id="42" idx="3"/>
            <a:endCxn id="77" idx="0"/>
          </p:cNvCxnSpPr>
          <p:nvPr/>
        </p:nvCxnSpPr>
        <p:spPr>
          <a:xfrm flipH="1">
            <a:off x="7220940" y="4769692"/>
            <a:ext cx="398739" cy="10059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uadroTexto 37"/>
          <p:cNvSpPr txBox="1"/>
          <p:nvPr/>
        </p:nvSpPr>
        <p:spPr>
          <a:xfrm>
            <a:off x="-83545" y="1105692"/>
            <a:ext cx="6338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DIN Condensed Bold"/>
                <a:cs typeface="DIN Condensed Bold"/>
              </a:rPr>
              <a:t> </a:t>
            </a:r>
            <a:r>
              <a:rPr lang="en-GB" sz="2400" dirty="0" smtClean="0">
                <a:latin typeface="DIN Condensed Bold"/>
                <a:cs typeface="DIN Condensed Bold"/>
              </a:rPr>
              <a:t>We again compare the root of the sub-tree with its largest child:</a:t>
            </a:r>
            <a:endParaRPr lang="en-GB" sz="2400" dirty="0"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280008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Extracting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4081083" y="1639940"/>
            <a:ext cx="677092" cy="6527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79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2043588" y="3011017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3</a:t>
            </a:r>
            <a:r>
              <a:rPr lang="es-ES" sz="2400" dirty="0" smtClean="0">
                <a:solidFill>
                  <a:schemeClr val="tx1"/>
                </a:solidFill>
              </a:rPr>
              <a:t>1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27"/>
          <p:cNvCxnSpPr>
            <a:stCxn id="26" idx="3"/>
            <a:endCxn id="27" idx="0"/>
          </p:cNvCxnSpPr>
          <p:nvPr/>
        </p:nvCxnSpPr>
        <p:spPr>
          <a:xfrm flipH="1">
            <a:off x="2382134" y="2197074"/>
            <a:ext cx="1798107" cy="813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Elipse 28"/>
          <p:cNvSpPr/>
          <p:nvPr/>
        </p:nvSpPr>
        <p:spPr>
          <a:xfrm>
            <a:off x="6328433" y="3106606"/>
            <a:ext cx="677092" cy="6527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6</a:t>
            </a:r>
            <a:r>
              <a:rPr lang="es-ES" sz="2400" dirty="0" smtClean="0">
                <a:solidFill>
                  <a:schemeClr val="tx1"/>
                </a:solidFill>
              </a:rPr>
              <a:t>7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0" name="Conector recto 29"/>
          <p:cNvCxnSpPr>
            <a:stCxn id="26" idx="5"/>
            <a:endCxn id="29" idx="0"/>
          </p:cNvCxnSpPr>
          <p:nvPr/>
        </p:nvCxnSpPr>
        <p:spPr>
          <a:xfrm>
            <a:off x="4659017" y="2197074"/>
            <a:ext cx="2007962" cy="909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Elipse 30"/>
          <p:cNvSpPr/>
          <p:nvPr/>
        </p:nvSpPr>
        <p:spPr>
          <a:xfrm>
            <a:off x="938946" y="426438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23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2" name="Conector recto 31"/>
          <p:cNvCxnSpPr>
            <a:stCxn id="27" idx="3"/>
            <a:endCxn id="31" idx="0"/>
          </p:cNvCxnSpPr>
          <p:nvPr/>
        </p:nvCxnSpPr>
        <p:spPr>
          <a:xfrm flipH="1">
            <a:off x="1277492" y="3568151"/>
            <a:ext cx="865254" cy="696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Elipse 32"/>
          <p:cNvSpPr/>
          <p:nvPr/>
        </p:nvSpPr>
        <p:spPr>
          <a:xfrm>
            <a:off x="2952682" y="4229270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4" name="Conector recto 33"/>
          <p:cNvCxnSpPr>
            <a:stCxn id="27" idx="5"/>
            <a:endCxn id="33" idx="0"/>
          </p:cNvCxnSpPr>
          <p:nvPr/>
        </p:nvCxnSpPr>
        <p:spPr>
          <a:xfrm>
            <a:off x="2621522" y="3568151"/>
            <a:ext cx="669706" cy="661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Elipse 39"/>
          <p:cNvSpPr/>
          <p:nvPr/>
        </p:nvSpPr>
        <p:spPr>
          <a:xfrm>
            <a:off x="5320254" y="4223201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54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1" name="Conector recto 40"/>
          <p:cNvCxnSpPr>
            <a:stCxn id="29" idx="3"/>
            <a:endCxn id="40" idx="0"/>
          </p:cNvCxnSpPr>
          <p:nvPr/>
        </p:nvCxnSpPr>
        <p:spPr>
          <a:xfrm flipH="1">
            <a:off x="5658800" y="3663740"/>
            <a:ext cx="768791" cy="5594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ipse 41"/>
          <p:cNvSpPr/>
          <p:nvPr/>
        </p:nvSpPr>
        <p:spPr>
          <a:xfrm>
            <a:off x="7520521" y="4212558"/>
            <a:ext cx="677092" cy="65272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44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3" name="Conector recto 42"/>
          <p:cNvCxnSpPr>
            <a:stCxn id="29" idx="5"/>
            <a:endCxn id="42" idx="0"/>
          </p:cNvCxnSpPr>
          <p:nvPr/>
        </p:nvCxnSpPr>
        <p:spPr>
          <a:xfrm>
            <a:off x="6906367" y="3663740"/>
            <a:ext cx="952700" cy="548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266572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7" name="Elipse 46"/>
          <p:cNvSpPr/>
          <p:nvPr/>
        </p:nvSpPr>
        <p:spPr>
          <a:xfrm>
            <a:off x="1518692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12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2409537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4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346268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62" name="Conector recto 61"/>
          <p:cNvCxnSpPr>
            <a:stCxn id="31" idx="3"/>
            <a:endCxn id="46" idx="0"/>
          </p:cNvCxnSpPr>
          <p:nvPr/>
        </p:nvCxnSpPr>
        <p:spPr>
          <a:xfrm flipH="1">
            <a:off x="605118" y="4821523"/>
            <a:ext cx="432986" cy="954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/>
          <p:cNvCxnSpPr>
            <a:stCxn id="31" idx="5"/>
            <a:endCxn id="47" idx="0"/>
          </p:cNvCxnSpPr>
          <p:nvPr/>
        </p:nvCxnSpPr>
        <p:spPr>
          <a:xfrm>
            <a:off x="1516880" y="4821523"/>
            <a:ext cx="340358" cy="954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/>
          <p:cNvCxnSpPr>
            <a:stCxn id="33" idx="3"/>
            <a:endCxn id="48" idx="0"/>
          </p:cNvCxnSpPr>
          <p:nvPr/>
        </p:nvCxnSpPr>
        <p:spPr>
          <a:xfrm flipH="1">
            <a:off x="2748083" y="4786404"/>
            <a:ext cx="303757" cy="989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/>
          <p:cNvCxnSpPr>
            <a:stCxn id="33" idx="5"/>
            <a:endCxn id="49" idx="0"/>
          </p:cNvCxnSpPr>
          <p:nvPr/>
        </p:nvCxnSpPr>
        <p:spPr>
          <a:xfrm>
            <a:off x="3530616" y="4786404"/>
            <a:ext cx="270614" cy="989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Elipse 74"/>
          <p:cNvSpPr/>
          <p:nvPr/>
        </p:nvSpPr>
        <p:spPr>
          <a:xfrm>
            <a:off x="4739429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32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590800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18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7" name="Elipse 76"/>
          <p:cNvSpPr/>
          <p:nvPr/>
        </p:nvSpPr>
        <p:spPr>
          <a:xfrm>
            <a:off x="6882394" y="5775668"/>
            <a:ext cx="677092" cy="65272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17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79" name="Conector recto 78"/>
          <p:cNvCxnSpPr>
            <a:stCxn id="40" idx="3"/>
            <a:endCxn id="75" idx="0"/>
          </p:cNvCxnSpPr>
          <p:nvPr/>
        </p:nvCxnSpPr>
        <p:spPr>
          <a:xfrm flipH="1">
            <a:off x="5077975" y="4780335"/>
            <a:ext cx="341437" cy="99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/>
          <p:cNvCxnSpPr>
            <a:stCxn id="40" idx="5"/>
            <a:endCxn id="76" idx="0"/>
          </p:cNvCxnSpPr>
          <p:nvPr/>
        </p:nvCxnSpPr>
        <p:spPr>
          <a:xfrm>
            <a:off x="5898188" y="4780335"/>
            <a:ext cx="348362" cy="99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/>
          <p:cNvCxnSpPr>
            <a:stCxn id="42" idx="3"/>
            <a:endCxn id="77" idx="0"/>
          </p:cNvCxnSpPr>
          <p:nvPr/>
        </p:nvCxnSpPr>
        <p:spPr>
          <a:xfrm flipH="1">
            <a:off x="7220940" y="4769692"/>
            <a:ext cx="398739" cy="10059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uadroTexto 37"/>
          <p:cNvSpPr txBox="1"/>
          <p:nvPr/>
        </p:nvSpPr>
        <p:spPr>
          <a:xfrm>
            <a:off x="-83545" y="1105692"/>
            <a:ext cx="5226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DIN Condensed Bold"/>
                <a:cs typeface="DIN Condensed Bold"/>
              </a:rPr>
              <a:t> </a:t>
            </a:r>
            <a:r>
              <a:rPr lang="en-GB" sz="2400" dirty="0" smtClean="0">
                <a:latin typeface="DIN Condensed Bold"/>
                <a:cs typeface="DIN Condensed Bold"/>
              </a:rPr>
              <a:t>Because the child is larger than its parent, we swap:</a:t>
            </a:r>
            <a:endParaRPr lang="en-GB" sz="2400" dirty="0"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108920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Extracting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4081083" y="1639940"/>
            <a:ext cx="677092" cy="6527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79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2043588" y="3011017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3</a:t>
            </a:r>
            <a:r>
              <a:rPr lang="es-ES" sz="2400" dirty="0" smtClean="0">
                <a:solidFill>
                  <a:schemeClr val="tx1"/>
                </a:solidFill>
              </a:rPr>
              <a:t>1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27"/>
          <p:cNvCxnSpPr>
            <a:stCxn id="26" idx="3"/>
            <a:endCxn id="27" idx="0"/>
          </p:cNvCxnSpPr>
          <p:nvPr/>
        </p:nvCxnSpPr>
        <p:spPr>
          <a:xfrm flipH="1">
            <a:off x="2382134" y="2197074"/>
            <a:ext cx="1798107" cy="813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Elipse 28"/>
          <p:cNvSpPr/>
          <p:nvPr/>
        </p:nvSpPr>
        <p:spPr>
          <a:xfrm>
            <a:off x="6328433" y="3106606"/>
            <a:ext cx="677092" cy="6527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6</a:t>
            </a:r>
            <a:r>
              <a:rPr lang="es-ES" sz="2400" dirty="0" smtClean="0">
                <a:solidFill>
                  <a:schemeClr val="tx1"/>
                </a:solidFill>
              </a:rPr>
              <a:t>7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0" name="Conector recto 29"/>
          <p:cNvCxnSpPr>
            <a:stCxn id="26" idx="5"/>
            <a:endCxn id="29" idx="0"/>
          </p:cNvCxnSpPr>
          <p:nvPr/>
        </p:nvCxnSpPr>
        <p:spPr>
          <a:xfrm>
            <a:off x="4659017" y="2197074"/>
            <a:ext cx="2007962" cy="909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Elipse 30"/>
          <p:cNvSpPr/>
          <p:nvPr/>
        </p:nvSpPr>
        <p:spPr>
          <a:xfrm>
            <a:off x="938946" y="426438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23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2" name="Conector recto 31"/>
          <p:cNvCxnSpPr>
            <a:stCxn id="27" idx="3"/>
            <a:endCxn id="31" idx="0"/>
          </p:cNvCxnSpPr>
          <p:nvPr/>
        </p:nvCxnSpPr>
        <p:spPr>
          <a:xfrm flipH="1">
            <a:off x="1277492" y="3568151"/>
            <a:ext cx="865254" cy="696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Elipse 32"/>
          <p:cNvSpPr/>
          <p:nvPr/>
        </p:nvSpPr>
        <p:spPr>
          <a:xfrm>
            <a:off x="2952682" y="4229270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4" name="Conector recto 33"/>
          <p:cNvCxnSpPr>
            <a:stCxn id="27" idx="5"/>
            <a:endCxn id="33" idx="0"/>
          </p:cNvCxnSpPr>
          <p:nvPr/>
        </p:nvCxnSpPr>
        <p:spPr>
          <a:xfrm>
            <a:off x="2621522" y="3568151"/>
            <a:ext cx="669706" cy="661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Elipse 39"/>
          <p:cNvSpPr/>
          <p:nvPr/>
        </p:nvSpPr>
        <p:spPr>
          <a:xfrm>
            <a:off x="5320254" y="4223201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54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1" name="Conector recto 40"/>
          <p:cNvCxnSpPr>
            <a:stCxn id="29" idx="3"/>
            <a:endCxn id="40" idx="0"/>
          </p:cNvCxnSpPr>
          <p:nvPr/>
        </p:nvCxnSpPr>
        <p:spPr>
          <a:xfrm flipH="1">
            <a:off x="5658800" y="3663740"/>
            <a:ext cx="768791" cy="5594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ipse 41"/>
          <p:cNvSpPr/>
          <p:nvPr/>
        </p:nvSpPr>
        <p:spPr>
          <a:xfrm>
            <a:off x="7520521" y="421255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44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3" name="Conector recto 42"/>
          <p:cNvCxnSpPr>
            <a:stCxn id="29" idx="5"/>
            <a:endCxn id="42" idx="0"/>
          </p:cNvCxnSpPr>
          <p:nvPr/>
        </p:nvCxnSpPr>
        <p:spPr>
          <a:xfrm>
            <a:off x="6906367" y="3663740"/>
            <a:ext cx="952700" cy="548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266572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7" name="Elipse 46"/>
          <p:cNvSpPr/>
          <p:nvPr/>
        </p:nvSpPr>
        <p:spPr>
          <a:xfrm>
            <a:off x="1518692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12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2409537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4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346268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62" name="Conector recto 61"/>
          <p:cNvCxnSpPr>
            <a:stCxn id="31" idx="3"/>
            <a:endCxn id="46" idx="0"/>
          </p:cNvCxnSpPr>
          <p:nvPr/>
        </p:nvCxnSpPr>
        <p:spPr>
          <a:xfrm flipH="1">
            <a:off x="605118" y="4821523"/>
            <a:ext cx="432986" cy="954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/>
          <p:cNvCxnSpPr>
            <a:stCxn id="31" idx="5"/>
            <a:endCxn id="47" idx="0"/>
          </p:cNvCxnSpPr>
          <p:nvPr/>
        </p:nvCxnSpPr>
        <p:spPr>
          <a:xfrm>
            <a:off x="1516880" y="4821523"/>
            <a:ext cx="340358" cy="954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/>
          <p:cNvCxnSpPr>
            <a:stCxn id="33" idx="3"/>
            <a:endCxn id="48" idx="0"/>
          </p:cNvCxnSpPr>
          <p:nvPr/>
        </p:nvCxnSpPr>
        <p:spPr>
          <a:xfrm flipH="1">
            <a:off x="2748083" y="4786404"/>
            <a:ext cx="303757" cy="989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/>
          <p:cNvCxnSpPr>
            <a:stCxn id="33" idx="5"/>
            <a:endCxn id="49" idx="0"/>
          </p:cNvCxnSpPr>
          <p:nvPr/>
        </p:nvCxnSpPr>
        <p:spPr>
          <a:xfrm>
            <a:off x="3530616" y="4786404"/>
            <a:ext cx="270614" cy="989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Elipse 74"/>
          <p:cNvSpPr/>
          <p:nvPr/>
        </p:nvSpPr>
        <p:spPr>
          <a:xfrm>
            <a:off x="4739429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32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590800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18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7" name="Elipse 76"/>
          <p:cNvSpPr/>
          <p:nvPr/>
        </p:nvSpPr>
        <p:spPr>
          <a:xfrm>
            <a:off x="688239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17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79" name="Conector recto 78"/>
          <p:cNvCxnSpPr>
            <a:stCxn id="40" idx="3"/>
            <a:endCxn id="75" idx="0"/>
          </p:cNvCxnSpPr>
          <p:nvPr/>
        </p:nvCxnSpPr>
        <p:spPr>
          <a:xfrm flipH="1">
            <a:off x="5077975" y="4780335"/>
            <a:ext cx="341437" cy="99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/>
          <p:cNvCxnSpPr>
            <a:stCxn id="40" idx="5"/>
            <a:endCxn id="76" idx="0"/>
          </p:cNvCxnSpPr>
          <p:nvPr/>
        </p:nvCxnSpPr>
        <p:spPr>
          <a:xfrm>
            <a:off x="5898188" y="4780335"/>
            <a:ext cx="348362" cy="99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/>
          <p:cNvCxnSpPr>
            <a:stCxn id="42" idx="3"/>
            <a:endCxn id="77" idx="0"/>
          </p:cNvCxnSpPr>
          <p:nvPr/>
        </p:nvCxnSpPr>
        <p:spPr>
          <a:xfrm flipH="1">
            <a:off x="7220940" y="4769692"/>
            <a:ext cx="398739" cy="10059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uadroTexto 37"/>
          <p:cNvSpPr txBox="1"/>
          <p:nvPr/>
        </p:nvSpPr>
        <p:spPr>
          <a:xfrm>
            <a:off x="-83545" y="1105692"/>
            <a:ext cx="3208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DIN Condensed Bold"/>
                <a:cs typeface="DIN Condensed Bold"/>
              </a:rPr>
              <a:t> </a:t>
            </a:r>
            <a:r>
              <a:rPr lang="en-GB" sz="2400" dirty="0" smtClean="0">
                <a:latin typeface="DIN Condensed Bold"/>
                <a:cs typeface="DIN Condensed Bold"/>
              </a:rPr>
              <a:t>End of the extracting operation:</a:t>
            </a:r>
            <a:endParaRPr lang="en-GB" sz="2400" dirty="0"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597025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Extracting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778" y="2183285"/>
            <a:ext cx="3454400" cy="3213100"/>
          </a:xfrm>
          <a:prstGeom prst="rect">
            <a:avLst/>
          </a:prstGeom>
        </p:spPr>
      </p:pic>
      <p:grpSp>
        <p:nvGrpSpPr>
          <p:cNvPr id="2" name="Agrupar 1"/>
          <p:cNvGrpSpPr/>
          <p:nvPr/>
        </p:nvGrpSpPr>
        <p:grpSpPr>
          <a:xfrm>
            <a:off x="5542182" y="1478676"/>
            <a:ext cx="3462919" cy="2178281"/>
            <a:chOff x="938946" y="1639940"/>
            <a:chExt cx="7258667" cy="3277172"/>
          </a:xfrm>
        </p:grpSpPr>
        <p:sp>
          <p:nvSpPr>
            <p:cNvPr id="10" name="Elipse 9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rgbClr val="000000"/>
                  </a:solidFill>
                </a:rPr>
                <a:t>79</a:t>
              </a:r>
              <a:endParaRPr lang="es-ES" sz="1200" dirty="0">
                <a:solidFill>
                  <a:srgbClr val="000000"/>
                </a:solidFill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3</a:t>
              </a:r>
              <a:r>
                <a:rPr lang="es-ES" sz="1200" dirty="0" smtClean="0">
                  <a:solidFill>
                    <a:schemeClr val="tx1"/>
                  </a:solidFill>
                </a:rPr>
                <a:t>1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Conector recto 11"/>
            <p:cNvCxnSpPr>
              <a:stCxn id="10" idx="3"/>
              <a:endCxn id="11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ipse 12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6</a:t>
              </a:r>
              <a:r>
                <a:rPr lang="es-ES" sz="1200" dirty="0" smtClean="0">
                  <a:solidFill>
                    <a:schemeClr val="tx1"/>
                  </a:solidFill>
                </a:rPr>
                <a:t>7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Conector recto 13"/>
            <p:cNvCxnSpPr>
              <a:stCxn id="10" idx="5"/>
              <a:endCxn id="13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Elipse 17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23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Conector recto 19"/>
            <p:cNvCxnSpPr>
              <a:stCxn id="11" idx="3"/>
              <a:endCxn id="18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ipse 20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14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Conector recto 21"/>
            <p:cNvCxnSpPr>
              <a:stCxn id="11" idx="5"/>
              <a:endCxn id="21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ipse 22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54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Conector recto 23"/>
            <p:cNvCxnSpPr>
              <a:stCxn id="13" idx="3"/>
              <a:endCxn id="23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ipse 24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44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Conector recto 25"/>
            <p:cNvCxnSpPr>
              <a:stCxn id="13" idx="5"/>
              <a:endCxn id="25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16671"/>
              </p:ext>
            </p:extLst>
          </p:nvPr>
        </p:nvGraphicFramePr>
        <p:xfrm>
          <a:off x="1167616" y="5892409"/>
          <a:ext cx="646477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539"/>
                <a:gridCol w="923539"/>
                <a:gridCol w="923539"/>
                <a:gridCol w="923539"/>
                <a:gridCol w="923539"/>
                <a:gridCol w="923539"/>
                <a:gridCol w="9235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1376912" y="5545348"/>
            <a:ext cx="650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[0]		[1]		[2]		[3]		[4]		[5]		[6]</a:t>
            </a:r>
            <a:endParaRPr lang="es-ES" dirty="0">
              <a:solidFill>
                <a:srgbClr val="7F7F7F"/>
              </a:solidFill>
            </a:endParaRPr>
          </a:p>
        </p:txBody>
      </p:sp>
      <p:graphicFrame>
        <p:nvGraphicFramePr>
          <p:cNvPr id="27" name="Tab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386340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CuadroTexto 27"/>
          <p:cNvSpPr txBox="1"/>
          <p:nvPr/>
        </p:nvSpPr>
        <p:spPr>
          <a:xfrm>
            <a:off x="7746761" y="4578961"/>
            <a:ext cx="132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h</a:t>
            </a:r>
            <a:r>
              <a:rPr lang="es-ES" dirty="0" err="1" smtClean="0">
                <a:latin typeface="Consolas"/>
                <a:cs typeface="Consolas"/>
              </a:rPr>
              <a:t>eap.size</a:t>
            </a:r>
            <a:endParaRPr lang="es-E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38357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Extract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2277126" y="1414781"/>
            <a:ext cx="4594727" cy="224676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2000" b="1" dirty="0" err="1">
                <a:latin typeface="Consolas"/>
                <a:cs typeface="Consolas"/>
              </a:rPr>
              <a:t>f</a:t>
            </a:r>
            <a:r>
              <a:rPr lang="es-ES" sz="2000" b="1" dirty="0" err="1" smtClean="0">
                <a:latin typeface="Consolas"/>
                <a:cs typeface="Consolas"/>
              </a:rPr>
              <a:t>unction</a:t>
            </a:r>
            <a:r>
              <a:rPr lang="es-ES" sz="2000" dirty="0" smtClean="0">
                <a:latin typeface="Consolas"/>
                <a:cs typeface="Consolas"/>
              </a:rPr>
              <a:t> EXTRACT-MAX!(</a:t>
            </a:r>
            <a:r>
              <a:rPr lang="es-ES" sz="2000" dirty="0" err="1" smtClean="0">
                <a:latin typeface="Consolas"/>
                <a:cs typeface="Consolas"/>
              </a:rPr>
              <a:t>heap</a:t>
            </a:r>
            <a:r>
              <a:rPr lang="es-ES" sz="2000" dirty="0" smtClean="0">
                <a:latin typeface="Consolas"/>
                <a:cs typeface="Consolas"/>
              </a:rPr>
              <a:t>)</a:t>
            </a:r>
          </a:p>
          <a:p>
            <a:r>
              <a:rPr lang="es-ES" sz="2000" dirty="0">
                <a:latin typeface="Consolas"/>
                <a:cs typeface="Consolas"/>
              </a:rPr>
              <a:t>	</a:t>
            </a:r>
            <a:r>
              <a:rPr lang="es-ES" sz="2000" dirty="0" err="1" smtClean="0">
                <a:latin typeface="Consolas"/>
                <a:cs typeface="Consolas"/>
              </a:rPr>
              <a:t>max</a:t>
            </a:r>
            <a:r>
              <a:rPr lang="es-ES" sz="2000" dirty="0" smtClean="0">
                <a:latin typeface="Consolas"/>
                <a:cs typeface="Consolas"/>
              </a:rPr>
              <a:t> &lt;- </a:t>
            </a:r>
            <a:r>
              <a:rPr lang="es-ES" sz="2000" dirty="0" err="1" smtClean="0">
                <a:latin typeface="Consolas"/>
                <a:cs typeface="Consolas"/>
              </a:rPr>
              <a:t>heap</a:t>
            </a:r>
            <a:r>
              <a:rPr lang="es-ES" sz="2000" dirty="0" smtClean="0">
                <a:latin typeface="Consolas"/>
                <a:cs typeface="Consolas"/>
              </a:rPr>
              <a:t>[0]</a:t>
            </a:r>
          </a:p>
          <a:p>
            <a:r>
              <a:rPr lang="es-ES" sz="2000" dirty="0">
                <a:latin typeface="Consolas"/>
                <a:cs typeface="Consolas"/>
              </a:rPr>
              <a:t>	</a:t>
            </a:r>
            <a:r>
              <a:rPr lang="es-ES" sz="2000" dirty="0" err="1" smtClean="0">
                <a:latin typeface="Consolas"/>
                <a:cs typeface="Consolas"/>
              </a:rPr>
              <a:t>heap</a:t>
            </a:r>
            <a:r>
              <a:rPr lang="es-ES" sz="2000" dirty="0" smtClean="0">
                <a:latin typeface="Consolas"/>
                <a:cs typeface="Consolas"/>
              </a:rPr>
              <a:t>[0] &lt;- </a:t>
            </a:r>
            <a:r>
              <a:rPr lang="es-ES" sz="2000" dirty="0" err="1" smtClean="0">
                <a:latin typeface="Consolas"/>
                <a:cs typeface="Consolas"/>
              </a:rPr>
              <a:t>heap</a:t>
            </a:r>
            <a:r>
              <a:rPr lang="es-ES" sz="2000" dirty="0" smtClean="0">
                <a:latin typeface="Consolas"/>
                <a:cs typeface="Consolas"/>
              </a:rPr>
              <a:t>[heap.size-1]</a:t>
            </a:r>
          </a:p>
          <a:p>
            <a:r>
              <a:rPr lang="es-ES" sz="2000" dirty="0">
                <a:latin typeface="Consolas"/>
                <a:cs typeface="Consolas"/>
              </a:rPr>
              <a:t>	</a:t>
            </a:r>
            <a:r>
              <a:rPr lang="es-ES" sz="2000" dirty="0" err="1" smtClean="0">
                <a:latin typeface="Consolas"/>
                <a:cs typeface="Consolas"/>
              </a:rPr>
              <a:t>heap.size</a:t>
            </a:r>
            <a:r>
              <a:rPr lang="es-ES" sz="2000" dirty="0" smtClean="0">
                <a:latin typeface="Consolas"/>
                <a:cs typeface="Consolas"/>
              </a:rPr>
              <a:t> &lt;- heap.size-1</a:t>
            </a:r>
          </a:p>
          <a:p>
            <a:r>
              <a:rPr lang="es-ES" sz="2000" dirty="0">
                <a:latin typeface="Consolas"/>
                <a:cs typeface="Consolas"/>
              </a:rPr>
              <a:t>	</a:t>
            </a:r>
            <a:r>
              <a:rPr lang="es-ES" sz="2000" dirty="0" smtClean="0">
                <a:latin typeface="Consolas"/>
                <a:cs typeface="Consolas"/>
              </a:rPr>
              <a:t>MAX-HEAPIFY(heap,0)</a:t>
            </a:r>
          </a:p>
          <a:p>
            <a:r>
              <a:rPr lang="es-ES" sz="2000" dirty="0" smtClean="0">
                <a:latin typeface="Consolas"/>
                <a:cs typeface="Consolas"/>
              </a:rPr>
              <a:t>	</a:t>
            </a:r>
            <a:r>
              <a:rPr lang="es-ES" sz="2000" b="1" dirty="0" err="1" smtClean="0">
                <a:latin typeface="Consolas"/>
                <a:cs typeface="Consolas"/>
              </a:rPr>
              <a:t>return</a:t>
            </a:r>
            <a:r>
              <a:rPr lang="es-ES" sz="2000" dirty="0" smtClean="0">
                <a:latin typeface="Consolas"/>
                <a:cs typeface="Consolas"/>
              </a:rPr>
              <a:t> </a:t>
            </a:r>
            <a:r>
              <a:rPr lang="es-ES" sz="2000" dirty="0" err="1" smtClean="0">
                <a:latin typeface="Consolas"/>
                <a:cs typeface="Consolas"/>
              </a:rPr>
              <a:t>max</a:t>
            </a:r>
            <a:endParaRPr lang="es-ES" sz="2000" dirty="0" smtClean="0">
              <a:latin typeface="Consolas"/>
              <a:cs typeface="Consolas"/>
            </a:endParaRPr>
          </a:p>
          <a:p>
            <a:r>
              <a:rPr lang="es-ES" sz="2000" b="1" dirty="0" err="1">
                <a:latin typeface="Consolas"/>
                <a:cs typeface="Consolas"/>
              </a:rPr>
              <a:t>e</a:t>
            </a:r>
            <a:r>
              <a:rPr lang="es-ES" sz="2000" b="1" dirty="0" err="1" smtClean="0">
                <a:latin typeface="Consolas"/>
                <a:cs typeface="Consolas"/>
              </a:rPr>
              <a:t>nd</a:t>
            </a:r>
            <a:r>
              <a:rPr lang="es-ES" sz="2000" dirty="0" smtClean="0">
                <a:latin typeface="Consolas"/>
                <a:cs typeface="Consolas"/>
              </a:rPr>
              <a:t> </a:t>
            </a:r>
            <a:r>
              <a:rPr lang="es-ES" sz="2000" dirty="0" err="1" smtClean="0">
                <a:latin typeface="Consolas"/>
                <a:cs typeface="Consolas"/>
              </a:rPr>
              <a:t>function</a:t>
            </a:r>
            <a:endParaRPr lang="es-ES" sz="2000" dirty="0">
              <a:latin typeface="Consolas"/>
              <a:cs typeface="Consolas"/>
            </a:endParaRPr>
          </a:p>
        </p:txBody>
      </p:sp>
      <p:sp>
        <p:nvSpPr>
          <p:cNvPr id="5" name="Llamada rectangular 4"/>
          <p:cNvSpPr/>
          <p:nvPr/>
        </p:nvSpPr>
        <p:spPr>
          <a:xfrm>
            <a:off x="-45148" y="3151848"/>
            <a:ext cx="2138752" cy="1019404"/>
          </a:xfrm>
          <a:prstGeom prst="wedgeRectCallout">
            <a:avLst>
              <a:gd name="adj1" fmla="val 79949"/>
              <a:gd name="adj2" fmla="val -76845"/>
            </a:avLst>
          </a:prstGeom>
          <a:solidFill>
            <a:schemeClr val="bg2">
              <a:lumMod val="75000"/>
            </a:schemeClr>
          </a:solidFill>
          <a:ln w="12700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function</a:t>
            </a:r>
            <a:r>
              <a:rPr lang="es-ES" dirty="0" smtClean="0"/>
              <a:t>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will</a:t>
            </a:r>
            <a:r>
              <a:rPr lang="es-ES" dirty="0" smtClean="0"/>
              <a:t> </a:t>
            </a:r>
            <a:r>
              <a:rPr lang="es-ES" dirty="0" err="1" smtClean="0"/>
              <a:t>study</a:t>
            </a:r>
            <a:r>
              <a:rPr lang="es-ES" dirty="0" smtClean="0"/>
              <a:t> </a:t>
            </a:r>
            <a:r>
              <a:rPr lang="es-ES" dirty="0" err="1" smtClean="0"/>
              <a:t>next</a:t>
            </a:r>
            <a:endParaRPr lang="es-ES" dirty="0"/>
          </a:p>
        </p:txBody>
      </p:sp>
      <p:grpSp>
        <p:nvGrpSpPr>
          <p:cNvPr id="7" name="Agrupar 6"/>
          <p:cNvGrpSpPr/>
          <p:nvPr/>
        </p:nvGrpSpPr>
        <p:grpSpPr>
          <a:xfrm>
            <a:off x="401292" y="4415137"/>
            <a:ext cx="8471187" cy="2432984"/>
            <a:chOff x="401292" y="4415137"/>
            <a:chExt cx="8471187" cy="2432984"/>
          </a:xfrm>
        </p:grpSpPr>
        <p:grpSp>
          <p:nvGrpSpPr>
            <p:cNvPr id="39" name="Agrupar 38"/>
            <p:cNvGrpSpPr/>
            <p:nvPr/>
          </p:nvGrpSpPr>
          <p:grpSpPr>
            <a:xfrm>
              <a:off x="401292" y="4415137"/>
              <a:ext cx="3896125" cy="2432984"/>
              <a:chOff x="133672" y="1639940"/>
              <a:chExt cx="8512883" cy="5027966"/>
            </a:xfrm>
          </p:grpSpPr>
          <p:sp>
            <p:nvSpPr>
              <p:cNvPr id="44" name="Elipse 43"/>
              <p:cNvSpPr/>
              <p:nvPr/>
            </p:nvSpPr>
            <p:spPr>
              <a:xfrm>
                <a:off x="4081083" y="1639940"/>
                <a:ext cx="677092" cy="65272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1000" dirty="0" smtClean="0">
                    <a:solidFill>
                      <a:srgbClr val="000000"/>
                    </a:solidFill>
                  </a:rPr>
                  <a:t>17</a:t>
                </a:r>
                <a:endParaRPr lang="es-ES" sz="1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Elipse 44"/>
              <p:cNvSpPr/>
              <p:nvPr/>
            </p:nvSpPr>
            <p:spPr>
              <a:xfrm>
                <a:off x="2043588" y="3011017"/>
                <a:ext cx="677092" cy="65272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1000" dirty="0">
                    <a:solidFill>
                      <a:schemeClr val="tx1"/>
                    </a:solidFill>
                  </a:rPr>
                  <a:t>3</a:t>
                </a:r>
                <a:r>
                  <a:rPr lang="es-ES" sz="1000" dirty="0" smtClean="0">
                    <a:solidFill>
                      <a:schemeClr val="tx1"/>
                    </a:solidFill>
                  </a:rPr>
                  <a:t>1</a:t>
                </a:r>
                <a:endParaRPr lang="es-E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0" name="Conector recto 49"/>
              <p:cNvCxnSpPr>
                <a:stCxn id="44" idx="3"/>
                <a:endCxn id="45" idx="0"/>
              </p:cNvCxnSpPr>
              <p:nvPr/>
            </p:nvCxnSpPr>
            <p:spPr>
              <a:xfrm flipH="1">
                <a:off x="2382134" y="2197074"/>
                <a:ext cx="1798107" cy="8139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Elipse 50"/>
              <p:cNvSpPr/>
              <p:nvPr/>
            </p:nvSpPr>
            <p:spPr>
              <a:xfrm>
                <a:off x="6328433" y="3106606"/>
                <a:ext cx="677092" cy="65272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1000" dirty="0" smtClean="0">
                    <a:solidFill>
                      <a:schemeClr val="tx1"/>
                    </a:solidFill>
                  </a:rPr>
                  <a:t>79</a:t>
                </a:r>
                <a:endParaRPr lang="es-E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2" name="Conector recto 51"/>
              <p:cNvCxnSpPr>
                <a:stCxn id="44" idx="5"/>
                <a:endCxn id="51" idx="0"/>
              </p:cNvCxnSpPr>
              <p:nvPr/>
            </p:nvCxnSpPr>
            <p:spPr>
              <a:xfrm>
                <a:off x="4659017" y="2197074"/>
                <a:ext cx="2007962" cy="9095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Elipse 52"/>
              <p:cNvSpPr/>
              <p:nvPr/>
            </p:nvSpPr>
            <p:spPr>
              <a:xfrm>
                <a:off x="938946" y="4264389"/>
                <a:ext cx="677092" cy="65272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1000" dirty="0" smtClean="0">
                    <a:solidFill>
                      <a:schemeClr val="tx1"/>
                    </a:solidFill>
                  </a:rPr>
                  <a:t>23</a:t>
                </a:r>
                <a:endParaRPr lang="es-E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4" name="Conector recto 53"/>
              <p:cNvCxnSpPr>
                <a:stCxn id="45" idx="3"/>
                <a:endCxn id="53" idx="0"/>
              </p:cNvCxnSpPr>
              <p:nvPr/>
            </p:nvCxnSpPr>
            <p:spPr>
              <a:xfrm flipH="1">
                <a:off x="1277492" y="3568151"/>
                <a:ext cx="865254" cy="6962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Elipse 54"/>
              <p:cNvSpPr/>
              <p:nvPr/>
            </p:nvSpPr>
            <p:spPr>
              <a:xfrm>
                <a:off x="2952682" y="4229270"/>
                <a:ext cx="677092" cy="65272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1000" dirty="0" smtClean="0">
                    <a:solidFill>
                      <a:schemeClr val="tx1"/>
                    </a:solidFill>
                  </a:rPr>
                  <a:t>14</a:t>
                </a:r>
                <a:endParaRPr lang="es-E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6" name="Conector recto 55"/>
              <p:cNvCxnSpPr>
                <a:stCxn id="45" idx="5"/>
                <a:endCxn id="55" idx="0"/>
              </p:cNvCxnSpPr>
              <p:nvPr/>
            </p:nvCxnSpPr>
            <p:spPr>
              <a:xfrm>
                <a:off x="2621522" y="3568151"/>
                <a:ext cx="669706" cy="6611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Elipse 56"/>
              <p:cNvSpPr/>
              <p:nvPr/>
            </p:nvSpPr>
            <p:spPr>
              <a:xfrm>
                <a:off x="5320254" y="4223201"/>
                <a:ext cx="677092" cy="65272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1000" dirty="0" smtClean="0">
                    <a:solidFill>
                      <a:schemeClr val="tx1"/>
                    </a:solidFill>
                  </a:rPr>
                  <a:t>54</a:t>
                </a:r>
                <a:endParaRPr lang="es-E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8" name="Conector recto 57"/>
              <p:cNvCxnSpPr>
                <a:stCxn id="51" idx="3"/>
                <a:endCxn id="57" idx="0"/>
              </p:cNvCxnSpPr>
              <p:nvPr/>
            </p:nvCxnSpPr>
            <p:spPr>
              <a:xfrm flipH="1">
                <a:off x="5658800" y="3663740"/>
                <a:ext cx="768791" cy="5594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Elipse 58"/>
              <p:cNvSpPr/>
              <p:nvPr/>
            </p:nvSpPr>
            <p:spPr>
              <a:xfrm>
                <a:off x="7520521" y="4212558"/>
                <a:ext cx="677092" cy="65272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1000" dirty="0" smtClean="0">
                    <a:solidFill>
                      <a:schemeClr val="tx1"/>
                    </a:solidFill>
                  </a:rPr>
                  <a:t>67</a:t>
                </a:r>
                <a:endParaRPr lang="es-E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0" name="Conector recto 59"/>
              <p:cNvCxnSpPr>
                <a:stCxn id="51" idx="5"/>
                <a:endCxn id="59" idx="0"/>
              </p:cNvCxnSpPr>
              <p:nvPr/>
            </p:nvCxnSpPr>
            <p:spPr>
              <a:xfrm>
                <a:off x="6906367" y="3663740"/>
                <a:ext cx="952700" cy="54881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Elipse 60"/>
              <p:cNvSpPr/>
              <p:nvPr/>
            </p:nvSpPr>
            <p:spPr>
              <a:xfrm>
                <a:off x="266572" y="5775668"/>
                <a:ext cx="677092" cy="65272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1000" dirty="0" smtClean="0">
                    <a:solidFill>
                      <a:schemeClr val="tx1"/>
                    </a:solidFill>
                  </a:rPr>
                  <a:t>3</a:t>
                </a:r>
                <a:endParaRPr lang="es-E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Elipse 62"/>
              <p:cNvSpPr/>
              <p:nvPr/>
            </p:nvSpPr>
            <p:spPr>
              <a:xfrm>
                <a:off x="1518692" y="5775668"/>
                <a:ext cx="677092" cy="65272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1000" dirty="0" smtClean="0">
                    <a:solidFill>
                      <a:schemeClr val="tx1"/>
                    </a:solidFill>
                  </a:rPr>
                  <a:t>12</a:t>
                </a:r>
                <a:endParaRPr lang="es-E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Elipse 63"/>
              <p:cNvSpPr/>
              <p:nvPr/>
            </p:nvSpPr>
            <p:spPr>
              <a:xfrm>
                <a:off x="2409537" y="5775668"/>
                <a:ext cx="677092" cy="65272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1000" dirty="0" smtClean="0">
                    <a:solidFill>
                      <a:schemeClr val="tx1"/>
                    </a:solidFill>
                  </a:rPr>
                  <a:t>4</a:t>
                </a:r>
                <a:endParaRPr lang="es-E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Elipse 64"/>
              <p:cNvSpPr/>
              <p:nvPr/>
            </p:nvSpPr>
            <p:spPr>
              <a:xfrm>
                <a:off x="3462684" y="5775668"/>
                <a:ext cx="677092" cy="65272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10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cxnSp>
            <p:nvCxnSpPr>
              <p:cNvPr id="67" name="Conector recto 66"/>
              <p:cNvCxnSpPr>
                <a:stCxn id="53" idx="3"/>
                <a:endCxn id="61" idx="0"/>
              </p:cNvCxnSpPr>
              <p:nvPr/>
            </p:nvCxnSpPr>
            <p:spPr>
              <a:xfrm flipH="1">
                <a:off x="605118" y="4821523"/>
                <a:ext cx="432986" cy="9541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 recto 67"/>
              <p:cNvCxnSpPr>
                <a:stCxn id="53" idx="5"/>
                <a:endCxn id="63" idx="0"/>
              </p:cNvCxnSpPr>
              <p:nvPr/>
            </p:nvCxnSpPr>
            <p:spPr>
              <a:xfrm>
                <a:off x="1516880" y="4821523"/>
                <a:ext cx="340358" cy="9541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recto 69"/>
              <p:cNvCxnSpPr>
                <a:stCxn id="55" idx="3"/>
                <a:endCxn id="64" idx="0"/>
              </p:cNvCxnSpPr>
              <p:nvPr/>
            </p:nvCxnSpPr>
            <p:spPr>
              <a:xfrm flipH="1">
                <a:off x="2748083" y="4786404"/>
                <a:ext cx="303757" cy="98926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ector recto 70"/>
              <p:cNvCxnSpPr>
                <a:stCxn id="55" idx="5"/>
                <a:endCxn id="65" idx="0"/>
              </p:cNvCxnSpPr>
              <p:nvPr/>
            </p:nvCxnSpPr>
            <p:spPr>
              <a:xfrm>
                <a:off x="3530616" y="4786404"/>
                <a:ext cx="270614" cy="98926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Elipse 72"/>
              <p:cNvSpPr/>
              <p:nvPr/>
            </p:nvSpPr>
            <p:spPr>
              <a:xfrm>
                <a:off x="4739429" y="5775668"/>
                <a:ext cx="677092" cy="65272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1000" dirty="0" smtClean="0">
                    <a:solidFill>
                      <a:schemeClr val="tx1"/>
                    </a:solidFill>
                  </a:rPr>
                  <a:t>32</a:t>
                </a:r>
                <a:endParaRPr lang="es-E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Elipse 73"/>
              <p:cNvSpPr/>
              <p:nvPr/>
            </p:nvSpPr>
            <p:spPr>
              <a:xfrm>
                <a:off x="5908004" y="5775668"/>
                <a:ext cx="677092" cy="65272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1000" dirty="0" smtClean="0">
                    <a:solidFill>
                      <a:schemeClr val="tx1"/>
                    </a:solidFill>
                  </a:rPr>
                  <a:t>18</a:t>
                </a:r>
                <a:endParaRPr lang="es-E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Elipse 77"/>
              <p:cNvSpPr/>
              <p:nvPr/>
            </p:nvSpPr>
            <p:spPr>
              <a:xfrm>
                <a:off x="6882394" y="5775668"/>
                <a:ext cx="677092" cy="65272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1000" dirty="0" smtClean="0">
                    <a:solidFill>
                      <a:schemeClr val="tx1"/>
                    </a:solidFill>
                  </a:rPr>
                  <a:t>44</a:t>
                </a:r>
                <a:endParaRPr lang="es-E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0" name="Conector recto 79"/>
              <p:cNvCxnSpPr>
                <a:stCxn id="57" idx="3"/>
                <a:endCxn id="73" idx="0"/>
              </p:cNvCxnSpPr>
              <p:nvPr/>
            </p:nvCxnSpPr>
            <p:spPr>
              <a:xfrm flipH="1">
                <a:off x="5077975" y="4780335"/>
                <a:ext cx="341437" cy="995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ector recto 80"/>
              <p:cNvCxnSpPr>
                <a:stCxn id="57" idx="5"/>
                <a:endCxn id="74" idx="0"/>
              </p:cNvCxnSpPr>
              <p:nvPr/>
            </p:nvCxnSpPr>
            <p:spPr>
              <a:xfrm>
                <a:off x="5898188" y="4780335"/>
                <a:ext cx="348362" cy="995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ector recto 82"/>
              <p:cNvCxnSpPr>
                <a:stCxn id="59" idx="3"/>
                <a:endCxn id="78" idx="0"/>
              </p:cNvCxnSpPr>
              <p:nvPr/>
            </p:nvCxnSpPr>
            <p:spPr>
              <a:xfrm flipH="1">
                <a:off x="7220940" y="4769692"/>
                <a:ext cx="398739" cy="10059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" name="Rectángulo 83"/>
              <p:cNvSpPr/>
              <p:nvPr/>
            </p:nvSpPr>
            <p:spPr>
              <a:xfrm>
                <a:off x="133672" y="2757405"/>
                <a:ext cx="4046569" cy="3910501"/>
              </a:xfrm>
              <a:prstGeom prst="rect">
                <a:avLst/>
              </a:prstGeom>
              <a:ln w="12700" cmpd="sng">
                <a:solidFill>
                  <a:srgbClr val="FF0000"/>
                </a:solidFill>
                <a:prstDash val="sysDash"/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ES" sz="1000"/>
              </a:p>
            </p:txBody>
          </p:sp>
          <p:sp>
            <p:nvSpPr>
              <p:cNvPr id="85" name="Rectángulo 84"/>
              <p:cNvSpPr/>
              <p:nvPr/>
            </p:nvSpPr>
            <p:spPr>
              <a:xfrm>
                <a:off x="4599986" y="2757405"/>
                <a:ext cx="4046569" cy="3910501"/>
              </a:xfrm>
              <a:prstGeom prst="rect">
                <a:avLst/>
              </a:prstGeom>
              <a:ln w="12700" cmpd="sng">
                <a:solidFill>
                  <a:srgbClr val="FF0000"/>
                </a:solidFill>
                <a:prstDash val="sysDash"/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ES" sz="1000"/>
              </a:p>
            </p:txBody>
          </p:sp>
        </p:grpSp>
        <p:grpSp>
          <p:nvGrpSpPr>
            <p:cNvPr id="6" name="Agrupar 5"/>
            <p:cNvGrpSpPr/>
            <p:nvPr/>
          </p:nvGrpSpPr>
          <p:grpSpPr>
            <a:xfrm>
              <a:off x="5055825" y="4415138"/>
              <a:ext cx="3816654" cy="2413636"/>
              <a:chOff x="266572" y="1639940"/>
              <a:chExt cx="8594835" cy="4944408"/>
            </a:xfrm>
          </p:grpSpPr>
          <p:sp>
            <p:nvSpPr>
              <p:cNvPr id="86" name="Elipse 85"/>
              <p:cNvSpPr/>
              <p:nvPr/>
            </p:nvSpPr>
            <p:spPr>
              <a:xfrm>
                <a:off x="4081083" y="1639940"/>
                <a:ext cx="677092" cy="652723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1000" dirty="0" smtClean="0">
                    <a:solidFill>
                      <a:srgbClr val="000000"/>
                    </a:solidFill>
                  </a:rPr>
                  <a:t>79</a:t>
                </a:r>
                <a:endParaRPr lang="es-ES" sz="10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87" name="Elipse 86"/>
              <p:cNvSpPr/>
              <p:nvPr/>
            </p:nvSpPr>
            <p:spPr>
              <a:xfrm>
                <a:off x="2043588" y="3011017"/>
                <a:ext cx="677092" cy="65272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1000" dirty="0">
                    <a:solidFill>
                      <a:schemeClr val="tx1"/>
                    </a:solidFill>
                  </a:rPr>
                  <a:t>3</a:t>
                </a:r>
                <a:r>
                  <a:rPr lang="es-ES" sz="1000" dirty="0" smtClean="0">
                    <a:solidFill>
                      <a:schemeClr val="tx1"/>
                    </a:solidFill>
                  </a:rPr>
                  <a:t>1</a:t>
                </a:r>
                <a:endParaRPr lang="es-E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8" name="Conector recto 87"/>
              <p:cNvCxnSpPr>
                <a:stCxn id="86" idx="3"/>
                <a:endCxn id="87" idx="0"/>
              </p:cNvCxnSpPr>
              <p:nvPr/>
            </p:nvCxnSpPr>
            <p:spPr>
              <a:xfrm flipH="1">
                <a:off x="2382134" y="2197074"/>
                <a:ext cx="1798107" cy="81394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Elipse 88"/>
              <p:cNvSpPr/>
              <p:nvPr/>
            </p:nvSpPr>
            <p:spPr>
              <a:xfrm>
                <a:off x="6328433" y="3106606"/>
                <a:ext cx="677092" cy="652723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1000" dirty="0" smtClean="0">
                    <a:solidFill>
                      <a:schemeClr val="tx1"/>
                    </a:solidFill>
                  </a:rPr>
                  <a:t>17</a:t>
                </a:r>
                <a:endParaRPr lang="es-E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0" name="Conector recto 89"/>
              <p:cNvCxnSpPr>
                <a:stCxn id="86" idx="5"/>
                <a:endCxn id="89" idx="0"/>
              </p:cNvCxnSpPr>
              <p:nvPr/>
            </p:nvCxnSpPr>
            <p:spPr>
              <a:xfrm>
                <a:off x="4659017" y="2197074"/>
                <a:ext cx="2007962" cy="9095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2" name="Elipse 91"/>
              <p:cNvSpPr/>
              <p:nvPr/>
            </p:nvSpPr>
            <p:spPr>
              <a:xfrm>
                <a:off x="938946" y="4264389"/>
                <a:ext cx="677092" cy="65272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1000" dirty="0" smtClean="0">
                    <a:solidFill>
                      <a:schemeClr val="tx1"/>
                    </a:solidFill>
                  </a:rPr>
                  <a:t>23</a:t>
                </a:r>
                <a:endParaRPr lang="es-E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3" name="Conector recto 92"/>
              <p:cNvCxnSpPr>
                <a:stCxn id="87" idx="3"/>
                <a:endCxn id="92" idx="0"/>
              </p:cNvCxnSpPr>
              <p:nvPr/>
            </p:nvCxnSpPr>
            <p:spPr>
              <a:xfrm flipH="1">
                <a:off x="1277492" y="3568151"/>
                <a:ext cx="865254" cy="6962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4" name="Elipse 93"/>
              <p:cNvSpPr/>
              <p:nvPr/>
            </p:nvSpPr>
            <p:spPr>
              <a:xfrm>
                <a:off x="2952682" y="4229270"/>
                <a:ext cx="677092" cy="65272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1000" dirty="0" smtClean="0">
                    <a:solidFill>
                      <a:schemeClr val="tx1"/>
                    </a:solidFill>
                  </a:rPr>
                  <a:t>14</a:t>
                </a:r>
                <a:endParaRPr lang="es-E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5" name="Conector recto 94"/>
              <p:cNvCxnSpPr>
                <a:stCxn id="87" idx="5"/>
                <a:endCxn id="94" idx="0"/>
              </p:cNvCxnSpPr>
              <p:nvPr/>
            </p:nvCxnSpPr>
            <p:spPr>
              <a:xfrm>
                <a:off x="2621522" y="3568151"/>
                <a:ext cx="669706" cy="6611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Elipse 95"/>
              <p:cNvSpPr/>
              <p:nvPr/>
            </p:nvSpPr>
            <p:spPr>
              <a:xfrm>
                <a:off x="5320254" y="4223201"/>
                <a:ext cx="677092" cy="65272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1000" dirty="0" smtClean="0">
                    <a:solidFill>
                      <a:schemeClr val="tx1"/>
                    </a:solidFill>
                  </a:rPr>
                  <a:t>54</a:t>
                </a:r>
                <a:endParaRPr lang="es-E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8" name="Conector recto 97"/>
              <p:cNvCxnSpPr>
                <a:stCxn id="89" idx="3"/>
                <a:endCxn id="96" idx="0"/>
              </p:cNvCxnSpPr>
              <p:nvPr/>
            </p:nvCxnSpPr>
            <p:spPr>
              <a:xfrm flipH="1">
                <a:off x="5658800" y="3663740"/>
                <a:ext cx="768791" cy="55946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Elipse 98"/>
              <p:cNvSpPr/>
              <p:nvPr/>
            </p:nvSpPr>
            <p:spPr>
              <a:xfrm>
                <a:off x="7520521" y="4212558"/>
                <a:ext cx="677092" cy="65272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1000" dirty="0" smtClean="0">
                    <a:solidFill>
                      <a:schemeClr val="tx1"/>
                    </a:solidFill>
                  </a:rPr>
                  <a:t>67</a:t>
                </a:r>
                <a:endParaRPr lang="es-E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0" name="Conector recto 99"/>
              <p:cNvCxnSpPr>
                <a:stCxn id="89" idx="5"/>
                <a:endCxn id="99" idx="0"/>
              </p:cNvCxnSpPr>
              <p:nvPr/>
            </p:nvCxnSpPr>
            <p:spPr>
              <a:xfrm>
                <a:off x="6906367" y="3663740"/>
                <a:ext cx="952700" cy="54881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Elipse 100"/>
              <p:cNvSpPr/>
              <p:nvPr/>
            </p:nvSpPr>
            <p:spPr>
              <a:xfrm>
                <a:off x="266572" y="5775668"/>
                <a:ext cx="677092" cy="65272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1000" dirty="0" smtClean="0">
                    <a:solidFill>
                      <a:schemeClr val="tx1"/>
                    </a:solidFill>
                  </a:rPr>
                  <a:t>3</a:t>
                </a:r>
                <a:endParaRPr lang="es-E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Elipse 101"/>
              <p:cNvSpPr/>
              <p:nvPr/>
            </p:nvSpPr>
            <p:spPr>
              <a:xfrm>
                <a:off x="1518692" y="5775668"/>
                <a:ext cx="677092" cy="65272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1000" dirty="0" smtClean="0">
                    <a:solidFill>
                      <a:schemeClr val="tx1"/>
                    </a:solidFill>
                  </a:rPr>
                  <a:t>12</a:t>
                </a:r>
                <a:endParaRPr lang="es-E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Elipse 102"/>
              <p:cNvSpPr/>
              <p:nvPr/>
            </p:nvSpPr>
            <p:spPr>
              <a:xfrm>
                <a:off x="2409537" y="5775668"/>
                <a:ext cx="677092" cy="65272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1000" dirty="0" smtClean="0">
                    <a:solidFill>
                      <a:schemeClr val="tx1"/>
                    </a:solidFill>
                  </a:rPr>
                  <a:t>4</a:t>
                </a:r>
                <a:endParaRPr lang="es-E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Elipse 103"/>
              <p:cNvSpPr/>
              <p:nvPr/>
            </p:nvSpPr>
            <p:spPr>
              <a:xfrm>
                <a:off x="3462684" y="5775668"/>
                <a:ext cx="677092" cy="65272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1000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cxnSp>
            <p:nvCxnSpPr>
              <p:cNvPr id="105" name="Conector recto 104"/>
              <p:cNvCxnSpPr>
                <a:stCxn id="92" idx="3"/>
                <a:endCxn id="101" idx="0"/>
              </p:cNvCxnSpPr>
              <p:nvPr/>
            </p:nvCxnSpPr>
            <p:spPr>
              <a:xfrm flipH="1">
                <a:off x="605118" y="4821523"/>
                <a:ext cx="432986" cy="9541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ector recto 105"/>
              <p:cNvCxnSpPr>
                <a:stCxn id="92" idx="5"/>
                <a:endCxn id="102" idx="0"/>
              </p:cNvCxnSpPr>
              <p:nvPr/>
            </p:nvCxnSpPr>
            <p:spPr>
              <a:xfrm>
                <a:off x="1516880" y="4821523"/>
                <a:ext cx="340358" cy="95414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Conector recto 106"/>
              <p:cNvCxnSpPr>
                <a:stCxn id="94" idx="3"/>
                <a:endCxn id="103" idx="0"/>
              </p:cNvCxnSpPr>
              <p:nvPr/>
            </p:nvCxnSpPr>
            <p:spPr>
              <a:xfrm flipH="1">
                <a:off x="2748083" y="4786404"/>
                <a:ext cx="303757" cy="98926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ector recto 107"/>
              <p:cNvCxnSpPr>
                <a:stCxn id="94" idx="5"/>
                <a:endCxn id="104" idx="0"/>
              </p:cNvCxnSpPr>
              <p:nvPr/>
            </p:nvCxnSpPr>
            <p:spPr>
              <a:xfrm>
                <a:off x="3530616" y="4786404"/>
                <a:ext cx="270614" cy="98926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Elipse 108"/>
              <p:cNvSpPr/>
              <p:nvPr/>
            </p:nvSpPr>
            <p:spPr>
              <a:xfrm>
                <a:off x="4739429" y="5775668"/>
                <a:ext cx="677092" cy="65272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1000" dirty="0" smtClean="0">
                    <a:solidFill>
                      <a:schemeClr val="tx1"/>
                    </a:solidFill>
                  </a:rPr>
                  <a:t>32</a:t>
                </a:r>
                <a:endParaRPr lang="es-E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0" name="Elipse 109"/>
              <p:cNvSpPr/>
              <p:nvPr/>
            </p:nvSpPr>
            <p:spPr>
              <a:xfrm>
                <a:off x="5908004" y="5775668"/>
                <a:ext cx="677092" cy="65272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1000" dirty="0" smtClean="0">
                    <a:solidFill>
                      <a:schemeClr val="tx1"/>
                    </a:solidFill>
                  </a:rPr>
                  <a:t>18</a:t>
                </a:r>
                <a:endParaRPr lang="es-ES" sz="1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Elipse 110"/>
              <p:cNvSpPr/>
              <p:nvPr/>
            </p:nvSpPr>
            <p:spPr>
              <a:xfrm>
                <a:off x="6882394" y="5775668"/>
                <a:ext cx="677092" cy="65272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s-ES" sz="1000" dirty="0" smtClean="0">
                    <a:solidFill>
                      <a:schemeClr val="tx1"/>
                    </a:solidFill>
                  </a:rPr>
                  <a:t>44</a:t>
                </a:r>
                <a:endParaRPr lang="es-ES" sz="1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2" name="Conector recto 111"/>
              <p:cNvCxnSpPr>
                <a:stCxn id="96" idx="3"/>
                <a:endCxn id="109" idx="0"/>
              </p:cNvCxnSpPr>
              <p:nvPr/>
            </p:nvCxnSpPr>
            <p:spPr>
              <a:xfrm flipH="1">
                <a:off x="5077975" y="4780335"/>
                <a:ext cx="341437" cy="995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ector recto 112"/>
              <p:cNvCxnSpPr>
                <a:stCxn id="96" idx="5"/>
                <a:endCxn id="110" idx="0"/>
              </p:cNvCxnSpPr>
              <p:nvPr/>
            </p:nvCxnSpPr>
            <p:spPr>
              <a:xfrm>
                <a:off x="5898188" y="4780335"/>
                <a:ext cx="348362" cy="9953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ector recto 113"/>
              <p:cNvCxnSpPr>
                <a:stCxn id="99" idx="3"/>
                <a:endCxn id="111" idx="0"/>
              </p:cNvCxnSpPr>
              <p:nvPr/>
            </p:nvCxnSpPr>
            <p:spPr>
              <a:xfrm flipH="1">
                <a:off x="7220940" y="4769692"/>
                <a:ext cx="398739" cy="10059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Rectángulo 114"/>
              <p:cNvSpPr/>
              <p:nvPr/>
            </p:nvSpPr>
            <p:spPr>
              <a:xfrm>
                <a:off x="4628394" y="4044194"/>
                <a:ext cx="2038585" cy="2540154"/>
              </a:xfrm>
              <a:prstGeom prst="rect">
                <a:avLst/>
              </a:prstGeom>
              <a:ln w="12700" cmpd="sng">
                <a:solidFill>
                  <a:srgbClr val="FF0000"/>
                </a:solidFill>
                <a:prstDash val="sysDash"/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ES" sz="1000"/>
              </a:p>
            </p:txBody>
          </p:sp>
          <p:sp>
            <p:nvSpPr>
              <p:cNvPr id="116" name="Rectángulo 115"/>
              <p:cNvSpPr/>
              <p:nvPr/>
            </p:nvSpPr>
            <p:spPr>
              <a:xfrm>
                <a:off x="6822822" y="4044194"/>
                <a:ext cx="2038585" cy="2540154"/>
              </a:xfrm>
              <a:prstGeom prst="rect">
                <a:avLst/>
              </a:prstGeom>
              <a:ln w="12700" cmpd="sng">
                <a:solidFill>
                  <a:srgbClr val="FF0000"/>
                </a:solidFill>
                <a:prstDash val="sysDash"/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ES" sz="10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8375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Heapify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4081083" y="1639940"/>
            <a:ext cx="677092" cy="65272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17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2043588" y="3011017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3</a:t>
            </a:r>
            <a:r>
              <a:rPr lang="es-ES" sz="2400" dirty="0" smtClean="0">
                <a:solidFill>
                  <a:schemeClr val="tx1"/>
                </a:solidFill>
              </a:rPr>
              <a:t>1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27"/>
          <p:cNvCxnSpPr>
            <a:stCxn id="26" idx="3"/>
            <a:endCxn id="27" idx="0"/>
          </p:cNvCxnSpPr>
          <p:nvPr/>
        </p:nvCxnSpPr>
        <p:spPr>
          <a:xfrm flipH="1">
            <a:off x="2382134" y="2197074"/>
            <a:ext cx="1798107" cy="813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Elipse 28"/>
          <p:cNvSpPr/>
          <p:nvPr/>
        </p:nvSpPr>
        <p:spPr>
          <a:xfrm>
            <a:off x="6328433" y="3106606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79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0" name="Conector recto 29"/>
          <p:cNvCxnSpPr>
            <a:stCxn id="26" idx="5"/>
            <a:endCxn id="29" idx="0"/>
          </p:cNvCxnSpPr>
          <p:nvPr/>
        </p:nvCxnSpPr>
        <p:spPr>
          <a:xfrm>
            <a:off x="4659017" y="2197074"/>
            <a:ext cx="2007962" cy="909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Elipse 30"/>
          <p:cNvSpPr/>
          <p:nvPr/>
        </p:nvSpPr>
        <p:spPr>
          <a:xfrm>
            <a:off x="938946" y="426438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23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2" name="Conector recto 31"/>
          <p:cNvCxnSpPr>
            <a:stCxn id="27" idx="3"/>
            <a:endCxn id="31" idx="0"/>
          </p:cNvCxnSpPr>
          <p:nvPr/>
        </p:nvCxnSpPr>
        <p:spPr>
          <a:xfrm flipH="1">
            <a:off x="1277492" y="3568151"/>
            <a:ext cx="865254" cy="696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Elipse 32"/>
          <p:cNvSpPr/>
          <p:nvPr/>
        </p:nvSpPr>
        <p:spPr>
          <a:xfrm>
            <a:off x="2952682" y="4229270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4" name="Conector recto 33"/>
          <p:cNvCxnSpPr>
            <a:stCxn id="27" idx="5"/>
            <a:endCxn id="33" idx="0"/>
          </p:cNvCxnSpPr>
          <p:nvPr/>
        </p:nvCxnSpPr>
        <p:spPr>
          <a:xfrm>
            <a:off x="2621522" y="3568151"/>
            <a:ext cx="669706" cy="661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Elipse 39"/>
          <p:cNvSpPr/>
          <p:nvPr/>
        </p:nvSpPr>
        <p:spPr>
          <a:xfrm>
            <a:off x="5320254" y="4223201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54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1" name="Conector recto 40"/>
          <p:cNvCxnSpPr>
            <a:stCxn id="29" idx="3"/>
            <a:endCxn id="40" idx="0"/>
          </p:cNvCxnSpPr>
          <p:nvPr/>
        </p:nvCxnSpPr>
        <p:spPr>
          <a:xfrm flipH="1">
            <a:off x="5658800" y="3663740"/>
            <a:ext cx="768791" cy="5594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ipse 41"/>
          <p:cNvSpPr/>
          <p:nvPr/>
        </p:nvSpPr>
        <p:spPr>
          <a:xfrm>
            <a:off x="7520521" y="421255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67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3" name="Conector recto 42"/>
          <p:cNvCxnSpPr>
            <a:stCxn id="29" idx="5"/>
            <a:endCxn id="42" idx="0"/>
          </p:cNvCxnSpPr>
          <p:nvPr/>
        </p:nvCxnSpPr>
        <p:spPr>
          <a:xfrm>
            <a:off x="6906367" y="3663740"/>
            <a:ext cx="952700" cy="548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266572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7" name="Elipse 46"/>
          <p:cNvSpPr/>
          <p:nvPr/>
        </p:nvSpPr>
        <p:spPr>
          <a:xfrm>
            <a:off x="1518692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12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2409537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4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346268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62" name="Conector recto 61"/>
          <p:cNvCxnSpPr>
            <a:stCxn id="31" idx="3"/>
            <a:endCxn id="46" idx="0"/>
          </p:cNvCxnSpPr>
          <p:nvPr/>
        </p:nvCxnSpPr>
        <p:spPr>
          <a:xfrm flipH="1">
            <a:off x="605118" y="4821523"/>
            <a:ext cx="432986" cy="954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/>
          <p:cNvCxnSpPr>
            <a:stCxn id="31" idx="5"/>
            <a:endCxn id="47" idx="0"/>
          </p:cNvCxnSpPr>
          <p:nvPr/>
        </p:nvCxnSpPr>
        <p:spPr>
          <a:xfrm>
            <a:off x="1516880" y="4821523"/>
            <a:ext cx="340358" cy="954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/>
          <p:cNvCxnSpPr>
            <a:stCxn id="33" idx="3"/>
            <a:endCxn id="48" idx="0"/>
          </p:cNvCxnSpPr>
          <p:nvPr/>
        </p:nvCxnSpPr>
        <p:spPr>
          <a:xfrm flipH="1">
            <a:off x="2748083" y="4786404"/>
            <a:ext cx="303757" cy="989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/>
          <p:cNvCxnSpPr>
            <a:stCxn id="33" idx="5"/>
            <a:endCxn id="49" idx="0"/>
          </p:cNvCxnSpPr>
          <p:nvPr/>
        </p:nvCxnSpPr>
        <p:spPr>
          <a:xfrm>
            <a:off x="3530616" y="4786404"/>
            <a:ext cx="270614" cy="989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Elipse 74"/>
          <p:cNvSpPr/>
          <p:nvPr/>
        </p:nvSpPr>
        <p:spPr>
          <a:xfrm>
            <a:off x="4739429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32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590800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18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7" name="Elipse 76"/>
          <p:cNvSpPr/>
          <p:nvPr/>
        </p:nvSpPr>
        <p:spPr>
          <a:xfrm>
            <a:off x="688239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44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79" name="Conector recto 78"/>
          <p:cNvCxnSpPr>
            <a:stCxn id="40" idx="3"/>
            <a:endCxn id="75" idx="0"/>
          </p:cNvCxnSpPr>
          <p:nvPr/>
        </p:nvCxnSpPr>
        <p:spPr>
          <a:xfrm flipH="1">
            <a:off x="5077975" y="4780335"/>
            <a:ext cx="341437" cy="99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/>
          <p:cNvCxnSpPr>
            <a:stCxn id="40" idx="5"/>
            <a:endCxn id="76" idx="0"/>
          </p:cNvCxnSpPr>
          <p:nvPr/>
        </p:nvCxnSpPr>
        <p:spPr>
          <a:xfrm>
            <a:off x="5898188" y="4780335"/>
            <a:ext cx="348362" cy="99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/>
          <p:cNvCxnSpPr>
            <a:stCxn id="42" idx="3"/>
            <a:endCxn id="77" idx="0"/>
          </p:cNvCxnSpPr>
          <p:nvPr/>
        </p:nvCxnSpPr>
        <p:spPr>
          <a:xfrm flipH="1">
            <a:off x="7220940" y="4769692"/>
            <a:ext cx="398739" cy="10059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CuadroTexto 96"/>
          <p:cNvSpPr txBox="1"/>
          <p:nvPr/>
        </p:nvSpPr>
        <p:spPr>
          <a:xfrm>
            <a:off x="0" y="1105692"/>
            <a:ext cx="6204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DIN Condensed Bold"/>
                <a:cs typeface="DIN Condensed Bold"/>
              </a:rPr>
              <a:t>The process of recovering the heap property is called </a:t>
            </a:r>
            <a:r>
              <a:rPr lang="en-GB" sz="2400" dirty="0" err="1" smtClean="0">
                <a:latin typeface="DIN Condensed Bold"/>
                <a:cs typeface="DIN Condensed Bold"/>
              </a:rPr>
              <a:t>heapify</a:t>
            </a:r>
            <a:r>
              <a:rPr lang="en-GB" sz="2400" dirty="0" smtClean="0">
                <a:latin typeface="DIN Condensed Bold"/>
                <a:cs typeface="DIN Condensed Bold"/>
              </a:rPr>
              <a:t>:</a:t>
            </a:r>
            <a:endParaRPr lang="en-GB" sz="2400" dirty="0">
              <a:latin typeface="DIN Condensed Bold"/>
              <a:cs typeface="DIN Condensed Bold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33672" y="2757405"/>
            <a:ext cx="4046569" cy="3910501"/>
          </a:xfrm>
          <a:prstGeom prst="rect">
            <a:avLst/>
          </a:prstGeom>
          <a:ln w="12700" cmpd="sng">
            <a:solidFill>
              <a:srgbClr val="FF0000"/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6" name="Rectángulo 35"/>
          <p:cNvSpPr/>
          <p:nvPr/>
        </p:nvSpPr>
        <p:spPr>
          <a:xfrm>
            <a:off x="4599986" y="2757405"/>
            <a:ext cx="4046569" cy="3910501"/>
          </a:xfrm>
          <a:prstGeom prst="rect">
            <a:avLst/>
          </a:prstGeom>
          <a:ln w="12700" cmpd="sng">
            <a:solidFill>
              <a:srgbClr val="FF0000"/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64322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Max-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Heapify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97" name="CuadroTexto 96"/>
          <p:cNvSpPr txBox="1"/>
          <p:nvPr/>
        </p:nvSpPr>
        <p:spPr>
          <a:xfrm>
            <a:off x="0" y="1105692"/>
            <a:ext cx="8363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DIN Condensed Bold"/>
                <a:cs typeface="DIN Condensed Bold"/>
              </a:rPr>
              <a:t>The function works under the assumption that the children of the root are (max) heaps.</a:t>
            </a:r>
            <a:endParaRPr lang="en-GB" sz="2400" dirty="0">
              <a:latin typeface="DIN Condensed Bold"/>
              <a:cs typeface="DIN Condensed Bold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5163081" y="1828460"/>
            <a:ext cx="3896125" cy="2432984"/>
            <a:chOff x="133672" y="1639940"/>
            <a:chExt cx="8512883" cy="5027966"/>
          </a:xfrm>
        </p:grpSpPr>
        <p:sp>
          <p:nvSpPr>
            <p:cNvPr id="26" name="Elipse 25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rgbClr val="000000"/>
                  </a:solidFill>
                </a:rPr>
                <a:t>17</a:t>
              </a:r>
              <a:endParaRPr lang="es-ES" sz="1000" dirty="0">
                <a:solidFill>
                  <a:srgbClr val="000000"/>
                </a:solidFill>
              </a:endParaRPr>
            </a:p>
          </p:txBody>
        </p:sp>
        <p:sp>
          <p:nvSpPr>
            <p:cNvPr id="27" name="Elipse 26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3</a:t>
              </a:r>
              <a:r>
                <a:rPr lang="es-ES" sz="1000" dirty="0" smtClean="0">
                  <a:solidFill>
                    <a:schemeClr val="tx1"/>
                  </a:solidFill>
                </a:rPr>
                <a:t>1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/>
            <p:cNvCxnSpPr>
              <a:stCxn id="26" idx="3"/>
              <a:endCxn id="27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79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ector recto 29"/>
            <p:cNvCxnSpPr>
              <a:stCxn id="26" idx="5"/>
              <a:endCxn id="29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ipse 30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23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27" idx="3"/>
              <a:endCxn id="31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27" idx="5"/>
              <a:endCxn id="33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ipse 39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54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recto 40"/>
            <p:cNvCxnSpPr>
              <a:stCxn id="29" idx="3"/>
              <a:endCxn id="40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Elipse 41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67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recto 42"/>
            <p:cNvCxnSpPr>
              <a:stCxn id="29" idx="5"/>
              <a:endCxn id="42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Elipse 46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Elipse 47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Elipse 48"/>
            <p:cNvSpPr/>
            <p:nvPr/>
          </p:nvSpPr>
          <p:spPr>
            <a:xfrm>
              <a:off x="346268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62" name="Conector recto 61"/>
            <p:cNvCxnSpPr>
              <a:stCxn id="31" idx="3"/>
              <a:endCxn id="46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/>
            <p:cNvCxnSpPr>
              <a:stCxn id="31" idx="5"/>
              <a:endCxn id="47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>
              <a:stCxn id="33" idx="3"/>
              <a:endCxn id="48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>
              <a:stCxn id="33" idx="5"/>
              <a:endCxn id="49" idx="0"/>
            </p:cNvCxnSpPr>
            <p:nvPr/>
          </p:nvCxnSpPr>
          <p:spPr>
            <a:xfrm>
              <a:off x="3530616" y="4786404"/>
              <a:ext cx="270614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Elipse 74"/>
            <p:cNvSpPr/>
            <p:nvPr/>
          </p:nvSpPr>
          <p:spPr>
            <a:xfrm>
              <a:off x="4739429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6" name="Elipse 75"/>
            <p:cNvSpPr/>
            <p:nvPr/>
          </p:nvSpPr>
          <p:spPr>
            <a:xfrm>
              <a:off x="590800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18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7" name="Elipse 76"/>
            <p:cNvSpPr/>
            <p:nvPr/>
          </p:nvSpPr>
          <p:spPr>
            <a:xfrm>
              <a:off x="688239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9" name="Conector recto 78"/>
            <p:cNvCxnSpPr>
              <a:stCxn id="40" idx="3"/>
              <a:endCxn id="75" idx="0"/>
            </p:cNvCxnSpPr>
            <p:nvPr/>
          </p:nvCxnSpPr>
          <p:spPr>
            <a:xfrm flipH="1">
              <a:off x="5077975" y="4780335"/>
              <a:ext cx="341437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/>
            <p:cNvCxnSpPr>
              <a:stCxn id="40" idx="5"/>
              <a:endCxn id="76" idx="0"/>
            </p:cNvCxnSpPr>
            <p:nvPr/>
          </p:nvCxnSpPr>
          <p:spPr>
            <a:xfrm>
              <a:off x="5898188" y="4780335"/>
              <a:ext cx="348362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>
              <a:stCxn id="42" idx="3"/>
              <a:endCxn id="77" idx="0"/>
            </p:cNvCxnSpPr>
            <p:nvPr/>
          </p:nvCxnSpPr>
          <p:spPr>
            <a:xfrm flipH="1">
              <a:off x="7220940" y="4769692"/>
              <a:ext cx="398739" cy="10059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ángulo 1"/>
            <p:cNvSpPr/>
            <p:nvPr/>
          </p:nvSpPr>
          <p:spPr>
            <a:xfrm>
              <a:off x="133672" y="2757405"/>
              <a:ext cx="4046569" cy="3910501"/>
            </a:xfrm>
            <a:prstGeom prst="rect">
              <a:avLst/>
            </a:prstGeom>
            <a:ln w="12700" cmpd="sng">
              <a:solidFill>
                <a:srgbClr val="FF0000"/>
              </a:solidFill>
              <a:prstDash val="sys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00"/>
            </a:p>
          </p:txBody>
        </p:sp>
        <p:sp>
          <p:nvSpPr>
            <p:cNvPr id="36" name="Rectángulo 35"/>
            <p:cNvSpPr/>
            <p:nvPr/>
          </p:nvSpPr>
          <p:spPr>
            <a:xfrm>
              <a:off x="4599986" y="2757405"/>
              <a:ext cx="4046569" cy="3910501"/>
            </a:xfrm>
            <a:prstGeom prst="rect">
              <a:avLst/>
            </a:prstGeom>
            <a:ln w="12700" cmpd="sng">
              <a:solidFill>
                <a:srgbClr val="FF0000"/>
              </a:solidFill>
              <a:prstDash val="sys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00"/>
            </a:p>
          </p:txBody>
        </p:sp>
      </p:grpSp>
      <p:sp>
        <p:nvSpPr>
          <p:cNvPr id="5" name="CuadroTexto 4"/>
          <p:cNvSpPr txBox="1"/>
          <p:nvPr/>
        </p:nvSpPr>
        <p:spPr>
          <a:xfrm>
            <a:off x="32485" y="2230119"/>
            <a:ext cx="4961364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MAX-HEAPIFY(</a:t>
            </a:r>
            <a:r>
              <a:rPr lang="es-ES" dirty="0" err="1" smtClean="0">
                <a:latin typeface="Consolas"/>
                <a:cs typeface="Consolas"/>
              </a:rPr>
              <a:t>heap,root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&lt;- INDEX_LARGEST_NODE(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 ≠ 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],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heap,largest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93778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Max-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Heapify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97" name="CuadroTexto 96"/>
          <p:cNvSpPr txBox="1"/>
          <p:nvPr/>
        </p:nvSpPr>
        <p:spPr>
          <a:xfrm>
            <a:off x="0" y="1105692"/>
            <a:ext cx="8363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DIN Condensed Bold"/>
                <a:cs typeface="DIN Condensed Bold"/>
              </a:rPr>
              <a:t>The function works under the assumption that the children of the root are (max) heaps.</a:t>
            </a:r>
            <a:endParaRPr lang="en-GB" sz="2400" dirty="0">
              <a:latin typeface="DIN Condensed Bold"/>
              <a:cs typeface="DIN Condensed Bold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5163081" y="1828460"/>
            <a:ext cx="3896125" cy="2432984"/>
            <a:chOff x="133672" y="1639940"/>
            <a:chExt cx="8512883" cy="5027966"/>
          </a:xfrm>
        </p:grpSpPr>
        <p:sp>
          <p:nvSpPr>
            <p:cNvPr id="26" name="Elipse 25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rgbClr val="000000"/>
                  </a:solidFill>
                </a:rPr>
                <a:t>17</a:t>
              </a:r>
              <a:endParaRPr lang="es-ES" sz="1000" dirty="0">
                <a:solidFill>
                  <a:srgbClr val="000000"/>
                </a:solidFill>
              </a:endParaRPr>
            </a:p>
          </p:txBody>
        </p:sp>
        <p:sp>
          <p:nvSpPr>
            <p:cNvPr id="27" name="Elipse 26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3</a:t>
              </a:r>
              <a:r>
                <a:rPr lang="es-ES" sz="1000" dirty="0" smtClean="0">
                  <a:solidFill>
                    <a:schemeClr val="tx1"/>
                  </a:solidFill>
                </a:rPr>
                <a:t>1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/>
            <p:cNvCxnSpPr>
              <a:stCxn id="26" idx="3"/>
              <a:endCxn id="27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79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ector recto 29"/>
            <p:cNvCxnSpPr>
              <a:stCxn id="26" idx="5"/>
              <a:endCxn id="29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ipse 30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23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27" idx="3"/>
              <a:endCxn id="31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27" idx="5"/>
              <a:endCxn id="33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ipse 39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54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recto 40"/>
            <p:cNvCxnSpPr>
              <a:stCxn id="29" idx="3"/>
              <a:endCxn id="40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Elipse 41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67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recto 42"/>
            <p:cNvCxnSpPr>
              <a:stCxn id="29" idx="5"/>
              <a:endCxn id="42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Elipse 46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Elipse 47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Elipse 48"/>
            <p:cNvSpPr/>
            <p:nvPr/>
          </p:nvSpPr>
          <p:spPr>
            <a:xfrm>
              <a:off x="346268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62" name="Conector recto 61"/>
            <p:cNvCxnSpPr>
              <a:stCxn id="31" idx="3"/>
              <a:endCxn id="46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/>
            <p:cNvCxnSpPr>
              <a:stCxn id="31" idx="5"/>
              <a:endCxn id="47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>
              <a:stCxn id="33" idx="3"/>
              <a:endCxn id="48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>
              <a:stCxn id="33" idx="5"/>
              <a:endCxn id="49" idx="0"/>
            </p:cNvCxnSpPr>
            <p:nvPr/>
          </p:nvCxnSpPr>
          <p:spPr>
            <a:xfrm>
              <a:off x="3530616" y="4786404"/>
              <a:ext cx="270614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Elipse 74"/>
            <p:cNvSpPr/>
            <p:nvPr/>
          </p:nvSpPr>
          <p:spPr>
            <a:xfrm>
              <a:off x="4739429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6" name="Elipse 75"/>
            <p:cNvSpPr/>
            <p:nvPr/>
          </p:nvSpPr>
          <p:spPr>
            <a:xfrm>
              <a:off x="590800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18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7" name="Elipse 76"/>
            <p:cNvSpPr/>
            <p:nvPr/>
          </p:nvSpPr>
          <p:spPr>
            <a:xfrm>
              <a:off x="688239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9" name="Conector recto 78"/>
            <p:cNvCxnSpPr>
              <a:stCxn id="40" idx="3"/>
              <a:endCxn id="75" idx="0"/>
            </p:cNvCxnSpPr>
            <p:nvPr/>
          </p:nvCxnSpPr>
          <p:spPr>
            <a:xfrm flipH="1">
              <a:off x="5077975" y="4780335"/>
              <a:ext cx="341437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/>
            <p:cNvCxnSpPr>
              <a:stCxn id="40" idx="5"/>
              <a:endCxn id="76" idx="0"/>
            </p:cNvCxnSpPr>
            <p:nvPr/>
          </p:nvCxnSpPr>
          <p:spPr>
            <a:xfrm>
              <a:off x="5898188" y="4780335"/>
              <a:ext cx="348362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>
              <a:stCxn id="42" idx="3"/>
              <a:endCxn id="77" idx="0"/>
            </p:cNvCxnSpPr>
            <p:nvPr/>
          </p:nvCxnSpPr>
          <p:spPr>
            <a:xfrm flipH="1">
              <a:off x="7220940" y="4769692"/>
              <a:ext cx="398739" cy="10059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ángulo 1"/>
            <p:cNvSpPr/>
            <p:nvPr/>
          </p:nvSpPr>
          <p:spPr>
            <a:xfrm>
              <a:off x="133672" y="2757404"/>
              <a:ext cx="4191211" cy="3910502"/>
            </a:xfrm>
            <a:prstGeom prst="rect">
              <a:avLst/>
            </a:prstGeom>
            <a:ln w="12700" cmpd="sng">
              <a:solidFill>
                <a:srgbClr val="FF0000"/>
              </a:solidFill>
              <a:prstDash val="sys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00"/>
            </a:p>
          </p:txBody>
        </p:sp>
        <p:sp>
          <p:nvSpPr>
            <p:cNvPr id="36" name="Rectángulo 35"/>
            <p:cNvSpPr/>
            <p:nvPr/>
          </p:nvSpPr>
          <p:spPr>
            <a:xfrm>
              <a:off x="4599986" y="2757405"/>
              <a:ext cx="4046569" cy="3910501"/>
            </a:xfrm>
            <a:prstGeom prst="rect">
              <a:avLst/>
            </a:prstGeom>
            <a:ln w="12700" cmpd="sng">
              <a:solidFill>
                <a:srgbClr val="FF0000"/>
              </a:solidFill>
              <a:prstDash val="sys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00"/>
            </a:p>
          </p:txBody>
        </p:sp>
      </p:grpSp>
      <p:sp>
        <p:nvSpPr>
          <p:cNvPr id="5" name="CuadroTexto 4"/>
          <p:cNvSpPr txBox="1"/>
          <p:nvPr/>
        </p:nvSpPr>
        <p:spPr>
          <a:xfrm>
            <a:off x="32485" y="2230119"/>
            <a:ext cx="4961364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MAX-HEAPIFY(</a:t>
            </a:r>
            <a:r>
              <a:rPr lang="es-ES" dirty="0" err="1" smtClean="0">
                <a:latin typeface="Consolas"/>
                <a:cs typeface="Consolas"/>
              </a:rPr>
              <a:t>heap,root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&lt;- INDEX_LARGEST_NODE(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 ≠ 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],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heap,largest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5985541"/>
              </p:ext>
            </p:extLst>
          </p:nvPr>
        </p:nvGraphicFramePr>
        <p:xfrm>
          <a:off x="156389" y="5668976"/>
          <a:ext cx="684018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31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79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23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18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4" name="Tabla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151694"/>
              </p:ext>
            </p:extLst>
          </p:nvPr>
        </p:nvGraphicFramePr>
        <p:xfrm>
          <a:off x="8048893" y="4925132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 flipH="1">
            <a:off x="7655323" y="4595673"/>
            <a:ext cx="178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h</a:t>
            </a:r>
            <a:r>
              <a:rPr lang="es-ES" dirty="0" err="1" smtClean="0"/>
              <a:t>eap.heapsize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116963" y="5982726"/>
            <a:ext cx="5024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solidFill>
                  <a:srgbClr val="7F7F7F"/>
                </a:solidFill>
              </a:rPr>
              <a:t>[0]   [1]  [2]   [3]   [4]  [5]  [6]  [7]   [8]   [9]  [10][11][12][13] </a:t>
            </a:r>
            <a:endParaRPr lang="es-ES" sz="1600" dirty="0">
              <a:solidFill>
                <a:srgbClr val="7F7F7F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211259" y="1674571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6283141" y="238861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8217094" y="235229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5727707" y="293482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6659272" y="293277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7743646" y="2929862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8718376" y="292695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5366087" y="358156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5871280" y="358642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6325201" y="358351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6742574" y="3580604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7397509" y="3577692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7860567" y="3574780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8387584" y="3571868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08087" y="5309419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heap</a:t>
            </a:r>
            <a:endParaRPr lang="es-ES" dirty="0"/>
          </a:p>
        </p:txBody>
      </p:sp>
      <p:cxnSp>
        <p:nvCxnSpPr>
          <p:cNvPr id="14" name="Conector recto de flecha 13"/>
          <p:cNvCxnSpPr/>
          <p:nvPr/>
        </p:nvCxnSpPr>
        <p:spPr>
          <a:xfrm flipH="1">
            <a:off x="3621119" y="1828460"/>
            <a:ext cx="310768" cy="5238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3877838" y="1616774"/>
            <a:ext cx="2809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DIN Condensed Bold"/>
                <a:cs typeface="DIN Condensed Bold"/>
              </a:rPr>
              <a:t>0  (</a:t>
            </a:r>
            <a:r>
              <a:rPr lang="es-ES" dirty="0" err="1" smtClean="0">
                <a:latin typeface="DIN Condensed Bold"/>
                <a:cs typeface="DIN Condensed Bold"/>
              </a:rPr>
              <a:t>we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want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to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heapify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from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the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root</a:t>
            </a:r>
            <a:r>
              <a:rPr lang="es-ES" dirty="0" smtClean="0">
                <a:latin typeface="DIN Condensed Bold"/>
                <a:cs typeface="DIN Condensed Bold"/>
              </a:rPr>
              <a:t>)</a:t>
            </a:r>
            <a:endParaRPr lang="es-ES" dirty="0">
              <a:latin typeface="DIN Condensed Bold"/>
              <a:cs typeface="DIN Condensed Bold"/>
            </a:endParaRPr>
          </a:p>
        </p:txBody>
      </p:sp>
      <p:graphicFrame>
        <p:nvGraphicFramePr>
          <p:cNvPr id="65" name="Tabla 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831130"/>
              </p:ext>
            </p:extLst>
          </p:nvPr>
        </p:nvGraphicFramePr>
        <p:xfrm>
          <a:off x="8053243" y="6477503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7" name="CuadroTexto 66"/>
          <p:cNvSpPr txBox="1"/>
          <p:nvPr/>
        </p:nvSpPr>
        <p:spPr>
          <a:xfrm flipH="1">
            <a:off x="8150856" y="6108171"/>
            <a:ext cx="72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root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2217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Max-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Heapify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97" name="CuadroTexto 96"/>
          <p:cNvSpPr txBox="1"/>
          <p:nvPr/>
        </p:nvSpPr>
        <p:spPr>
          <a:xfrm>
            <a:off x="0" y="1105692"/>
            <a:ext cx="8363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DIN Condensed Bold"/>
                <a:cs typeface="DIN Condensed Bold"/>
              </a:rPr>
              <a:t>The function works under the assumption that the children of the root are (max) heaps.</a:t>
            </a:r>
            <a:endParaRPr lang="en-GB" sz="2400" dirty="0">
              <a:latin typeface="DIN Condensed Bold"/>
              <a:cs typeface="DIN Condensed Bold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5163081" y="1828460"/>
            <a:ext cx="3896125" cy="2432984"/>
            <a:chOff x="133672" y="1639940"/>
            <a:chExt cx="8512883" cy="5027966"/>
          </a:xfrm>
        </p:grpSpPr>
        <p:sp>
          <p:nvSpPr>
            <p:cNvPr id="26" name="Elipse 25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rgbClr val="000000"/>
                  </a:solidFill>
                </a:rPr>
                <a:t>17</a:t>
              </a:r>
              <a:endParaRPr lang="es-ES" sz="1000" dirty="0">
                <a:solidFill>
                  <a:srgbClr val="000000"/>
                </a:solidFill>
              </a:endParaRPr>
            </a:p>
          </p:txBody>
        </p:sp>
        <p:sp>
          <p:nvSpPr>
            <p:cNvPr id="27" name="Elipse 26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3</a:t>
              </a:r>
              <a:r>
                <a:rPr lang="es-ES" sz="1000" dirty="0" smtClean="0">
                  <a:solidFill>
                    <a:schemeClr val="tx1"/>
                  </a:solidFill>
                </a:rPr>
                <a:t>1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/>
            <p:cNvCxnSpPr>
              <a:stCxn id="26" idx="3"/>
              <a:endCxn id="27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79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ector recto 29"/>
            <p:cNvCxnSpPr>
              <a:stCxn id="26" idx="5"/>
              <a:endCxn id="29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ipse 30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23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27" idx="3"/>
              <a:endCxn id="31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27" idx="5"/>
              <a:endCxn id="33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ipse 39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54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recto 40"/>
            <p:cNvCxnSpPr>
              <a:stCxn id="29" idx="3"/>
              <a:endCxn id="40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Elipse 41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67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recto 42"/>
            <p:cNvCxnSpPr>
              <a:stCxn id="29" idx="5"/>
              <a:endCxn id="42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Elipse 46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Elipse 47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Elipse 48"/>
            <p:cNvSpPr/>
            <p:nvPr/>
          </p:nvSpPr>
          <p:spPr>
            <a:xfrm>
              <a:off x="346268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62" name="Conector recto 61"/>
            <p:cNvCxnSpPr>
              <a:stCxn id="31" idx="3"/>
              <a:endCxn id="46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/>
            <p:cNvCxnSpPr>
              <a:stCxn id="31" idx="5"/>
              <a:endCxn id="47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>
              <a:stCxn id="33" idx="3"/>
              <a:endCxn id="48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>
              <a:stCxn id="33" idx="5"/>
              <a:endCxn id="49" idx="0"/>
            </p:cNvCxnSpPr>
            <p:nvPr/>
          </p:nvCxnSpPr>
          <p:spPr>
            <a:xfrm>
              <a:off x="3530616" y="4786404"/>
              <a:ext cx="270614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Elipse 74"/>
            <p:cNvSpPr/>
            <p:nvPr/>
          </p:nvSpPr>
          <p:spPr>
            <a:xfrm>
              <a:off x="4739429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6" name="Elipse 75"/>
            <p:cNvSpPr/>
            <p:nvPr/>
          </p:nvSpPr>
          <p:spPr>
            <a:xfrm>
              <a:off x="590800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18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7" name="Elipse 76"/>
            <p:cNvSpPr/>
            <p:nvPr/>
          </p:nvSpPr>
          <p:spPr>
            <a:xfrm>
              <a:off x="688239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9" name="Conector recto 78"/>
            <p:cNvCxnSpPr>
              <a:stCxn id="40" idx="3"/>
              <a:endCxn id="75" idx="0"/>
            </p:cNvCxnSpPr>
            <p:nvPr/>
          </p:nvCxnSpPr>
          <p:spPr>
            <a:xfrm flipH="1">
              <a:off x="5077975" y="4780335"/>
              <a:ext cx="341437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/>
            <p:cNvCxnSpPr>
              <a:stCxn id="40" idx="5"/>
              <a:endCxn id="76" idx="0"/>
            </p:cNvCxnSpPr>
            <p:nvPr/>
          </p:nvCxnSpPr>
          <p:spPr>
            <a:xfrm>
              <a:off x="5898188" y="4780335"/>
              <a:ext cx="348362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>
              <a:stCxn id="42" idx="3"/>
              <a:endCxn id="77" idx="0"/>
            </p:cNvCxnSpPr>
            <p:nvPr/>
          </p:nvCxnSpPr>
          <p:spPr>
            <a:xfrm flipH="1">
              <a:off x="7220940" y="4769692"/>
              <a:ext cx="398739" cy="10059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ángulo 1"/>
            <p:cNvSpPr/>
            <p:nvPr/>
          </p:nvSpPr>
          <p:spPr>
            <a:xfrm>
              <a:off x="133672" y="2757404"/>
              <a:ext cx="4191211" cy="3910502"/>
            </a:xfrm>
            <a:prstGeom prst="rect">
              <a:avLst/>
            </a:prstGeom>
            <a:ln w="12700" cmpd="sng">
              <a:solidFill>
                <a:srgbClr val="FF0000"/>
              </a:solidFill>
              <a:prstDash val="sys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00"/>
            </a:p>
          </p:txBody>
        </p:sp>
        <p:sp>
          <p:nvSpPr>
            <p:cNvPr id="36" name="Rectángulo 35"/>
            <p:cNvSpPr/>
            <p:nvPr/>
          </p:nvSpPr>
          <p:spPr>
            <a:xfrm>
              <a:off x="4599986" y="2757405"/>
              <a:ext cx="4046569" cy="3910501"/>
            </a:xfrm>
            <a:prstGeom prst="rect">
              <a:avLst/>
            </a:prstGeom>
            <a:ln w="12700" cmpd="sng">
              <a:solidFill>
                <a:srgbClr val="FF0000"/>
              </a:solidFill>
              <a:prstDash val="sys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00"/>
            </a:p>
          </p:txBody>
        </p:sp>
      </p:grpSp>
      <p:sp>
        <p:nvSpPr>
          <p:cNvPr id="5" name="CuadroTexto 4"/>
          <p:cNvSpPr txBox="1"/>
          <p:nvPr/>
        </p:nvSpPr>
        <p:spPr>
          <a:xfrm>
            <a:off x="32485" y="2230119"/>
            <a:ext cx="4961364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MAX-HEAPIFY(</a:t>
            </a:r>
            <a:r>
              <a:rPr lang="es-ES" dirty="0" err="1" smtClean="0">
                <a:latin typeface="Consolas"/>
                <a:cs typeface="Consolas"/>
              </a:rPr>
              <a:t>heap,root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&lt;- INDEX_LARGEST_NODE(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 ≠ 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],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heap,largest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71213" y="2569914"/>
            <a:ext cx="4922636" cy="237843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5152649"/>
              </p:ext>
            </p:extLst>
          </p:nvPr>
        </p:nvGraphicFramePr>
        <p:xfrm>
          <a:off x="8043644" y="5691867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0052356"/>
              </p:ext>
            </p:extLst>
          </p:nvPr>
        </p:nvGraphicFramePr>
        <p:xfrm>
          <a:off x="156389" y="5668976"/>
          <a:ext cx="684018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31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79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23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18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4" name="Tabla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670381"/>
              </p:ext>
            </p:extLst>
          </p:nvPr>
        </p:nvGraphicFramePr>
        <p:xfrm>
          <a:off x="8048893" y="4925132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 flipH="1">
            <a:off x="7655323" y="4595673"/>
            <a:ext cx="178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h</a:t>
            </a:r>
            <a:r>
              <a:rPr lang="es-ES" dirty="0" err="1" smtClean="0"/>
              <a:t>eap.heapsize</a:t>
            </a:r>
            <a:endParaRPr lang="es-ES" dirty="0"/>
          </a:p>
        </p:txBody>
      </p:sp>
      <p:sp>
        <p:nvSpPr>
          <p:cNvPr id="45" name="CuadroTexto 44"/>
          <p:cNvSpPr txBox="1"/>
          <p:nvPr/>
        </p:nvSpPr>
        <p:spPr>
          <a:xfrm flipH="1">
            <a:off x="7990916" y="5299644"/>
            <a:ext cx="98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largest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116963" y="5982726"/>
            <a:ext cx="5024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solidFill>
                  <a:srgbClr val="7F7F7F"/>
                </a:solidFill>
              </a:rPr>
              <a:t>[0]   [1]  [2]   [3]   [4]  [5]  [6]  [7]   [8]   [9]  [10][11][12][13] </a:t>
            </a:r>
            <a:endParaRPr lang="es-ES" sz="1600" dirty="0">
              <a:solidFill>
                <a:srgbClr val="7F7F7F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211259" y="1674571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6283141" y="238861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8217094" y="235229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5727707" y="293482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6659272" y="293277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7743646" y="2929862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8718376" y="292695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5366087" y="358156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5871280" y="358642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6325201" y="358351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6742574" y="3580604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7397509" y="3577692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7860567" y="3574780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8387584" y="3571868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08087" y="5309419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heap</a:t>
            </a:r>
            <a:endParaRPr lang="es-ES" dirty="0"/>
          </a:p>
        </p:txBody>
      </p:sp>
      <p:graphicFrame>
        <p:nvGraphicFramePr>
          <p:cNvPr id="64" name="Tabla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675255"/>
              </p:ext>
            </p:extLst>
          </p:nvPr>
        </p:nvGraphicFramePr>
        <p:xfrm>
          <a:off x="8053243" y="6477503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5" name="CuadroTexto 64"/>
          <p:cNvSpPr txBox="1"/>
          <p:nvPr/>
        </p:nvSpPr>
        <p:spPr>
          <a:xfrm flipH="1">
            <a:off x="8150856" y="6108171"/>
            <a:ext cx="72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root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384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G_818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3472531" y="1889486"/>
            <a:ext cx="4557822" cy="3418366"/>
          </a:xfrm>
          <a:prstGeom prst="rect">
            <a:avLst/>
          </a:prstGeom>
        </p:spPr>
      </p:pic>
      <p:sp>
        <p:nvSpPr>
          <p:cNvPr id="6" name="Llamada rectangular 5"/>
          <p:cNvSpPr/>
          <p:nvPr/>
        </p:nvSpPr>
        <p:spPr>
          <a:xfrm>
            <a:off x="6665987" y="2378026"/>
            <a:ext cx="2125234" cy="1728308"/>
          </a:xfrm>
          <a:prstGeom prst="wedgeRectCallout">
            <a:avLst>
              <a:gd name="adj1" fmla="val -76784"/>
              <a:gd name="adj2" fmla="val -46828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My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office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4" name="CuadroTexto 33"/>
          <p:cNvSpPr txBox="1"/>
          <p:nvPr/>
        </p:nvSpPr>
        <p:spPr>
          <a:xfrm>
            <a:off x="513566" y="6034483"/>
            <a:ext cx="8199992" cy="307777"/>
          </a:xfrm>
          <a:prstGeom prst="rect">
            <a:avLst/>
          </a:prstGeom>
          <a:pattFill prst="ltUpDiag">
            <a:fgClr>
              <a:srgbClr val="DDD9C3"/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smtClean="0">
                <a:solidFill>
                  <a:schemeClr val="bg2">
                    <a:lumMod val="50000"/>
                  </a:schemeClr>
                </a:solidFill>
              </a:rPr>
              <a:t>25 ST. JAMES ROAD, ROOM 15</a:t>
            </a:r>
            <a:endParaRPr lang="es-ES" sz="1400" dirty="0"/>
          </a:p>
        </p:txBody>
      </p:sp>
      <p:pic>
        <p:nvPicPr>
          <p:cNvPr id="5" name="Imagen 4" descr="IMG_8184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102489" y="2526561"/>
            <a:ext cx="1428044" cy="1497861"/>
          </a:xfrm>
          <a:prstGeom prst="rect">
            <a:avLst/>
          </a:prstGeom>
        </p:spPr>
      </p:pic>
      <p:pic>
        <p:nvPicPr>
          <p:cNvPr id="7" name="Imagen 6" descr="IMG_7958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-57007" y="1883576"/>
            <a:ext cx="4564575" cy="3423431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524000" y="1298221"/>
            <a:ext cx="649111" cy="776112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7264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Max-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Heapify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97" name="CuadroTexto 96"/>
          <p:cNvSpPr txBox="1"/>
          <p:nvPr/>
        </p:nvSpPr>
        <p:spPr>
          <a:xfrm>
            <a:off x="0" y="1105692"/>
            <a:ext cx="8363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DIN Condensed Bold"/>
                <a:cs typeface="DIN Condensed Bold"/>
              </a:rPr>
              <a:t>The function works under the assumption that the children of the root are (max) heaps.</a:t>
            </a:r>
            <a:endParaRPr lang="en-GB" sz="2400" dirty="0">
              <a:latin typeface="DIN Condensed Bold"/>
              <a:cs typeface="DIN Condensed Bold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5163081" y="1828460"/>
            <a:ext cx="3896125" cy="2432984"/>
            <a:chOff x="133672" y="1639940"/>
            <a:chExt cx="8512883" cy="5027966"/>
          </a:xfrm>
        </p:grpSpPr>
        <p:sp>
          <p:nvSpPr>
            <p:cNvPr id="26" name="Elipse 25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rgbClr val="000000"/>
                  </a:solidFill>
                </a:rPr>
                <a:t>17</a:t>
              </a:r>
              <a:endParaRPr lang="es-ES" sz="1000" dirty="0">
                <a:solidFill>
                  <a:srgbClr val="000000"/>
                </a:solidFill>
              </a:endParaRPr>
            </a:p>
          </p:txBody>
        </p:sp>
        <p:sp>
          <p:nvSpPr>
            <p:cNvPr id="27" name="Elipse 26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3</a:t>
              </a:r>
              <a:r>
                <a:rPr lang="es-ES" sz="1000" dirty="0" smtClean="0">
                  <a:solidFill>
                    <a:schemeClr val="tx1"/>
                  </a:solidFill>
                </a:rPr>
                <a:t>1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/>
            <p:cNvCxnSpPr>
              <a:stCxn id="26" idx="3"/>
              <a:endCxn id="27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79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ector recto 29"/>
            <p:cNvCxnSpPr>
              <a:stCxn id="26" idx="5"/>
              <a:endCxn id="29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ipse 30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23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27" idx="3"/>
              <a:endCxn id="31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27" idx="5"/>
              <a:endCxn id="33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ipse 39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54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recto 40"/>
            <p:cNvCxnSpPr>
              <a:stCxn id="29" idx="3"/>
              <a:endCxn id="40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Elipse 41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67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recto 42"/>
            <p:cNvCxnSpPr>
              <a:stCxn id="29" idx="5"/>
              <a:endCxn id="42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Elipse 46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Elipse 47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Elipse 48"/>
            <p:cNvSpPr/>
            <p:nvPr/>
          </p:nvSpPr>
          <p:spPr>
            <a:xfrm>
              <a:off x="346268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62" name="Conector recto 61"/>
            <p:cNvCxnSpPr>
              <a:stCxn id="31" idx="3"/>
              <a:endCxn id="46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/>
            <p:cNvCxnSpPr>
              <a:stCxn id="31" idx="5"/>
              <a:endCxn id="47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>
              <a:stCxn id="33" idx="3"/>
              <a:endCxn id="48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>
              <a:stCxn id="33" idx="5"/>
              <a:endCxn id="49" idx="0"/>
            </p:cNvCxnSpPr>
            <p:nvPr/>
          </p:nvCxnSpPr>
          <p:spPr>
            <a:xfrm>
              <a:off x="3530616" y="4786404"/>
              <a:ext cx="270614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Elipse 74"/>
            <p:cNvSpPr/>
            <p:nvPr/>
          </p:nvSpPr>
          <p:spPr>
            <a:xfrm>
              <a:off x="4739429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6" name="Elipse 75"/>
            <p:cNvSpPr/>
            <p:nvPr/>
          </p:nvSpPr>
          <p:spPr>
            <a:xfrm>
              <a:off x="590800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18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7" name="Elipse 76"/>
            <p:cNvSpPr/>
            <p:nvPr/>
          </p:nvSpPr>
          <p:spPr>
            <a:xfrm>
              <a:off x="688239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9" name="Conector recto 78"/>
            <p:cNvCxnSpPr>
              <a:stCxn id="40" idx="3"/>
              <a:endCxn id="75" idx="0"/>
            </p:cNvCxnSpPr>
            <p:nvPr/>
          </p:nvCxnSpPr>
          <p:spPr>
            <a:xfrm flipH="1">
              <a:off x="5077975" y="4780335"/>
              <a:ext cx="341437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/>
            <p:cNvCxnSpPr>
              <a:stCxn id="40" idx="5"/>
              <a:endCxn id="76" idx="0"/>
            </p:cNvCxnSpPr>
            <p:nvPr/>
          </p:nvCxnSpPr>
          <p:spPr>
            <a:xfrm>
              <a:off x="5898188" y="4780335"/>
              <a:ext cx="348362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>
              <a:stCxn id="42" idx="3"/>
              <a:endCxn id="77" idx="0"/>
            </p:cNvCxnSpPr>
            <p:nvPr/>
          </p:nvCxnSpPr>
          <p:spPr>
            <a:xfrm flipH="1">
              <a:off x="7220940" y="4769692"/>
              <a:ext cx="398739" cy="10059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ángulo 1"/>
            <p:cNvSpPr/>
            <p:nvPr/>
          </p:nvSpPr>
          <p:spPr>
            <a:xfrm>
              <a:off x="133672" y="2757404"/>
              <a:ext cx="4191211" cy="3910502"/>
            </a:xfrm>
            <a:prstGeom prst="rect">
              <a:avLst/>
            </a:prstGeom>
            <a:ln w="12700" cmpd="sng">
              <a:solidFill>
                <a:srgbClr val="FF0000"/>
              </a:solidFill>
              <a:prstDash val="sys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00"/>
            </a:p>
          </p:txBody>
        </p:sp>
        <p:sp>
          <p:nvSpPr>
            <p:cNvPr id="36" name="Rectángulo 35"/>
            <p:cNvSpPr/>
            <p:nvPr/>
          </p:nvSpPr>
          <p:spPr>
            <a:xfrm>
              <a:off x="4599986" y="2757405"/>
              <a:ext cx="4046569" cy="3910501"/>
            </a:xfrm>
            <a:prstGeom prst="rect">
              <a:avLst/>
            </a:prstGeom>
            <a:ln w="12700" cmpd="sng">
              <a:solidFill>
                <a:srgbClr val="FF0000"/>
              </a:solidFill>
              <a:prstDash val="sys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00"/>
            </a:p>
          </p:txBody>
        </p:sp>
      </p:grpSp>
      <p:sp>
        <p:nvSpPr>
          <p:cNvPr id="5" name="CuadroTexto 4"/>
          <p:cNvSpPr txBox="1"/>
          <p:nvPr/>
        </p:nvSpPr>
        <p:spPr>
          <a:xfrm>
            <a:off x="32485" y="2230119"/>
            <a:ext cx="4961364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MAX-HEAPIFY(</a:t>
            </a:r>
            <a:r>
              <a:rPr lang="es-ES" dirty="0" err="1" smtClean="0">
                <a:latin typeface="Consolas"/>
                <a:cs typeface="Consolas"/>
              </a:rPr>
              <a:t>heap,root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&lt;- INDEX_LARGEST_NODE(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 ≠ 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],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heap,largest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71213" y="2867134"/>
            <a:ext cx="4922636" cy="237843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181728"/>
              </p:ext>
            </p:extLst>
          </p:nvPr>
        </p:nvGraphicFramePr>
        <p:xfrm>
          <a:off x="8043644" y="5691867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115639"/>
              </p:ext>
            </p:extLst>
          </p:nvPr>
        </p:nvGraphicFramePr>
        <p:xfrm>
          <a:off x="156389" y="5668976"/>
          <a:ext cx="684018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31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79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23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18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4" name="Tabla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916162"/>
              </p:ext>
            </p:extLst>
          </p:nvPr>
        </p:nvGraphicFramePr>
        <p:xfrm>
          <a:off x="8048893" y="4925132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 flipH="1">
            <a:off x="7655323" y="4595673"/>
            <a:ext cx="178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h</a:t>
            </a:r>
            <a:r>
              <a:rPr lang="es-ES" dirty="0" err="1" smtClean="0"/>
              <a:t>eap.heapsize</a:t>
            </a:r>
            <a:endParaRPr lang="es-ES" dirty="0"/>
          </a:p>
        </p:txBody>
      </p:sp>
      <p:sp>
        <p:nvSpPr>
          <p:cNvPr id="45" name="CuadroTexto 44"/>
          <p:cNvSpPr txBox="1"/>
          <p:nvPr/>
        </p:nvSpPr>
        <p:spPr>
          <a:xfrm flipH="1">
            <a:off x="7990916" y="5299644"/>
            <a:ext cx="98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largest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116963" y="5982726"/>
            <a:ext cx="5024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solidFill>
                  <a:srgbClr val="7F7F7F"/>
                </a:solidFill>
              </a:rPr>
              <a:t>[0]   [1]  [2]   [3]   [4]  [5]  [6]  [7]   [8]   [9]  [10][11][12][13] </a:t>
            </a:r>
            <a:endParaRPr lang="es-ES" sz="1600" dirty="0">
              <a:solidFill>
                <a:srgbClr val="7F7F7F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211259" y="1674571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6283141" y="238861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8217094" y="235229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5727707" y="293482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6659272" y="293277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7743646" y="2929862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8718376" y="292695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5366087" y="358156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5871280" y="358642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6325201" y="358351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6742574" y="3580604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7397509" y="3577692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7860567" y="3574780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8387584" y="3571868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08087" y="5309419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heap</a:t>
            </a:r>
            <a:endParaRPr lang="es-ES" dirty="0"/>
          </a:p>
        </p:txBody>
      </p:sp>
      <p:graphicFrame>
        <p:nvGraphicFramePr>
          <p:cNvPr id="64" name="Tabla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675255"/>
              </p:ext>
            </p:extLst>
          </p:nvPr>
        </p:nvGraphicFramePr>
        <p:xfrm>
          <a:off x="8053243" y="6477503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5" name="CuadroTexto 64"/>
          <p:cNvSpPr txBox="1"/>
          <p:nvPr/>
        </p:nvSpPr>
        <p:spPr>
          <a:xfrm flipH="1">
            <a:off x="8150856" y="6108171"/>
            <a:ext cx="72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root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74794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Max-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Heapify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97" name="CuadroTexto 96"/>
          <p:cNvSpPr txBox="1"/>
          <p:nvPr/>
        </p:nvSpPr>
        <p:spPr>
          <a:xfrm>
            <a:off x="0" y="1105692"/>
            <a:ext cx="8363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DIN Condensed Bold"/>
                <a:cs typeface="DIN Condensed Bold"/>
              </a:rPr>
              <a:t>The function works under the assumption that the children of the root are (max) heaps.</a:t>
            </a:r>
            <a:endParaRPr lang="en-GB" sz="2400" dirty="0">
              <a:latin typeface="DIN Condensed Bold"/>
              <a:cs typeface="DIN Condensed Bold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5223906" y="1828460"/>
            <a:ext cx="3835300" cy="2435035"/>
            <a:chOff x="266572" y="1639940"/>
            <a:chExt cx="8379983" cy="5032204"/>
          </a:xfrm>
        </p:grpSpPr>
        <p:sp>
          <p:nvSpPr>
            <p:cNvPr id="26" name="Elipse 25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rgbClr val="000000"/>
                  </a:solidFill>
                </a:rPr>
                <a:t>79</a:t>
              </a:r>
              <a:endParaRPr lang="es-ES" sz="1000" dirty="0">
                <a:solidFill>
                  <a:srgbClr val="000000"/>
                </a:solidFill>
              </a:endParaRPr>
            </a:p>
          </p:txBody>
        </p:sp>
        <p:sp>
          <p:nvSpPr>
            <p:cNvPr id="27" name="Elipse 26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3</a:t>
              </a:r>
              <a:r>
                <a:rPr lang="es-ES" sz="1000" dirty="0" smtClean="0">
                  <a:solidFill>
                    <a:schemeClr val="tx1"/>
                  </a:solidFill>
                </a:rPr>
                <a:t>1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/>
            <p:cNvCxnSpPr>
              <a:stCxn id="26" idx="3"/>
              <a:endCxn id="27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ector recto 29"/>
            <p:cNvCxnSpPr>
              <a:stCxn id="26" idx="5"/>
              <a:endCxn id="29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ipse 30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23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27" idx="3"/>
              <a:endCxn id="31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27" idx="5"/>
              <a:endCxn id="33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ipse 39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54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recto 40"/>
            <p:cNvCxnSpPr>
              <a:stCxn id="29" idx="3"/>
              <a:endCxn id="40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Elipse 41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67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recto 42"/>
            <p:cNvCxnSpPr>
              <a:stCxn id="29" idx="5"/>
              <a:endCxn id="42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Elipse 46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Elipse 47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Elipse 48"/>
            <p:cNvSpPr/>
            <p:nvPr/>
          </p:nvSpPr>
          <p:spPr>
            <a:xfrm>
              <a:off x="346268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62" name="Conector recto 61"/>
            <p:cNvCxnSpPr>
              <a:stCxn id="31" idx="3"/>
              <a:endCxn id="46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/>
            <p:cNvCxnSpPr>
              <a:stCxn id="31" idx="5"/>
              <a:endCxn id="47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>
              <a:stCxn id="33" idx="3"/>
              <a:endCxn id="48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>
              <a:stCxn id="33" idx="5"/>
              <a:endCxn id="49" idx="0"/>
            </p:cNvCxnSpPr>
            <p:nvPr/>
          </p:nvCxnSpPr>
          <p:spPr>
            <a:xfrm>
              <a:off x="3530616" y="4786404"/>
              <a:ext cx="270614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Elipse 74"/>
            <p:cNvSpPr/>
            <p:nvPr/>
          </p:nvSpPr>
          <p:spPr>
            <a:xfrm>
              <a:off x="4739429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6" name="Elipse 75"/>
            <p:cNvSpPr/>
            <p:nvPr/>
          </p:nvSpPr>
          <p:spPr>
            <a:xfrm>
              <a:off x="590800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18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7" name="Elipse 76"/>
            <p:cNvSpPr/>
            <p:nvPr/>
          </p:nvSpPr>
          <p:spPr>
            <a:xfrm>
              <a:off x="688239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9" name="Conector recto 78"/>
            <p:cNvCxnSpPr>
              <a:stCxn id="40" idx="3"/>
              <a:endCxn id="75" idx="0"/>
            </p:cNvCxnSpPr>
            <p:nvPr/>
          </p:nvCxnSpPr>
          <p:spPr>
            <a:xfrm flipH="1">
              <a:off x="5077975" y="4780335"/>
              <a:ext cx="341437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/>
            <p:cNvCxnSpPr>
              <a:stCxn id="40" idx="5"/>
              <a:endCxn id="76" idx="0"/>
            </p:cNvCxnSpPr>
            <p:nvPr/>
          </p:nvCxnSpPr>
          <p:spPr>
            <a:xfrm>
              <a:off x="5898188" y="4780335"/>
              <a:ext cx="348362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>
              <a:stCxn id="42" idx="3"/>
              <a:endCxn id="77" idx="0"/>
            </p:cNvCxnSpPr>
            <p:nvPr/>
          </p:nvCxnSpPr>
          <p:spPr>
            <a:xfrm flipH="1">
              <a:off x="7220940" y="4769692"/>
              <a:ext cx="398739" cy="10059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ángulo 1"/>
            <p:cNvSpPr/>
            <p:nvPr/>
          </p:nvSpPr>
          <p:spPr>
            <a:xfrm>
              <a:off x="4608860" y="3926336"/>
              <a:ext cx="2111807" cy="2745808"/>
            </a:xfrm>
            <a:prstGeom prst="rect">
              <a:avLst/>
            </a:prstGeom>
            <a:ln w="12700" cmpd="sng">
              <a:solidFill>
                <a:srgbClr val="FF0000"/>
              </a:solidFill>
              <a:prstDash val="sys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00"/>
            </a:p>
          </p:txBody>
        </p:sp>
        <p:sp>
          <p:nvSpPr>
            <p:cNvPr id="36" name="Rectángulo 35"/>
            <p:cNvSpPr/>
            <p:nvPr/>
          </p:nvSpPr>
          <p:spPr>
            <a:xfrm>
              <a:off x="6882393" y="3910062"/>
              <a:ext cx="1764162" cy="2757844"/>
            </a:xfrm>
            <a:prstGeom prst="rect">
              <a:avLst/>
            </a:prstGeom>
            <a:ln w="12700" cmpd="sng">
              <a:solidFill>
                <a:srgbClr val="FF0000"/>
              </a:solidFill>
              <a:prstDash val="sys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00"/>
            </a:p>
          </p:txBody>
        </p:sp>
      </p:grpSp>
      <p:sp>
        <p:nvSpPr>
          <p:cNvPr id="5" name="CuadroTexto 4"/>
          <p:cNvSpPr txBox="1"/>
          <p:nvPr/>
        </p:nvSpPr>
        <p:spPr>
          <a:xfrm>
            <a:off x="32485" y="2230119"/>
            <a:ext cx="4961364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MAX-HEAPIFY(</a:t>
            </a:r>
            <a:r>
              <a:rPr lang="es-ES" dirty="0" err="1" smtClean="0">
                <a:latin typeface="Consolas"/>
                <a:cs typeface="Consolas"/>
              </a:rPr>
              <a:t>heap,root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&lt;- INDEX_LARGEST_NODE(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 ≠ 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],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heap,largest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71213" y="3137334"/>
            <a:ext cx="4922636" cy="237843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059041"/>
              </p:ext>
            </p:extLst>
          </p:nvPr>
        </p:nvGraphicFramePr>
        <p:xfrm>
          <a:off x="8043644" y="5691867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806698"/>
              </p:ext>
            </p:extLst>
          </p:nvPr>
        </p:nvGraphicFramePr>
        <p:xfrm>
          <a:off x="156389" y="5668976"/>
          <a:ext cx="684018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79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31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17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23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18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4" name="Tabla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112321"/>
              </p:ext>
            </p:extLst>
          </p:nvPr>
        </p:nvGraphicFramePr>
        <p:xfrm>
          <a:off x="8048893" y="4925132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 flipH="1">
            <a:off x="7655323" y="4595673"/>
            <a:ext cx="178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h</a:t>
            </a:r>
            <a:r>
              <a:rPr lang="es-ES" dirty="0" err="1" smtClean="0"/>
              <a:t>eap.heapsize</a:t>
            </a:r>
            <a:endParaRPr lang="es-ES" dirty="0"/>
          </a:p>
        </p:txBody>
      </p:sp>
      <p:sp>
        <p:nvSpPr>
          <p:cNvPr id="45" name="CuadroTexto 44"/>
          <p:cNvSpPr txBox="1"/>
          <p:nvPr/>
        </p:nvSpPr>
        <p:spPr>
          <a:xfrm flipH="1">
            <a:off x="7990916" y="5299644"/>
            <a:ext cx="98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largest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116963" y="5982726"/>
            <a:ext cx="5024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solidFill>
                  <a:srgbClr val="7F7F7F"/>
                </a:solidFill>
              </a:rPr>
              <a:t>[0]   [1]  [2]   [3]   [4]  [5]  [6]  [7]   [8]   [9]  [10][11][12][13] </a:t>
            </a:r>
            <a:endParaRPr lang="es-ES" sz="1600" dirty="0">
              <a:solidFill>
                <a:srgbClr val="7F7F7F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211259" y="1674571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6283141" y="238861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8217094" y="235229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5727707" y="293482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6659272" y="293277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7743646" y="2929862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8718376" y="292695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5366087" y="358156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5871280" y="358642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6325201" y="358351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6742574" y="3580604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7397509" y="3577692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7860567" y="3574780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8387584" y="3571868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08087" y="5309419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heap</a:t>
            </a:r>
            <a:endParaRPr lang="es-ES" dirty="0"/>
          </a:p>
        </p:txBody>
      </p:sp>
      <p:graphicFrame>
        <p:nvGraphicFramePr>
          <p:cNvPr id="64" name="Tabla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675255"/>
              </p:ext>
            </p:extLst>
          </p:nvPr>
        </p:nvGraphicFramePr>
        <p:xfrm>
          <a:off x="8053243" y="6477503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5" name="CuadroTexto 64"/>
          <p:cNvSpPr txBox="1"/>
          <p:nvPr/>
        </p:nvSpPr>
        <p:spPr>
          <a:xfrm flipH="1">
            <a:off x="8150856" y="6108171"/>
            <a:ext cx="72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root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0992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Max-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Heapify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97" name="CuadroTexto 96"/>
          <p:cNvSpPr txBox="1"/>
          <p:nvPr/>
        </p:nvSpPr>
        <p:spPr>
          <a:xfrm>
            <a:off x="0" y="1105692"/>
            <a:ext cx="8363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DIN Condensed Bold"/>
                <a:cs typeface="DIN Condensed Bold"/>
              </a:rPr>
              <a:t>The function works under the assumption that the children of the root are (max) heaps.</a:t>
            </a:r>
            <a:endParaRPr lang="en-GB" sz="2400" dirty="0">
              <a:latin typeface="DIN Condensed Bold"/>
              <a:cs typeface="DIN Condensed Bold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5223906" y="1828460"/>
            <a:ext cx="3835300" cy="2435035"/>
            <a:chOff x="266572" y="1639940"/>
            <a:chExt cx="8379983" cy="5032204"/>
          </a:xfrm>
        </p:grpSpPr>
        <p:sp>
          <p:nvSpPr>
            <p:cNvPr id="26" name="Elipse 25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rgbClr val="000000"/>
                  </a:solidFill>
                </a:rPr>
                <a:t>79</a:t>
              </a:r>
              <a:endParaRPr lang="es-ES" sz="1000" dirty="0">
                <a:solidFill>
                  <a:srgbClr val="000000"/>
                </a:solidFill>
              </a:endParaRPr>
            </a:p>
          </p:txBody>
        </p:sp>
        <p:sp>
          <p:nvSpPr>
            <p:cNvPr id="27" name="Elipse 26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3</a:t>
              </a:r>
              <a:r>
                <a:rPr lang="es-ES" sz="1000" dirty="0" smtClean="0">
                  <a:solidFill>
                    <a:schemeClr val="tx1"/>
                  </a:solidFill>
                </a:rPr>
                <a:t>1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/>
            <p:cNvCxnSpPr>
              <a:stCxn id="26" idx="3"/>
              <a:endCxn id="27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ector recto 29"/>
            <p:cNvCxnSpPr>
              <a:stCxn id="26" idx="5"/>
              <a:endCxn id="29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ipse 30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23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27" idx="3"/>
              <a:endCxn id="31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27" idx="5"/>
              <a:endCxn id="33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ipse 39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54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recto 40"/>
            <p:cNvCxnSpPr>
              <a:stCxn id="29" idx="3"/>
              <a:endCxn id="40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Elipse 41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67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recto 42"/>
            <p:cNvCxnSpPr>
              <a:stCxn id="29" idx="5"/>
              <a:endCxn id="42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Elipse 46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Elipse 47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Elipse 48"/>
            <p:cNvSpPr/>
            <p:nvPr/>
          </p:nvSpPr>
          <p:spPr>
            <a:xfrm>
              <a:off x="346268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62" name="Conector recto 61"/>
            <p:cNvCxnSpPr>
              <a:stCxn id="31" idx="3"/>
              <a:endCxn id="46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/>
            <p:cNvCxnSpPr>
              <a:stCxn id="31" idx="5"/>
              <a:endCxn id="47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>
              <a:stCxn id="33" idx="3"/>
              <a:endCxn id="48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>
              <a:stCxn id="33" idx="5"/>
              <a:endCxn id="49" idx="0"/>
            </p:cNvCxnSpPr>
            <p:nvPr/>
          </p:nvCxnSpPr>
          <p:spPr>
            <a:xfrm>
              <a:off x="3530616" y="4786404"/>
              <a:ext cx="270614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Elipse 74"/>
            <p:cNvSpPr/>
            <p:nvPr/>
          </p:nvSpPr>
          <p:spPr>
            <a:xfrm>
              <a:off x="4739429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6" name="Elipse 75"/>
            <p:cNvSpPr/>
            <p:nvPr/>
          </p:nvSpPr>
          <p:spPr>
            <a:xfrm>
              <a:off x="590800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18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7" name="Elipse 76"/>
            <p:cNvSpPr/>
            <p:nvPr/>
          </p:nvSpPr>
          <p:spPr>
            <a:xfrm>
              <a:off x="688239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9" name="Conector recto 78"/>
            <p:cNvCxnSpPr>
              <a:stCxn id="40" idx="3"/>
              <a:endCxn id="75" idx="0"/>
            </p:cNvCxnSpPr>
            <p:nvPr/>
          </p:nvCxnSpPr>
          <p:spPr>
            <a:xfrm flipH="1">
              <a:off x="5077975" y="4780335"/>
              <a:ext cx="341437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/>
            <p:cNvCxnSpPr>
              <a:stCxn id="40" idx="5"/>
              <a:endCxn id="76" idx="0"/>
            </p:cNvCxnSpPr>
            <p:nvPr/>
          </p:nvCxnSpPr>
          <p:spPr>
            <a:xfrm>
              <a:off x="5898188" y="4780335"/>
              <a:ext cx="348362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>
              <a:stCxn id="42" idx="3"/>
              <a:endCxn id="77" idx="0"/>
            </p:cNvCxnSpPr>
            <p:nvPr/>
          </p:nvCxnSpPr>
          <p:spPr>
            <a:xfrm flipH="1">
              <a:off x="7220940" y="4769692"/>
              <a:ext cx="398739" cy="10059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ángulo 1"/>
            <p:cNvSpPr/>
            <p:nvPr/>
          </p:nvSpPr>
          <p:spPr>
            <a:xfrm>
              <a:off x="4608860" y="3926336"/>
              <a:ext cx="2111807" cy="2745808"/>
            </a:xfrm>
            <a:prstGeom prst="rect">
              <a:avLst/>
            </a:prstGeom>
            <a:ln w="12700" cmpd="sng">
              <a:solidFill>
                <a:srgbClr val="FF0000"/>
              </a:solidFill>
              <a:prstDash val="sys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00"/>
            </a:p>
          </p:txBody>
        </p:sp>
        <p:sp>
          <p:nvSpPr>
            <p:cNvPr id="36" name="Rectángulo 35"/>
            <p:cNvSpPr/>
            <p:nvPr/>
          </p:nvSpPr>
          <p:spPr>
            <a:xfrm>
              <a:off x="6882393" y="3910062"/>
              <a:ext cx="1764162" cy="2757844"/>
            </a:xfrm>
            <a:prstGeom prst="rect">
              <a:avLst/>
            </a:prstGeom>
            <a:ln w="12700" cmpd="sng">
              <a:solidFill>
                <a:srgbClr val="FF0000"/>
              </a:solidFill>
              <a:prstDash val="sys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00"/>
            </a:p>
          </p:txBody>
        </p:sp>
      </p:grpSp>
      <p:sp>
        <p:nvSpPr>
          <p:cNvPr id="5" name="CuadroTexto 4"/>
          <p:cNvSpPr txBox="1"/>
          <p:nvPr/>
        </p:nvSpPr>
        <p:spPr>
          <a:xfrm>
            <a:off x="32485" y="2230119"/>
            <a:ext cx="4961364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MAX-HEAPIFY(</a:t>
            </a:r>
            <a:r>
              <a:rPr lang="es-ES" dirty="0" err="1" smtClean="0">
                <a:latin typeface="Consolas"/>
                <a:cs typeface="Consolas"/>
              </a:rPr>
              <a:t>heap,root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&lt;- INDEX_LARGEST_NODE(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 ≠ 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],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heap,largest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71213" y="3407534"/>
            <a:ext cx="4922636" cy="237843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793778"/>
              </p:ext>
            </p:extLst>
          </p:nvPr>
        </p:nvGraphicFramePr>
        <p:xfrm>
          <a:off x="8043644" y="5691867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07831"/>
              </p:ext>
            </p:extLst>
          </p:nvPr>
        </p:nvGraphicFramePr>
        <p:xfrm>
          <a:off x="156389" y="5668976"/>
          <a:ext cx="684018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79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31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23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18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4" name="Tabla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221710"/>
              </p:ext>
            </p:extLst>
          </p:nvPr>
        </p:nvGraphicFramePr>
        <p:xfrm>
          <a:off x="8048893" y="4925132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 flipH="1">
            <a:off x="7655323" y="4595673"/>
            <a:ext cx="178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h</a:t>
            </a:r>
            <a:r>
              <a:rPr lang="es-ES" dirty="0" err="1" smtClean="0"/>
              <a:t>eap.heapsize</a:t>
            </a:r>
            <a:endParaRPr lang="es-ES" dirty="0"/>
          </a:p>
        </p:txBody>
      </p:sp>
      <p:sp>
        <p:nvSpPr>
          <p:cNvPr id="45" name="CuadroTexto 44"/>
          <p:cNvSpPr txBox="1"/>
          <p:nvPr/>
        </p:nvSpPr>
        <p:spPr>
          <a:xfrm flipH="1">
            <a:off x="7990916" y="5299644"/>
            <a:ext cx="98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largest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116963" y="5982726"/>
            <a:ext cx="5024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solidFill>
                  <a:srgbClr val="7F7F7F"/>
                </a:solidFill>
              </a:rPr>
              <a:t>[0]   [1]  [2]   [3]   [4]  [5]  [6]  [7]   [8]   [9]  [10][11][12][13] </a:t>
            </a:r>
            <a:endParaRPr lang="es-ES" sz="1600" dirty="0">
              <a:solidFill>
                <a:srgbClr val="7F7F7F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211259" y="1674571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6283141" y="238861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8217094" y="235229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5727707" y="293482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6659272" y="293277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7743646" y="2929862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8718376" y="292695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5366087" y="358156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5871280" y="358642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6325201" y="358351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6742574" y="3580604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7397509" y="3577692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7860567" y="3574780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8387584" y="3571868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08087" y="5309419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heap</a:t>
            </a:r>
            <a:endParaRPr lang="es-ES" dirty="0"/>
          </a:p>
        </p:txBody>
      </p:sp>
      <p:graphicFrame>
        <p:nvGraphicFramePr>
          <p:cNvPr id="64" name="Tabla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675255"/>
              </p:ext>
            </p:extLst>
          </p:nvPr>
        </p:nvGraphicFramePr>
        <p:xfrm>
          <a:off x="8053243" y="6477503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5" name="CuadroTexto 64"/>
          <p:cNvSpPr txBox="1"/>
          <p:nvPr/>
        </p:nvSpPr>
        <p:spPr>
          <a:xfrm flipH="1">
            <a:off x="8150856" y="6108171"/>
            <a:ext cx="72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root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6781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Max-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Heapify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97" name="CuadroTexto 96"/>
          <p:cNvSpPr txBox="1"/>
          <p:nvPr/>
        </p:nvSpPr>
        <p:spPr>
          <a:xfrm>
            <a:off x="0" y="1105692"/>
            <a:ext cx="8363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DIN Condensed Bold"/>
                <a:cs typeface="DIN Condensed Bold"/>
              </a:rPr>
              <a:t>The function works under the assumption that the children of the root are (max) heaps.</a:t>
            </a:r>
            <a:endParaRPr lang="en-GB" sz="2400" dirty="0">
              <a:latin typeface="DIN Condensed Bold"/>
              <a:cs typeface="DIN Condensed Bold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5223906" y="1828460"/>
            <a:ext cx="3835300" cy="2435035"/>
            <a:chOff x="266572" y="1639940"/>
            <a:chExt cx="8379983" cy="5032204"/>
          </a:xfrm>
        </p:grpSpPr>
        <p:sp>
          <p:nvSpPr>
            <p:cNvPr id="26" name="Elipse 25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rgbClr val="000000"/>
                  </a:solidFill>
                </a:rPr>
                <a:t>79</a:t>
              </a:r>
              <a:endParaRPr lang="es-ES" sz="1000" dirty="0">
                <a:solidFill>
                  <a:srgbClr val="000000"/>
                </a:solidFill>
              </a:endParaRPr>
            </a:p>
          </p:txBody>
        </p:sp>
        <p:sp>
          <p:nvSpPr>
            <p:cNvPr id="27" name="Elipse 26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3</a:t>
              </a:r>
              <a:r>
                <a:rPr lang="es-ES" sz="1000" dirty="0" smtClean="0">
                  <a:solidFill>
                    <a:schemeClr val="tx1"/>
                  </a:solidFill>
                </a:rPr>
                <a:t>1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/>
            <p:cNvCxnSpPr>
              <a:stCxn id="26" idx="3"/>
              <a:endCxn id="27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ector recto 29"/>
            <p:cNvCxnSpPr>
              <a:stCxn id="26" idx="5"/>
              <a:endCxn id="29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ipse 30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23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27" idx="3"/>
              <a:endCxn id="31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27" idx="5"/>
              <a:endCxn id="33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ipse 39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54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recto 40"/>
            <p:cNvCxnSpPr>
              <a:stCxn id="29" idx="3"/>
              <a:endCxn id="40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Elipse 41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67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recto 42"/>
            <p:cNvCxnSpPr>
              <a:stCxn id="29" idx="5"/>
              <a:endCxn id="42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Elipse 46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Elipse 47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Elipse 48"/>
            <p:cNvSpPr/>
            <p:nvPr/>
          </p:nvSpPr>
          <p:spPr>
            <a:xfrm>
              <a:off x="346268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62" name="Conector recto 61"/>
            <p:cNvCxnSpPr>
              <a:stCxn id="31" idx="3"/>
              <a:endCxn id="46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/>
            <p:cNvCxnSpPr>
              <a:stCxn id="31" idx="5"/>
              <a:endCxn id="47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>
              <a:stCxn id="33" idx="3"/>
              <a:endCxn id="48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>
              <a:stCxn id="33" idx="5"/>
              <a:endCxn id="49" idx="0"/>
            </p:cNvCxnSpPr>
            <p:nvPr/>
          </p:nvCxnSpPr>
          <p:spPr>
            <a:xfrm>
              <a:off x="3530616" y="4786404"/>
              <a:ext cx="270614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Elipse 74"/>
            <p:cNvSpPr/>
            <p:nvPr/>
          </p:nvSpPr>
          <p:spPr>
            <a:xfrm>
              <a:off x="4739429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6" name="Elipse 75"/>
            <p:cNvSpPr/>
            <p:nvPr/>
          </p:nvSpPr>
          <p:spPr>
            <a:xfrm>
              <a:off x="590800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18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7" name="Elipse 76"/>
            <p:cNvSpPr/>
            <p:nvPr/>
          </p:nvSpPr>
          <p:spPr>
            <a:xfrm>
              <a:off x="688239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9" name="Conector recto 78"/>
            <p:cNvCxnSpPr>
              <a:stCxn id="40" idx="3"/>
              <a:endCxn id="75" idx="0"/>
            </p:cNvCxnSpPr>
            <p:nvPr/>
          </p:nvCxnSpPr>
          <p:spPr>
            <a:xfrm flipH="1">
              <a:off x="5077975" y="4780335"/>
              <a:ext cx="341437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/>
            <p:cNvCxnSpPr>
              <a:stCxn id="40" idx="5"/>
              <a:endCxn id="76" idx="0"/>
            </p:cNvCxnSpPr>
            <p:nvPr/>
          </p:nvCxnSpPr>
          <p:spPr>
            <a:xfrm>
              <a:off x="5898188" y="4780335"/>
              <a:ext cx="348362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>
              <a:stCxn id="42" idx="3"/>
              <a:endCxn id="77" idx="0"/>
            </p:cNvCxnSpPr>
            <p:nvPr/>
          </p:nvCxnSpPr>
          <p:spPr>
            <a:xfrm flipH="1">
              <a:off x="7220940" y="4769692"/>
              <a:ext cx="398739" cy="10059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ángulo 1"/>
            <p:cNvSpPr/>
            <p:nvPr/>
          </p:nvSpPr>
          <p:spPr>
            <a:xfrm>
              <a:off x="4608860" y="3926336"/>
              <a:ext cx="2111807" cy="2745808"/>
            </a:xfrm>
            <a:prstGeom prst="rect">
              <a:avLst/>
            </a:prstGeom>
            <a:ln w="12700" cmpd="sng">
              <a:solidFill>
                <a:srgbClr val="FF0000"/>
              </a:solidFill>
              <a:prstDash val="sys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00"/>
            </a:p>
          </p:txBody>
        </p:sp>
        <p:sp>
          <p:nvSpPr>
            <p:cNvPr id="36" name="Rectángulo 35"/>
            <p:cNvSpPr/>
            <p:nvPr/>
          </p:nvSpPr>
          <p:spPr>
            <a:xfrm>
              <a:off x="6882393" y="3910062"/>
              <a:ext cx="1764162" cy="2757844"/>
            </a:xfrm>
            <a:prstGeom prst="rect">
              <a:avLst/>
            </a:prstGeom>
            <a:ln w="12700" cmpd="sng">
              <a:solidFill>
                <a:srgbClr val="FF0000"/>
              </a:solidFill>
              <a:prstDash val="sys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00"/>
            </a:p>
          </p:txBody>
        </p:sp>
      </p:grpSp>
      <p:sp>
        <p:nvSpPr>
          <p:cNvPr id="5" name="CuadroTexto 4"/>
          <p:cNvSpPr txBox="1"/>
          <p:nvPr/>
        </p:nvSpPr>
        <p:spPr>
          <a:xfrm>
            <a:off x="32485" y="2230119"/>
            <a:ext cx="4961364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MAX-HEAPIFY(</a:t>
            </a:r>
            <a:r>
              <a:rPr lang="es-ES" dirty="0" err="1" smtClean="0">
                <a:latin typeface="Consolas"/>
                <a:cs typeface="Consolas"/>
              </a:rPr>
              <a:t>heap,root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&lt;- INDEX_LARGEST_NODE(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 ≠ 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],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heap,largest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221366"/>
              </p:ext>
            </p:extLst>
          </p:nvPr>
        </p:nvGraphicFramePr>
        <p:xfrm>
          <a:off x="8043644" y="5691867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050400"/>
              </p:ext>
            </p:extLst>
          </p:nvPr>
        </p:nvGraphicFramePr>
        <p:xfrm>
          <a:off x="156389" y="5668976"/>
          <a:ext cx="684018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79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31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23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18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4" name="Tabla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2592782"/>
              </p:ext>
            </p:extLst>
          </p:nvPr>
        </p:nvGraphicFramePr>
        <p:xfrm>
          <a:off x="8048893" y="4925132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 flipH="1">
            <a:off x="7655323" y="4595673"/>
            <a:ext cx="178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h</a:t>
            </a:r>
            <a:r>
              <a:rPr lang="es-ES" dirty="0" err="1" smtClean="0"/>
              <a:t>eap.heapsize</a:t>
            </a:r>
            <a:endParaRPr lang="es-ES" dirty="0"/>
          </a:p>
        </p:txBody>
      </p:sp>
      <p:sp>
        <p:nvSpPr>
          <p:cNvPr id="45" name="CuadroTexto 44"/>
          <p:cNvSpPr txBox="1"/>
          <p:nvPr/>
        </p:nvSpPr>
        <p:spPr>
          <a:xfrm flipH="1">
            <a:off x="7990916" y="5299644"/>
            <a:ext cx="98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largest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116963" y="5982726"/>
            <a:ext cx="5024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solidFill>
                  <a:srgbClr val="7F7F7F"/>
                </a:solidFill>
              </a:rPr>
              <a:t>[0]   [1]  [2]   [3]   [4]  [5]  [6]  [7]   [8]   [9]  [10][11][12][13] </a:t>
            </a:r>
            <a:endParaRPr lang="es-ES" sz="1600" dirty="0">
              <a:solidFill>
                <a:srgbClr val="7F7F7F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211259" y="1674571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6283141" y="238861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8217094" y="235229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5727707" y="293482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6659272" y="293277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7743646" y="2929862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8718376" y="292695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5366087" y="358156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5871280" y="358642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6325201" y="358351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6742574" y="3580604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7397509" y="3577692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7860567" y="3574780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8387584" y="3571868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08087" y="5309419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heap</a:t>
            </a:r>
            <a:endParaRPr lang="es-ES" dirty="0"/>
          </a:p>
        </p:txBody>
      </p:sp>
      <p:cxnSp>
        <p:nvCxnSpPr>
          <p:cNvPr id="64" name="Conector recto de flecha 63"/>
          <p:cNvCxnSpPr/>
          <p:nvPr/>
        </p:nvCxnSpPr>
        <p:spPr>
          <a:xfrm flipH="1">
            <a:off x="3621119" y="1828460"/>
            <a:ext cx="310768" cy="5238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uadroTexto 64"/>
          <p:cNvSpPr txBox="1"/>
          <p:nvPr/>
        </p:nvSpPr>
        <p:spPr>
          <a:xfrm>
            <a:off x="3729206" y="1576244"/>
            <a:ext cx="3448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DIN Condensed Bold"/>
                <a:cs typeface="DIN Condensed Bold"/>
              </a:rPr>
              <a:t>2</a:t>
            </a:r>
            <a:r>
              <a:rPr lang="es-ES" dirty="0" smtClean="0">
                <a:latin typeface="DIN Condensed Bold"/>
                <a:cs typeface="DIN Condensed Bold"/>
              </a:rPr>
              <a:t>  (</a:t>
            </a:r>
            <a:r>
              <a:rPr lang="es-ES" dirty="0" err="1" smtClean="0">
                <a:latin typeface="DIN Condensed Bold"/>
                <a:cs typeface="DIN Condensed Bold"/>
              </a:rPr>
              <a:t>we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want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to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heapify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from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right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child</a:t>
            </a:r>
            <a:r>
              <a:rPr lang="es-ES" dirty="0" smtClean="0">
                <a:latin typeface="DIN Condensed Bold"/>
                <a:cs typeface="DIN Condensed Bold"/>
              </a:rPr>
              <a:t> of </a:t>
            </a:r>
            <a:r>
              <a:rPr lang="es-ES" dirty="0" err="1" smtClean="0">
                <a:latin typeface="DIN Condensed Bold"/>
                <a:cs typeface="DIN Condensed Bold"/>
              </a:rPr>
              <a:t>root</a:t>
            </a:r>
            <a:r>
              <a:rPr lang="es-ES" dirty="0" smtClean="0">
                <a:latin typeface="DIN Condensed Bold"/>
                <a:cs typeface="DIN Condensed Bold"/>
              </a:rPr>
              <a:t>)</a:t>
            </a:r>
            <a:endParaRPr lang="es-ES" dirty="0">
              <a:latin typeface="DIN Condensed Bold"/>
              <a:cs typeface="DIN Condensed Bold"/>
            </a:endParaRPr>
          </a:p>
        </p:txBody>
      </p:sp>
      <p:graphicFrame>
        <p:nvGraphicFramePr>
          <p:cNvPr id="67" name="Tabla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227358"/>
              </p:ext>
            </p:extLst>
          </p:nvPr>
        </p:nvGraphicFramePr>
        <p:xfrm>
          <a:off x="8053243" y="6477503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8" name="CuadroTexto 67"/>
          <p:cNvSpPr txBox="1"/>
          <p:nvPr/>
        </p:nvSpPr>
        <p:spPr>
          <a:xfrm flipH="1">
            <a:off x="8150856" y="6108171"/>
            <a:ext cx="72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root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30584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Max-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Heapify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97" name="CuadroTexto 96"/>
          <p:cNvSpPr txBox="1"/>
          <p:nvPr/>
        </p:nvSpPr>
        <p:spPr>
          <a:xfrm>
            <a:off x="0" y="1105692"/>
            <a:ext cx="8363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DIN Condensed Bold"/>
                <a:cs typeface="DIN Condensed Bold"/>
              </a:rPr>
              <a:t>The function works under the assumption that the children of the root are (max) heaps.</a:t>
            </a:r>
            <a:endParaRPr lang="en-GB" sz="2400" dirty="0">
              <a:latin typeface="DIN Condensed Bold"/>
              <a:cs typeface="DIN Condensed Bold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5223906" y="1828460"/>
            <a:ext cx="3835300" cy="2435035"/>
            <a:chOff x="266572" y="1639940"/>
            <a:chExt cx="8379983" cy="5032204"/>
          </a:xfrm>
        </p:grpSpPr>
        <p:sp>
          <p:nvSpPr>
            <p:cNvPr id="26" name="Elipse 25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rgbClr val="000000"/>
                  </a:solidFill>
                </a:rPr>
                <a:t>79</a:t>
              </a:r>
              <a:endParaRPr lang="es-ES" sz="1000" dirty="0">
                <a:solidFill>
                  <a:srgbClr val="000000"/>
                </a:solidFill>
              </a:endParaRPr>
            </a:p>
          </p:txBody>
        </p:sp>
        <p:sp>
          <p:nvSpPr>
            <p:cNvPr id="27" name="Elipse 26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3</a:t>
              </a:r>
              <a:r>
                <a:rPr lang="es-ES" sz="1000" dirty="0" smtClean="0">
                  <a:solidFill>
                    <a:schemeClr val="tx1"/>
                  </a:solidFill>
                </a:rPr>
                <a:t>1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/>
            <p:cNvCxnSpPr>
              <a:stCxn id="26" idx="3"/>
              <a:endCxn id="27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ector recto 29"/>
            <p:cNvCxnSpPr>
              <a:stCxn id="26" idx="5"/>
              <a:endCxn id="29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ipse 30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23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27" idx="3"/>
              <a:endCxn id="31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27" idx="5"/>
              <a:endCxn id="33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ipse 39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54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recto 40"/>
            <p:cNvCxnSpPr>
              <a:stCxn id="29" idx="3"/>
              <a:endCxn id="40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Elipse 41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67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recto 42"/>
            <p:cNvCxnSpPr>
              <a:stCxn id="29" idx="5"/>
              <a:endCxn id="42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Elipse 46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Elipse 47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Elipse 48"/>
            <p:cNvSpPr/>
            <p:nvPr/>
          </p:nvSpPr>
          <p:spPr>
            <a:xfrm>
              <a:off x="346268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62" name="Conector recto 61"/>
            <p:cNvCxnSpPr>
              <a:stCxn id="31" idx="3"/>
              <a:endCxn id="46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/>
            <p:cNvCxnSpPr>
              <a:stCxn id="31" idx="5"/>
              <a:endCxn id="47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>
              <a:stCxn id="33" idx="3"/>
              <a:endCxn id="48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>
              <a:stCxn id="33" idx="5"/>
              <a:endCxn id="49" idx="0"/>
            </p:cNvCxnSpPr>
            <p:nvPr/>
          </p:nvCxnSpPr>
          <p:spPr>
            <a:xfrm>
              <a:off x="3530616" y="4786404"/>
              <a:ext cx="270614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Elipse 74"/>
            <p:cNvSpPr/>
            <p:nvPr/>
          </p:nvSpPr>
          <p:spPr>
            <a:xfrm>
              <a:off x="4739429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6" name="Elipse 75"/>
            <p:cNvSpPr/>
            <p:nvPr/>
          </p:nvSpPr>
          <p:spPr>
            <a:xfrm>
              <a:off x="590800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18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7" name="Elipse 76"/>
            <p:cNvSpPr/>
            <p:nvPr/>
          </p:nvSpPr>
          <p:spPr>
            <a:xfrm>
              <a:off x="688239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9" name="Conector recto 78"/>
            <p:cNvCxnSpPr>
              <a:stCxn id="40" idx="3"/>
              <a:endCxn id="75" idx="0"/>
            </p:cNvCxnSpPr>
            <p:nvPr/>
          </p:nvCxnSpPr>
          <p:spPr>
            <a:xfrm flipH="1">
              <a:off x="5077975" y="4780335"/>
              <a:ext cx="341437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/>
            <p:cNvCxnSpPr>
              <a:stCxn id="40" idx="5"/>
              <a:endCxn id="76" idx="0"/>
            </p:cNvCxnSpPr>
            <p:nvPr/>
          </p:nvCxnSpPr>
          <p:spPr>
            <a:xfrm>
              <a:off x="5898188" y="4780335"/>
              <a:ext cx="348362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>
              <a:stCxn id="42" idx="3"/>
              <a:endCxn id="77" idx="0"/>
            </p:cNvCxnSpPr>
            <p:nvPr/>
          </p:nvCxnSpPr>
          <p:spPr>
            <a:xfrm flipH="1">
              <a:off x="7220940" y="4769692"/>
              <a:ext cx="398739" cy="10059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ángulo 1"/>
            <p:cNvSpPr/>
            <p:nvPr/>
          </p:nvSpPr>
          <p:spPr>
            <a:xfrm>
              <a:off x="4608860" y="3926336"/>
              <a:ext cx="2111807" cy="2745808"/>
            </a:xfrm>
            <a:prstGeom prst="rect">
              <a:avLst/>
            </a:prstGeom>
            <a:ln w="12700" cmpd="sng">
              <a:solidFill>
                <a:srgbClr val="FF0000"/>
              </a:solidFill>
              <a:prstDash val="sys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00"/>
            </a:p>
          </p:txBody>
        </p:sp>
        <p:sp>
          <p:nvSpPr>
            <p:cNvPr id="36" name="Rectángulo 35"/>
            <p:cNvSpPr/>
            <p:nvPr/>
          </p:nvSpPr>
          <p:spPr>
            <a:xfrm>
              <a:off x="6882393" y="3910062"/>
              <a:ext cx="1764162" cy="2757844"/>
            </a:xfrm>
            <a:prstGeom prst="rect">
              <a:avLst/>
            </a:prstGeom>
            <a:ln w="12700" cmpd="sng">
              <a:solidFill>
                <a:srgbClr val="FF0000"/>
              </a:solidFill>
              <a:prstDash val="sys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00"/>
            </a:p>
          </p:txBody>
        </p:sp>
      </p:grpSp>
      <p:sp>
        <p:nvSpPr>
          <p:cNvPr id="5" name="CuadroTexto 4"/>
          <p:cNvSpPr txBox="1"/>
          <p:nvPr/>
        </p:nvSpPr>
        <p:spPr>
          <a:xfrm>
            <a:off x="32485" y="2230119"/>
            <a:ext cx="4961364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MAX-HEAPIFY(</a:t>
            </a:r>
            <a:r>
              <a:rPr lang="es-ES" dirty="0" err="1" smtClean="0">
                <a:latin typeface="Consolas"/>
                <a:cs typeface="Consolas"/>
              </a:rPr>
              <a:t>heap,root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&lt;- INDEX_LARGEST_NODE(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 ≠ 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],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heap,largest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71213" y="2569914"/>
            <a:ext cx="4922636" cy="237843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4378804"/>
              </p:ext>
            </p:extLst>
          </p:nvPr>
        </p:nvGraphicFramePr>
        <p:xfrm>
          <a:off x="8043644" y="5691867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1929"/>
              </p:ext>
            </p:extLst>
          </p:nvPr>
        </p:nvGraphicFramePr>
        <p:xfrm>
          <a:off x="156389" y="5668976"/>
          <a:ext cx="684018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79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31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23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18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4" name="Tabla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119938"/>
              </p:ext>
            </p:extLst>
          </p:nvPr>
        </p:nvGraphicFramePr>
        <p:xfrm>
          <a:off x="8048893" y="4925132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 flipH="1">
            <a:off x="7655323" y="4595673"/>
            <a:ext cx="178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h</a:t>
            </a:r>
            <a:r>
              <a:rPr lang="es-ES" dirty="0" err="1" smtClean="0"/>
              <a:t>eap.heapsize</a:t>
            </a:r>
            <a:endParaRPr lang="es-ES" dirty="0"/>
          </a:p>
        </p:txBody>
      </p:sp>
      <p:sp>
        <p:nvSpPr>
          <p:cNvPr id="45" name="CuadroTexto 44"/>
          <p:cNvSpPr txBox="1"/>
          <p:nvPr/>
        </p:nvSpPr>
        <p:spPr>
          <a:xfrm flipH="1">
            <a:off x="7990916" y="5299644"/>
            <a:ext cx="98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largest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116963" y="5982726"/>
            <a:ext cx="5024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solidFill>
                  <a:srgbClr val="7F7F7F"/>
                </a:solidFill>
              </a:rPr>
              <a:t>[0]   [1]  [2]   [3]   [4]  [5]  [6]  [7]   [8]   [9]  [10][11][12][13] </a:t>
            </a:r>
            <a:endParaRPr lang="es-ES" sz="1600" dirty="0">
              <a:solidFill>
                <a:srgbClr val="7F7F7F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211259" y="1674571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6283141" y="238861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8217094" y="235229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5727707" y="293482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6659272" y="293277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7743646" y="2929862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8718376" y="292695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5366087" y="358156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5871280" y="358642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6325201" y="358351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6742574" y="3580604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7397509" y="3577692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7860567" y="3574780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8387584" y="3571868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08087" y="5309419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heap</a:t>
            </a:r>
            <a:endParaRPr lang="es-ES" dirty="0"/>
          </a:p>
        </p:txBody>
      </p:sp>
      <p:graphicFrame>
        <p:nvGraphicFramePr>
          <p:cNvPr id="67" name="Tabla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225163"/>
              </p:ext>
            </p:extLst>
          </p:nvPr>
        </p:nvGraphicFramePr>
        <p:xfrm>
          <a:off x="8053243" y="6477503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8" name="CuadroTexto 67"/>
          <p:cNvSpPr txBox="1"/>
          <p:nvPr/>
        </p:nvSpPr>
        <p:spPr>
          <a:xfrm flipH="1">
            <a:off x="8150856" y="6108171"/>
            <a:ext cx="72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root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9232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Max-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Heapify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97" name="CuadroTexto 96"/>
          <p:cNvSpPr txBox="1"/>
          <p:nvPr/>
        </p:nvSpPr>
        <p:spPr>
          <a:xfrm>
            <a:off x="0" y="1105692"/>
            <a:ext cx="8363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DIN Condensed Bold"/>
                <a:cs typeface="DIN Condensed Bold"/>
              </a:rPr>
              <a:t>The function works under the assumption that the children of the root are (max) heaps.</a:t>
            </a:r>
            <a:endParaRPr lang="en-GB" sz="2400" dirty="0">
              <a:latin typeface="DIN Condensed Bold"/>
              <a:cs typeface="DIN Condensed Bold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5223906" y="1828460"/>
            <a:ext cx="3835300" cy="2435035"/>
            <a:chOff x="266572" y="1639940"/>
            <a:chExt cx="8379983" cy="5032204"/>
          </a:xfrm>
        </p:grpSpPr>
        <p:sp>
          <p:nvSpPr>
            <p:cNvPr id="26" name="Elipse 25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rgbClr val="000000"/>
                  </a:solidFill>
                </a:rPr>
                <a:t>79</a:t>
              </a:r>
              <a:endParaRPr lang="es-ES" sz="1000" dirty="0">
                <a:solidFill>
                  <a:srgbClr val="000000"/>
                </a:solidFill>
              </a:endParaRPr>
            </a:p>
          </p:txBody>
        </p:sp>
        <p:sp>
          <p:nvSpPr>
            <p:cNvPr id="27" name="Elipse 26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3</a:t>
              </a:r>
              <a:r>
                <a:rPr lang="es-ES" sz="1000" dirty="0" smtClean="0">
                  <a:solidFill>
                    <a:schemeClr val="tx1"/>
                  </a:solidFill>
                </a:rPr>
                <a:t>1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/>
            <p:cNvCxnSpPr>
              <a:stCxn id="26" idx="3"/>
              <a:endCxn id="27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ector recto 29"/>
            <p:cNvCxnSpPr>
              <a:stCxn id="26" idx="5"/>
              <a:endCxn id="29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ipse 30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23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27" idx="3"/>
              <a:endCxn id="31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27" idx="5"/>
              <a:endCxn id="33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ipse 39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54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recto 40"/>
            <p:cNvCxnSpPr>
              <a:stCxn id="29" idx="3"/>
              <a:endCxn id="40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Elipse 41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67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recto 42"/>
            <p:cNvCxnSpPr>
              <a:stCxn id="29" idx="5"/>
              <a:endCxn id="42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Elipse 46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Elipse 47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Elipse 48"/>
            <p:cNvSpPr/>
            <p:nvPr/>
          </p:nvSpPr>
          <p:spPr>
            <a:xfrm>
              <a:off x="346268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62" name="Conector recto 61"/>
            <p:cNvCxnSpPr>
              <a:stCxn id="31" idx="3"/>
              <a:endCxn id="46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/>
            <p:cNvCxnSpPr>
              <a:stCxn id="31" idx="5"/>
              <a:endCxn id="47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>
              <a:stCxn id="33" idx="3"/>
              <a:endCxn id="48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>
              <a:stCxn id="33" idx="5"/>
              <a:endCxn id="49" idx="0"/>
            </p:cNvCxnSpPr>
            <p:nvPr/>
          </p:nvCxnSpPr>
          <p:spPr>
            <a:xfrm>
              <a:off x="3530616" y="4786404"/>
              <a:ext cx="270614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Elipse 74"/>
            <p:cNvSpPr/>
            <p:nvPr/>
          </p:nvSpPr>
          <p:spPr>
            <a:xfrm>
              <a:off x="4739429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6" name="Elipse 75"/>
            <p:cNvSpPr/>
            <p:nvPr/>
          </p:nvSpPr>
          <p:spPr>
            <a:xfrm>
              <a:off x="590800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18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7" name="Elipse 76"/>
            <p:cNvSpPr/>
            <p:nvPr/>
          </p:nvSpPr>
          <p:spPr>
            <a:xfrm>
              <a:off x="688239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9" name="Conector recto 78"/>
            <p:cNvCxnSpPr>
              <a:stCxn id="40" idx="3"/>
              <a:endCxn id="75" idx="0"/>
            </p:cNvCxnSpPr>
            <p:nvPr/>
          </p:nvCxnSpPr>
          <p:spPr>
            <a:xfrm flipH="1">
              <a:off x="5077975" y="4780335"/>
              <a:ext cx="341437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/>
            <p:cNvCxnSpPr>
              <a:stCxn id="40" idx="5"/>
              <a:endCxn id="76" idx="0"/>
            </p:cNvCxnSpPr>
            <p:nvPr/>
          </p:nvCxnSpPr>
          <p:spPr>
            <a:xfrm>
              <a:off x="5898188" y="4780335"/>
              <a:ext cx="348362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>
              <a:stCxn id="42" idx="3"/>
              <a:endCxn id="77" idx="0"/>
            </p:cNvCxnSpPr>
            <p:nvPr/>
          </p:nvCxnSpPr>
          <p:spPr>
            <a:xfrm flipH="1">
              <a:off x="7220940" y="4769692"/>
              <a:ext cx="398739" cy="10059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ángulo 1"/>
            <p:cNvSpPr/>
            <p:nvPr/>
          </p:nvSpPr>
          <p:spPr>
            <a:xfrm>
              <a:off x="4608860" y="3926336"/>
              <a:ext cx="2111807" cy="2745808"/>
            </a:xfrm>
            <a:prstGeom prst="rect">
              <a:avLst/>
            </a:prstGeom>
            <a:ln w="12700" cmpd="sng">
              <a:solidFill>
                <a:srgbClr val="FF0000"/>
              </a:solidFill>
              <a:prstDash val="sys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00"/>
            </a:p>
          </p:txBody>
        </p:sp>
        <p:sp>
          <p:nvSpPr>
            <p:cNvPr id="36" name="Rectángulo 35"/>
            <p:cNvSpPr/>
            <p:nvPr/>
          </p:nvSpPr>
          <p:spPr>
            <a:xfrm>
              <a:off x="6882393" y="3910062"/>
              <a:ext cx="1764162" cy="2757844"/>
            </a:xfrm>
            <a:prstGeom prst="rect">
              <a:avLst/>
            </a:prstGeom>
            <a:ln w="12700" cmpd="sng">
              <a:solidFill>
                <a:srgbClr val="FF0000"/>
              </a:solidFill>
              <a:prstDash val="sys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00"/>
            </a:p>
          </p:txBody>
        </p:sp>
      </p:grpSp>
      <p:sp>
        <p:nvSpPr>
          <p:cNvPr id="5" name="CuadroTexto 4"/>
          <p:cNvSpPr txBox="1"/>
          <p:nvPr/>
        </p:nvSpPr>
        <p:spPr>
          <a:xfrm>
            <a:off x="32485" y="2230119"/>
            <a:ext cx="4961364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MAX-HEAPIFY(</a:t>
            </a:r>
            <a:r>
              <a:rPr lang="es-ES" dirty="0" err="1" smtClean="0">
                <a:latin typeface="Consolas"/>
                <a:cs typeface="Consolas"/>
              </a:rPr>
              <a:t>heap,root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&lt;- INDEX_LARGEST_NODE(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 ≠ 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],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heap,largest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71213" y="2867134"/>
            <a:ext cx="4922636" cy="237843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2409803"/>
              </p:ext>
            </p:extLst>
          </p:nvPr>
        </p:nvGraphicFramePr>
        <p:xfrm>
          <a:off x="8043644" y="5691867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336691"/>
              </p:ext>
            </p:extLst>
          </p:nvPr>
        </p:nvGraphicFramePr>
        <p:xfrm>
          <a:off x="156389" y="5668976"/>
          <a:ext cx="684018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79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31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23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18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4" name="Tabla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779183"/>
              </p:ext>
            </p:extLst>
          </p:nvPr>
        </p:nvGraphicFramePr>
        <p:xfrm>
          <a:off x="8048893" y="4925132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 flipH="1">
            <a:off x="7655323" y="4595673"/>
            <a:ext cx="178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h</a:t>
            </a:r>
            <a:r>
              <a:rPr lang="es-ES" dirty="0" err="1" smtClean="0"/>
              <a:t>eap.heapsize</a:t>
            </a:r>
            <a:endParaRPr lang="es-ES" dirty="0"/>
          </a:p>
        </p:txBody>
      </p:sp>
      <p:sp>
        <p:nvSpPr>
          <p:cNvPr id="45" name="CuadroTexto 44"/>
          <p:cNvSpPr txBox="1"/>
          <p:nvPr/>
        </p:nvSpPr>
        <p:spPr>
          <a:xfrm flipH="1">
            <a:off x="7990916" y="5299644"/>
            <a:ext cx="98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largest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116963" y="5982726"/>
            <a:ext cx="5024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solidFill>
                  <a:srgbClr val="7F7F7F"/>
                </a:solidFill>
              </a:rPr>
              <a:t>[0]   [1]  [2]   [3]   [4]  [5]  [6]  [7]   [8]   [9]  [10][11][12][13] </a:t>
            </a:r>
            <a:endParaRPr lang="es-ES" sz="1600" dirty="0">
              <a:solidFill>
                <a:srgbClr val="7F7F7F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211259" y="1674571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6283141" y="238861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8217094" y="235229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5727707" y="293482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6659272" y="293277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7743646" y="2929862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8718376" y="292695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5366087" y="358156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5871280" y="358642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6325201" y="358351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6742574" y="3580604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7397509" y="3577692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7860567" y="3574780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8387584" y="3571868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08087" y="5309419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heap</a:t>
            </a:r>
            <a:endParaRPr lang="es-ES" dirty="0"/>
          </a:p>
        </p:txBody>
      </p:sp>
      <p:graphicFrame>
        <p:nvGraphicFramePr>
          <p:cNvPr id="64" name="Tabla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552990"/>
              </p:ext>
            </p:extLst>
          </p:nvPr>
        </p:nvGraphicFramePr>
        <p:xfrm>
          <a:off x="8053243" y="6477503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5" name="CuadroTexto 64"/>
          <p:cNvSpPr txBox="1"/>
          <p:nvPr/>
        </p:nvSpPr>
        <p:spPr>
          <a:xfrm flipH="1">
            <a:off x="8150856" y="6108171"/>
            <a:ext cx="72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root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54718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Max-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Heapify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97" name="CuadroTexto 96"/>
          <p:cNvSpPr txBox="1"/>
          <p:nvPr/>
        </p:nvSpPr>
        <p:spPr>
          <a:xfrm>
            <a:off x="0" y="1105692"/>
            <a:ext cx="8363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DIN Condensed Bold"/>
                <a:cs typeface="DIN Condensed Bold"/>
              </a:rPr>
              <a:t>The function works under the assumption that the children of the root are (max) heaps.</a:t>
            </a:r>
            <a:endParaRPr lang="en-GB" sz="2400" dirty="0">
              <a:latin typeface="DIN Condensed Bold"/>
              <a:cs typeface="DIN Condensed Bold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5223906" y="1828460"/>
            <a:ext cx="3920094" cy="2449595"/>
            <a:chOff x="266572" y="1639940"/>
            <a:chExt cx="8565255" cy="5062293"/>
          </a:xfrm>
        </p:grpSpPr>
        <p:sp>
          <p:nvSpPr>
            <p:cNvPr id="26" name="Elipse 25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rgbClr val="000000"/>
                  </a:solidFill>
                </a:rPr>
                <a:t>79</a:t>
              </a:r>
              <a:endParaRPr lang="es-ES" sz="1000" dirty="0">
                <a:solidFill>
                  <a:srgbClr val="000000"/>
                </a:solidFill>
              </a:endParaRPr>
            </a:p>
          </p:txBody>
        </p:sp>
        <p:sp>
          <p:nvSpPr>
            <p:cNvPr id="27" name="Elipse 26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3</a:t>
              </a:r>
              <a:r>
                <a:rPr lang="es-ES" sz="1000" dirty="0" smtClean="0">
                  <a:solidFill>
                    <a:schemeClr val="tx1"/>
                  </a:solidFill>
                </a:rPr>
                <a:t>1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/>
            <p:cNvCxnSpPr>
              <a:stCxn id="26" idx="3"/>
              <a:endCxn id="27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67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ector recto 29"/>
            <p:cNvCxnSpPr>
              <a:stCxn id="26" idx="5"/>
              <a:endCxn id="29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ipse 30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23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27" idx="3"/>
              <a:endCxn id="31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27" idx="5"/>
              <a:endCxn id="33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ipse 39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54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recto 40"/>
            <p:cNvCxnSpPr>
              <a:stCxn id="29" idx="3"/>
              <a:endCxn id="40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Elipse 41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1</a:t>
              </a:r>
              <a:r>
                <a:rPr lang="es-ES" sz="1000" dirty="0" smtClean="0">
                  <a:solidFill>
                    <a:schemeClr val="tx1"/>
                  </a:solidFill>
                </a:rPr>
                <a:t>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recto 42"/>
            <p:cNvCxnSpPr>
              <a:stCxn id="29" idx="5"/>
              <a:endCxn id="42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Elipse 46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Elipse 47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Elipse 48"/>
            <p:cNvSpPr/>
            <p:nvPr/>
          </p:nvSpPr>
          <p:spPr>
            <a:xfrm>
              <a:off x="346268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62" name="Conector recto 61"/>
            <p:cNvCxnSpPr>
              <a:stCxn id="31" idx="3"/>
              <a:endCxn id="46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/>
            <p:cNvCxnSpPr>
              <a:stCxn id="31" idx="5"/>
              <a:endCxn id="47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>
              <a:stCxn id="33" idx="3"/>
              <a:endCxn id="48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>
              <a:stCxn id="33" idx="5"/>
              <a:endCxn id="49" idx="0"/>
            </p:cNvCxnSpPr>
            <p:nvPr/>
          </p:nvCxnSpPr>
          <p:spPr>
            <a:xfrm>
              <a:off x="3530616" y="4786404"/>
              <a:ext cx="270614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Elipse 74"/>
            <p:cNvSpPr/>
            <p:nvPr/>
          </p:nvSpPr>
          <p:spPr>
            <a:xfrm>
              <a:off x="4739429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6" name="Elipse 75"/>
            <p:cNvSpPr/>
            <p:nvPr/>
          </p:nvSpPr>
          <p:spPr>
            <a:xfrm>
              <a:off x="590800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18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7" name="Elipse 76"/>
            <p:cNvSpPr/>
            <p:nvPr/>
          </p:nvSpPr>
          <p:spPr>
            <a:xfrm>
              <a:off x="688239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9" name="Conector recto 78"/>
            <p:cNvCxnSpPr>
              <a:stCxn id="40" idx="3"/>
              <a:endCxn id="75" idx="0"/>
            </p:cNvCxnSpPr>
            <p:nvPr/>
          </p:nvCxnSpPr>
          <p:spPr>
            <a:xfrm flipH="1">
              <a:off x="5077975" y="4780335"/>
              <a:ext cx="341437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/>
            <p:cNvCxnSpPr>
              <a:stCxn id="40" idx="5"/>
              <a:endCxn id="76" idx="0"/>
            </p:cNvCxnSpPr>
            <p:nvPr/>
          </p:nvCxnSpPr>
          <p:spPr>
            <a:xfrm>
              <a:off x="5898188" y="4780335"/>
              <a:ext cx="348362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>
              <a:stCxn id="42" idx="3"/>
              <a:endCxn id="77" idx="0"/>
            </p:cNvCxnSpPr>
            <p:nvPr/>
          </p:nvCxnSpPr>
          <p:spPr>
            <a:xfrm flipH="1">
              <a:off x="7220940" y="4769692"/>
              <a:ext cx="398739" cy="10059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ángulo 1"/>
            <p:cNvSpPr/>
            <p:nvPr/>
          </p:nvSpPr>
          <p:spPr>
            <a:xfrm>
              <a:off x="6911916" y="5272928"/>
              <a:ext cx="948560" cy="1429305"/>
            </a:xfrm>
            <a:prstGeom prst="rect">
              <a:avLst/>
            </a:prstGeom>
            <a:ln w="12700" cmpd="sng">
              <a:solidFill>
                <a:srgbClr val="FF0000"/>
              </a:solidFill>
              <a:prstDash val="sys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00"/>
            </a:p>
          </p:txBody>
        </p:sp>
        <p:sp>
          <p:nvSpPr>
            <p:cNvPr id="36" name="Rectángulo 35"/>
            <p:cNvSpPr/>
            <p:nvPr/>
          </p:nvSpPr>
          <p:spPr>
            <a:xfrm>
              <a:off x="8129622" y="5242838"/>
              <a:ext cx="702205" cy="1425066"/>
            </a:xfrm>
            <a:prstGeom prst="rect">
              <a:avLst/>
            </a:prstGeom>
            <a:ln w="12700" cmpd="sng">
              <a:solidFill>
                <a:srgbClr val="FF0000"/>
              </a:solidFill>
              <a:prstDash val="sys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00"/>
            </a:p>
          </p:txBody>
        </p:sp>
      </p:grpSp>
      <p:sp>
        <p:nvSpPr>
          <p:cNvPr id="5" name="CuadroTexto 4"/>
          <p:cNvSpPr txBox="1"/>
          <p:nvPr/>
        </p:nvSpPr>
        <p:spPr>
          <a:xfrm>
            <a:off x="32485" y="2230119"/>
            <a:ext cx="4961364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MAX-HEAPIFY(</a:t>
            </a:r>
            <a:r>
              <a:rPr lang="es-ES" dirty="0" err="1" smtClean="0">
                <a:latin typeface="Consolas"/>
                <a:cs typeface="Consolas"/>
              </a:rPr>
              <a:t>heap,root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&lt;- INDEX_LARGEST_NODE(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 ≠ 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],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heap,largest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71213" y="3150844"/>
            <a:ext cx="4922636" cy="237843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731008"/>
              </p:ext>
            </p:extLst>
          </p:nvPr>
        </p:nvGraphicFramePr>
        <p:xfrm>
          <a:off x="8043644" y="5691867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848714"/>
              </p:ext>
            </p:extLst>
          </p:nvPr>
        </p:nvGraphicFramePr>
        <p:xfrm>
          <a:off x="156389" y="5668976"/>
          <a:ext cx="684018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79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31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67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23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17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18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4" name="Tabla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754371"/>
              </p:ext>
            </p:extLst>
          </p:nvPr>
        </p:nvGraphicFramePr>
        <p:xfrm>
          <a:off x="8048893" y="4925132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 flipH="1">
            <a:off x="7655323" y="4595673"/>
            <a:ext cx="178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h</a:t>
            </a:r>
            <a:r>
              <a:rPr lang="es-ES" dirty="0" err="1" smtClean="0"/>
              <a:t>eap.heapsize</a:t>
            </a:r>
            <a:endParaRPr lang="es-ES" dirty="0"/>
          </a:p>
        </p:txBody>
      </p:sp>
      <p:sp>
        <p:nvSpPr>
          <p:cNvPr id="45" name="CuadroTexto 44"/>
          <p:cNvSpPr txBox="1"/>
          <p:nvPr/>
        </p:nvSpPr>
        <p:spPr>
          <a:xfrm flipH="1">
            <a:off x="7990916" y="5299644"/>
            <a:ext cx="98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largest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116963" y="5982726"/>
            <a:ext cx="5024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solidFill>
                  <a:srgbClr val="7F7F7F"/>
                </a:solidFill>
              </a:rPr>
              <a:t>[0]   [1]  [2]   [3]   [4]  [5]  [6]  [7]   [8]   [9]  [10][11][12][13] </a:t>
            </a:r>
            <a:endParaRPr lang="es-ES" sz="1600" dirty="0">
              <a:solidFill>
                <a:srgbClr val="7F7F7F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211259" y="1674571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6283141" y="238861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8217094" y="235229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5727707" y="293482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6659272" y="293277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7743646" y="2929862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8718376" y="292695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5366087" y="358156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5871280" y="358642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6325201" y="358351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6742574" y="3580604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7397509" y="3577692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7860567" y="3574780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8387584" y="3571868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08087" y="5309419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heap</a:t>
            </a:r>
            <a:endParaRPr lang="es-ES" dirty="0"/>
          </a:p>
        </p:txBody>
      </p:sp>
      <p:graphicFrame>
        <p:nvGraphicFramePr>
          <p:cNvPr id="64" name="Tabla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403064"/>
              </p:ext>
            </p:extLst>
          </p:nvPr>
        </p:nvGraphicFramePr>
        <p:xfrm>
          <a:off x="8053243" y="6477503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5" name="CuadroTexto 64"/>
          <p:cNvSpPr txBox="1"/>
          <p:nvPr/>
        </p:nvSpPr>
        <p:spPr>
          <a:xfrm flipH="1">
            <a:off x="8150856" y="6108171"/>
            <a:ext cx="72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root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9796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Max-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Heapify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97" name="CuadroTexto 96"/>
          <p:cNvSpPr txBox="1"/>
          <p:nvPr/>
        </p:nvSpPr>
        <p:spPr>
          <a:xfrm>
            <a:off x="0" y="1105692"/>
            <a:ext cx="8363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DIN Condensed Bold"/>
                <a:cs typeface="DIN Condensed Bold"/>
              </a:rPr>
              <a:t>The function works under the assumption that the children of the root are (max) heaps.</a:t>
            </a:r>
            <a:endParaRPr lang="en-GB" sz="2400" dirty="0">
              <a:latin typeface="DIN Condensed Bold"/>
              <a:cs typeface="DIN Condensed Bold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5223906" y="1828460"/>
            <a:ext cx="3920094" cy="2449595"/>
            <a:chOff x="266572" y="1639940"/>
            <a:chExt cx="8565255" cy="5062293"/>
          </a:xfrm>
        </p:grpSpPr>
        <p:sp>
          <p:nvSpPr>
            <p:cNvPr id="26" name="Elipse 25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rgbClr val="000000"/>
                  </a:solidFill>
                </a:rPr>
                <a:t>79</a:t>
              </a:r>
              <a:endParaRPr lang="es-ES" sz="1000" dirty="0">
                <a:solidFill>
                  <a:srgbClr val="000000"/>
                </a:solidFill>
              </a:endParaRPr>
            </a:p>
          </p:txBody>
        </p:sp>
        <p:sp>
          <p:nvSpPr>
            <p:cNvPr id="27" name="Elipse 26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3</a:t>
              </a:r>
              <a:r>
                <a:rPr lang="es-ES" sz="1000" dirty="0" smtClean="0">
                  <a:solidFill>
                    <a:schemeClr val="tx1"/>
                  </a:solidFill>
                </a:rPr>
                <a:t>1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/>
            <p:cNvCxnSpPr>
              <a:stCxn id="26" idx="3"/>
              <a:endCxn id="27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67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ector recto 29"/>
            <p:cNvCxnSpPr>
              <a:stCxn id="26" idx="5"/>
              <a:endCxn id="29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ipse 30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23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27" idx="3"/>
              <a:endCxn id="31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27" idx="5"/>
              <a:endCxn id="33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ipse 39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54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recto 40"/>
            <p:cNvCxnSpPr>
              <a:stCxn id="29" idx="3"/>
              <a:endCxn id="40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Elipse 41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1</a:t>
              </a:r>
              <a:r>
                <a:rPr lang="es-ES" sz="1000" dirty="0" smtClean="0">
                  <a:solidFill>
                    <a:schemeClr val="tx1"/>
                  </a:solidFill>
                </a:rPr>
                <a:t>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recto 42"/>
            <p:cNvCxnSpPr>
              <a:stCxn id="29" idx="5"/>
              <a:endCxn id="42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Elipse 46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Elipse 47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Elipse 48"/>
            <p:cNvSpPr/>
            <p:nvPr/>
          </p:nvSpPr>
          <p:spPr>
            <a:xfrm>
              <a:off x="346268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62" name="Conector recto 61"/>
            <p:cNvCxnSpPr>
              <a:stCxn id="31" idx="3"/>
              <a:endCxn id="46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/>
            <p:cNvCxnSpPr>
              <a:stCxn id="31" idx="5"/>
              <a:endCxn id="47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>
              <a:stCxn id="33" idx="3"/>
              <a:endCxn id="48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>
              <a:stCxn id="33" idx="5"/>
              <a:endCxn id="49" idx="0"/>
            </p:cNvCxnSpPr>
            <p:nvPr/>
          </p:nvCxnSpPr>
          <p:spPr>
            <a:xfrm>
              <a:off x="3530616" y="4786404"/>
              <a:ext cx="270614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Elipse 74"/>
            <p:cNvSpPr/>
            <p:nvPr/>
          </p:nvSpPr>
          <p:spPr>
            <a:xfrm>
              <a:off x="4739429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6" name="Elipse 75"/>
            <p:cNvSpPr/>
            <p:nvPr/>
          </p:nvSpPr>
          <p:spPr>
            <a:xfrm>
              <a:off x="590800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18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7" name="Elipse 76"/>
            <p:cNvSpPr/>
            <p:nvPr/>
          </p:nvSpPr>
          <p:spPr>
            <a:xfrm>
              <a:off x="688239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9" name="Conector recto 78"/>
            <p:cNvCxnSpPr>
              <a:stCxn id="40" idx="3"/>
              <a:endCxn id="75" idx="0"/>
            </p:cNvCxnSpPr>
            <p:nvPr/>
          </p:nvCxnSpPr>
          <p:spPr>
            <a:xfrm flipH="1">
              <a:off x="5077975" y="4780335"/>
              <a:ext cx="341437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/>
            <p:cNvCxnSpPr>
              <a:stCxn id="40" idx="5"/>
              <a:endCxn id="76" idx="0"/>
            </p:cNvCxnSpPr>
            <p:nvPr/>
          </p:nvCxnSpPr>
          <p:spPr>
            <a:xfrm>
              <a:off x="5898188" y="4780335"/>
              <a:ext cx="348362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>
              <a:stCxn id="42" idx="3"/>
              <a:endCxn id="77" idx="0"/>
            </p:cNvCxnSpPr>
            <p:nvPr/>
          </p:nvCxnSpPr>
          <p:spPr>
            <a:xfrm flipH="1">
              <a:off x="7220940" y="4769692"/>
              <a:ext cx="398739" cy="10059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ángulo 1"/>
            <p:cNvSpPr/>
            <p:nvPr/>
          </p:nvSpPr>
          <p:spPr>
            <a:xfrm>
              <a:off x="6911916" y="5272928"/>
              <a:ext cx="948560" cy="1429305"/>
            </a:xfrm>
            <a:prstGeom prst="rect">
              <a:avLst/>
            </a:prstGeom>
            <a:ln w="12700" cmpd="sng">
              <a:solidFill>
                <a:srgbClr val="FF0000"/>
              </a:solidFill>
              <a:prstDash val="sys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00"/>
            </a:p>
          </p:txBody>
        </p:sp>
        <p:sp>
          <p:nvSpPr>
            <p:cNvPr id="36" name="Rectángulo 35"/>
            <p:cNvSpPr/>
            <p:nvPr/>
          </p:nvSpPr>
          <p:spPr>
            <a:xfrm>
              <a:off x="8129622" y="5242838"/>
              <a:ext cx="702205" cy="1425066"/>
            </a:xfrm>
            <a:prstGeom prst="rect">
              <a:avLst/>
            </a:prstGeom>
            <a:ln w="12700" cmpd="sng">
              <a:solidFill>
                <a:srgbClr val="FF0000"/>
              </a:solidFill>
              <a:prstDash val="sys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00"/>
            </a:p>
          </p:txBody>
        </p:sp>
      </p:grpSp>
      <p:sp>
        <p:nvSpPr>
          <p:cNvPr id="5" name="CuadroTexto 4"/>
          <p:cNvSpPr txBox="1"/>
          <p:nvPr/>
        </p:nvSpPr>
        <p:spPr>
          <a:xfrm>
            <a:off x="32485" y="2230119"/>
            <a:ext cx="4961364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MAX-HEAPIFY(</a:t>
            </a:r>
            <a:r>
              <a:rPr lang="es-ES" dirty="0" err="1" smtClean="0">
                <a:latin typeface="Consolas"/>
                <a:cs typeface="Consolas"/>
              </a:rPr>
              <a:t>heap,root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&lt;- INDEX_LARGEST_NODE(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 ≠ 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],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heap,largest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71213" y="3407534"/>
            <a:ext cx="4922636" cy="237843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83788"/>
              </p:ext>
            </p:extLst>
          </p:nvPr>
        </p:nvGraphicFramePr>
        <p:xfrm>
          <a:off x="8043644" y="5691867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088576"/>
              </p:ext>
            </p:extLst>
          </p:nvPr>
        </p:nvGraphicFramePr>
        <p:xfrm>
          <a:off x="156389" y="5668976"/>
          <a:ext cx="684018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79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31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67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18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4" name="Tabla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931168"/>
              </p:ext>
            </p:extLst>
          </p:nvPr>
        </p:nvGraphicFramePr>
        <p:xfrm>
          <a:off x="8048893" y="4925132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 flipH="1">
            <a:off x="7655323" y="4595673"/>
            <a:ext cx="178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h</a:t>
            </a:r>
            <a:r>
              <a:rPr lang="es-ES" dirty="0" err="1" smtClean="0"/>
              <a:t>eap.heapsize</a:t>
            </a:r>
            <a:endParaRPr lang="es-ES" dirty="0"/>
          </a:p>
        </p:txBody>
      </p:sp>
      <p:sp>
        <p:nvSpPr>
          <p:cNvPr id="45" name="CuadroTexto 44"/>
          <p:cNvSpPr txBox="1"/>
          <p:nvPr/>
        </p:nvSpPr>
        <p:spPr>
          <a:xfrm flipH="1">
            <a:off x="7990916" y="5299644"/>
            <a:ext cx="98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largest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116963" y="5982726"/>
            <a:ext cx="5024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solidFill>
                  <a:srgbClr val="7F7F7F"/>
                </a:solidFill>
              </a:rPr>
              <a:t>[0]   [1]  [2]   [3]   [4]  [5]  [6]  [7]   [8]   [9]  [10][11][12][13] </a:t>
            </a:r>
            <a:endParaRPr lang="es-ES" sz="1600" dirty="0">
              <a:solidFill>
                <a:srgbClr val="7F7F7F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211259" y="1674571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6283141" y="238861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8217094" y="235229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5727707" y="293482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6659272" y="293277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7743646" y="2929862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8718376" y="292695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5366087" y="358156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5871280" y="358642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6325201" y="358351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6742574" y="3580604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7397509" y="3577692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7860567" y="3574780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8387584" y="3571868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08087" y="5309419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heap</a:t>
            </a:r>
            <a:endParaRPr lang="es-ES" dirty="0"/>
          </a:p>
        </p:txBody>
      </p:sp>
      <p:graphicFrame>
        <p:nvGraphicFramePr>
          <p:cNvPr id="64" name="Tabla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502997"/>
              </p:ext>
            </p:extLst>
          </p:nvPr>
        </p:nvGraphicFramePr>
        <p:xfrm>
          <a:off x="8053243" y="6477503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5" name="CuadroTexto 64"/>
          <p:cNvSpPr txBox="1"/>
          <p:nvPr/>
        </p:nvSpPr>
        <p:spPr>
          <a:xfrm flipH="1">
            <a:off x="8150856" y="6108171"/>
            <a:ext cx="72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root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9336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Max-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Heapify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97" name="CuadroTexto 96"/>
          <p:cNvSpPr txBox="1"/>
          <p:nvPr/>
        </p:nvSpPr>
        <p:spPr>
          <a:xfrm>
            <a:off x="0" y="1105692"/>
            <a:ext cx="8363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DIN Condensed Bold"/>
                <a:cs typeface="DIN Condensed Bold"/>
              </a:rPr>
              <a:t>The function works under the assumption that the children of the root are (max) heaps.</a:t>
            </a:r>
            <a:endParaRPr lang="en-GB" sz="2400" dirty="0">
              <a:latin typeface="DIN Condensed Bold"/>
              <a:cs typeface="DIN Condensed Bold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5223906" y="1828460"/>
            <a:ext cx="3920094" cy="2449595"/>
            <a:chOff x="266572" y="1639940"/>
            <a:chExt cx="8565255" cy="5062293"/>
          </a:xfrm>
        </p:grpSpPr>
        <p:sp>
          <p:nvSpPr>
            <p:cNvPr id="26" name="Elipse 25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rgbClr val="000000"/>
                  </a:solidFill>
                </a:rPr>
                <a:t>79</a:t>
              </a:r>
              <a:endParaRPr lang="es-ES" sz="1000" dirty="0">
                <a:solidFill>
                  <a:srgbClr val="000000"/>
                </a:solidFill>
              </a:endParaRPr>
            </a:p>
          </p:txBody>
        </p:sp>
        <p:sp>
          <p:nvSpPr>
            <p:cNvPr id="27" name="Elipse 26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3</a:t>
              </a:r>
              <a:r>
                <a:rPr lang="es-ES" sz="1000" dirty="0" smtClean="0">
                  <a:solidFill>
                    <a:schemeClr val="tx1"/>
                  </a:solidFill>
                </a:rPr>
                <a:t>1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/>
            <p:cNvCxnSpPr>
              <a:stCxn id="26" idx="3"/>
              <a:endCxn id="27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67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ector recto 29"/>
            <p:cNvCxnSpPr>
              <a:stCxn id="26" idx="5"/>
              <a:endCxn id="29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ipse 30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23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27" idx="3"/>
              <a:endCxn id="31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27" idx="5"/>
              <a:endCxn id="33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ipse 39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54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recto 40"/>
            <p:cNvCxnSpPr>
              <a:stCxn id="29" idx="3"/>
              <a:endCxn id="40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Elipse 41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1</a:t>
              </a:r>
              <a:r>
                <a:rPr lang="es-ES" sz="1000" dirty="0" smtClean="0">
                  <a:solidFill>
                    <a:schemeClr val="tx1"/>
                  </a:solidFill>
                </a:rPr>
                <a:t>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recto 42"/>
            <p:cNvCxnSpPr>
              <a:stCxn id="29" idx="5"/>
              <a:endCxn id="42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Elipse 46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Elipse 47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Elipse 48"/>
            <p:cNvSpPr/>
            <p:nvPr/>
          </p:nvSpPr>
          <p:spPr>
            <a:xfrm>
              <a:off x="346268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62" name="Conector recto 61"/>
            <p:cNvCxnSpPr>
              <a:stCxn id="31" idx="3"/>
              <a:endCxn id="46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/>
            <p:cNvCxnSpPr>
              <a:stCxn id="31" idx="5"/>
              <a:endCxn id="47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>
              <a:stCxn id="33" idx="3"/>
              <a:endCxn id="48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>
              <a:stCxn id="33" idx="5"/>
              <a:endCxn id="49" idx="0"/>
            </p:cNvCxnSpPr>
            <p:nvPr/>
          </p:nvCxnSpPr>
          <p:spPr>
            <a:xfrm>
              <a:off x="3530616" y="4786404"/>
              <a:ext cx="270614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Elipse 74"/>
            <p:cNvSpPr/>
            <p:nvPr/>
          </p:nvSpPr>
          <p:spPr>
            <a:xfrm>
              <a:off x="4739429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6" name="Elipse 75"/>
            <p:cNvSpPr/>
            <p:nvPr/>
          </p:nvSpPr>
          <p:spPr>
            <a:xfrm>
              <a:off x="590800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18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7" name="Elipse 76"/>
            <p:cNvSpPr/>
            <p:nvPr/>
          </p:nvSpPr>
          <p:spPr>
            <a:xfrm>
              <a:off x="688239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9" name="Conector recto 78"/>
            <p:cNvCxnSpPr>
              <a:stCxn id="40" idx="3"/>
              <a:endCxn id="75" idx="0"/>
            </p:cNvCxnSpPr>
            <p:nvPr/>
          </p:nvCxnSpPr>
          <p:spPr>
            <a:xfrm flipH="1">
              <a:off x="5077975" y="4780335"/>
              <a:ext cx="341437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/>
            <p:cNvCxnSpPr>
              <a:stCxn id="40" idx="5"/>
              <a:endCxn id="76" idx="0"/>
            </p:cNvCxnSpPr>
            <p:nvPr/>
          </p:nvCxnSpPr>
          <p:spPr>
            <a:xfrm>
              <a:off x="5898188" y="4780335"/>
              <a:ext cx="348362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>
              <a:stCxn id="42" idx="3"/>
              <a:endCxn id="77" idx="0"/>
            </p:cNvCxnSpPr>
            <p:nvPr/>
          </p:nvCxnSpPr>
          <p:spPr>
            <a:xfrm flipH="1">
              <a:off x="7220940" y="4769692"/>
              <a:ext cx="398739" cy="10059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ángulo 1"/>
            <p:cNvSpPr/>
            <p:nvPr/>
          </p:nvSpPr>
          <p:spPr>
            <a:xfrm>
              <a:off x="6911916" y="5272928"/>
              <a:ext cx="948560" cy="1429305"/>
            </a:xfrm>
            <a:prstGeom prst="rect">
              <a:avLst/>
            </a:prstGeom>
            <a:ln w="12700" cmpd="sng">
              <a:solidFill>
                <a:srgbClr val="FF0000"/>
              </a:solidFill>
              <a:prstDash val="sys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00"/>
            </a:p>
          </p:txBody>
        </p:sp>
        <p:sp>
          <p:nvSpPr>
            <p:cNvPr id="36" name="Rectángulo 35"/>
            <p:cNvSpPr/>
            <p:nvPr/>
          </p:nvSpPr>
          <p:spPr>
            <a:xfrm>
              <a:off x="8129622" y="5242838"/>
              <a:ext cx="702205" cy="1425066"/>
            </a:xfrm>
            <a:prstGeom prst="rect">
              <a:avLst/>
            </a:prstGeom>
            <a:ln w="12700" cmpd="sng">
              <a:solidFill>
                <a:srgbClr val="FF0000"/>
              </a:solidFill>
              <a:prstDash val="sys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00"/>
            </a:p>
          </p:txBody>
        </p:sp>
      </p:grpSp>
      <p:sp>
        <p:nvSpPr>
          <p:cNvPr id="5" name="CuadroTexto 4"/>
          <p:cNvSpPr txBox="1"/>
          <p:nvPr/>
        </p:nvSpPr>
        <p:spPr>
          <a:xfrm>
            <a:off x="32485" y="2230119"/>
            <a:ext cx="4961364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MAX-HEAPIFY(</a:t>
            </a:r>
            <a:r>
              <a:rPr lang="es-ES" dirty="0" err="1" smtClean="0">
                <a:latin typeface="Consolas"/>
                <a:cs typeface="Consolas"/>
              </a:rPr>
              <a:t>heap,root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&lt;- INDEX_LARGEST_NODE(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 ≠ 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],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heap,largest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1752154"/>
              </p:ext>
            </p:extLst>
          </p:nvPr>
        </p:nvGraphicFramePr>
        <p:xfrm>
          <a:off x="8043644" y="5691867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3148813"/>
              </p:ext>
            </p:extLst>
          </p:nvPr>
        </p:nvGraphicFramePr>
        <p:xfrm>
          <a:off x="156389" y="5668976"/>
          <a:ext cx="684018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79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31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67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18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4" name="Tabla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3532"/>
              </p:ext>
            </p:extLst>
          </p:nvPr>
        </p:nvGraphicFramePr>
        <p:xfrm>
          <a:off x="8048893" y="4925132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 flipH="1">
            <a:off x="7655323" y="4595673"/>
            <a:ext cx="178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h</a:t>
            </a:r>
            <a:r>
              <a:rPr lang="es-ES" dirty="0" err="1" smtClean="0"/>
              <a:t>eap.heapsize</a:t>
            </a:r>
            <a:endParaRPr lang="es-ES" dirty="0"/>
          </a:p>
        </p:txBody>
      </p:sp>
      <p:sp>
        <p:nvSpPr>
          <p:cNvPr id="45" name="CuadroTexto 44"/>
          <p:cNvSpPr txBox="1"/>
          <p:nvPr/>
        </p:nvSpPr>
        <p:spPr>
          <a:xfrm flipH="1">
            <a:off x="7990916" y="5299644"/>
            <a:ext cx="98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largest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116963" y="5982726"/>
            <a:ext cx="5024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solidFill>
                  <a:srgbClr val="7F7F7F"/>
                </a:solidFill>
              </a:rPr>
              <a:t>[0]   [1]  [2]   [3]   [4]  [5]  [6]  [7]   [8]   [9]  [10][11][12][13] </a:t>
            </a:r>
            <a:endParaRPr lang="es-ES" sz="1600" dirty="0">
              <a:solidFill>
                <a:srgbClr val="7F7F7F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211259" y="1674571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6283141" y="238861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8217094" y="235229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5727707" y="293482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6659272" y="293277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7743646" y="2929862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8718376" y="292695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5366087" y="358156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5871280" y="358642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6325201" y="358351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6742574" y="3580604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7397509" y="3577692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7860567" y="3574780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8387584" y="3571868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08087" y="5309419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heap</a:t>
            </a:r>
            <a:endParaRPr lang="es-ES" dirty="0"/>
          </a:p>
        </p:txBody>
      </p:sp>
      <p:cxnSp>
        <p:nvCxnSpPr>
          <p:cNvPr id="64" name="Conector recto de flecha 63"/>
          <p:cNvCxnSpPr/>
          <p:nvPr/>
        </p:nvCxnSpPr>
        <p:spPr>
          <a:xfrm flipH="1">
            <a:off x="3621119" y="1828460"/>
            <a:ext cx="310768" cy="5238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uadroTexto 64"/>
          <p:cNvSpPr txBox="1"/>
          <p:nvPr/>
        </p:nvSpPr>
        <p:spPr>
          <a:xfrm>
            <a:off x="3702182" y="1562734"/>
            <a:ext cx="36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DIN Condensed Bold"/>
                <a:cs typeface="DIN Condensed Bold"/>
              </a:rPr>
              <a:t>6  (</a:t>
            </a:r>
            <a:r>
              <a:rPr lang="es-ES" dirty="0" err="1" smtClean="0">
                <a:latin typeface="DIN Condensed Bold"/>
                <a:cs typeface="DIN Condensed Bold"/>
              </a:rPr>
              <a:t>we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want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to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heapify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from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index</a:t>
            </a:r>
            <a:r>
              <a:rPr lang="es-ES" dirty="0" smtClean="0">
                <a:latin typeface="DIN Condensed Bold"/>
                <a:cs typeface="DIN Condensed Bold"/>
              </a:rPr>
              <a:t> 6 </a:t>
            </a:r>
            <a:r>
              <a:rPr lang="es-ES" dirty="0" err="1" smtClean="0">
                <a:latin typeface="DIN Condensed Bold"/>
                <a:cs typeface="DIN Condensed Bold"/>
              </a:rPr>
              <a:t>downwards</a:t>
            </a:r>
            <a:r>
              <a:rPr lang="es-ES" dirty="0" smtClean="0">
                <a:latin typeface="DIN Condensed Bold"/>
                <a:cs typeface="DIN Condensed Bold"/>
              </a:rPr>
              <a:t>)</a:t>
            </a:r>
            <a:endParaRPr lang="es-ES" dirty="0">
              <a:latin typeface="DIN Condensed Bold"/>
              <a:cs typeface="DIN Condensed Bold"/>
            </a:endParaRPr>
          </a:p>
        </p:txBody>
      </p:sp>
      <p:graphicFrame>
        <p:nvGraphicFramePr>
          <p:cNvPr id="67" name="Tabla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312239"/>
              </p:ext>
            </p:extLst>
          </p:nvPr>
        </p:nvGraphicFramePr>
        <p:xfrm>
          <a:off x="8053243" y="6477503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8" name="CuadroTexto 67"/>
          <p:cNvSpPr txBox="1"/>
          <p:nvPr/>
        </p:nvSpPr>
        <p:spPr>
          <a:xfrm flipH="1">
            <a:off x="8150856" y="6108171"/>
            <a:ext cx="72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root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01632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Max-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Heapify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97" name="CuadroTexto 96"/>
          <p:cNvSpPr txBox="1"/>
          <p:nvPr/>
        </p:nvSpPr>
        <p:spPr>
          <a:xfrm>
            <a:off x="0" y="1105692"/>
            <a:ext cx="8363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DIN Condensed Bold"/>
                <a:cs typeface="DIN Condensed Bold"/>
              </a:rPr>
              <a:t>The function works under the assumption that the children of the root are (max) heaps.</a:t>
            </a:r>
            <a:endParaRPr lang="en-GB" sz="2400" dirty="0">
              <a:latin typeface="DIN Condensed Bold"/>
              <a:cs typeface="DIN Condensed Bold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5223906" y="1828460"/>
            <a:ext cx="3920094" cy="2449595"/>
            <a:chOff x="266572" y="1639940"/>
            <a:chExt cx="8565255" cy="5062293"/>
          </a:xfrm>
        </p:grpSpPr>
        <p:sp>
          <p:nvSpPr>
            <p:cNvPr id="26" name="Elipse 25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rgbClr val="000000"/>
                  </a:solidFill>
                </a:rPr>
                <a:t>79</a:t>
              </a:r>
              <a:endParaRPr lang="es-ES" sz="1000" dirty="0">
                <a:solidFill>
                  <a:srgbClr val="000000"/>
                </a:solidFill>
              </a:endParaRPr>
            </a:p>
          </p:txBody>
        </p:sp>
        <p:sp>
          <p:nvSpPr>
            <p:cNvPr id="27" name="Elipse 26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3</a:t>
              </a:r>
              <a:r>
                <a:rPr lang="es-ES" sz="1000" dirty="0" smtClean="0">
                  <a:solidFill>
                    <a:schemeClr val="tx1"/>
                  </a:solidFill>
                </a:rPr>
                <a:t>1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/>
            <p:cNvCxnSpPr>
              <a:stCxn id="26" idx="3"/>
              <a:endCxn id="27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67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ector recto 29"/>
            <p:cNvCxnSpPr>
              <a:stCxn id="26" idx="5"/>
              <a:endCxn id="29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ipse 30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23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27" idx="3"/>
              <a:endCxn id="31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27" idx="5"/>
              <a:endCxn id="33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ipse 39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54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recto 40"/>
            <p:cNvCxnSpPr>
              <a:stCxn id="29" idx="3"/>
              <a:endCxn id="40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Elipse 41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1</a:t>
              </a:r>
              <a:r>
                <a:rPr lang="es-ES" sz="1000" dirty="0" smtClean="0">
                  <a:solidFill>
                    <a:schemeClr val="tx1"/>
                  </a:solidFill>
                </a:rPr>
                <a:t>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recto 42"/>
            <p:cNvCxnSpPr>
              <a:stCxn id="29" idx="5"/>
              <a:endCxn id="42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Elipse 46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Elipse 47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Elipse 48"/>
            <p:cNvSpPr/>
            <p:nvPr/>
          </p:nvSpPr>
          <p:spPr>
            <a:xfrm>
              <a:off x="346268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62" name="Conector recto 61"/>
            <p:cNvCxnSpPr>
              <a:stCxn id="31" idx="3"/>
              <a:endCxn id="46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/>
            <p:cNvCxnSpPr>
              <a:stCxn id="31" idx="5"/>
              <a:endCxn id="47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>
              <a:stCxn id="33" idx="3"/>
              <a:endCxn id="48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>
              <a:stCxn id="33" idx="5"/>
              <a:endCxn id="49" idx="0"/>
            </p:cNvCxnSpPr>
            <p:nvPr/>
          </p:nvCxnSpPr>
          <p:spPr>
            <a:xfrm>
              <a:off x="3530616" y="4786404"/>
              <a:ext cx="270614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Elipse 74"/>
            <p:cNvSpPr/>
            <p:nvPr/>
          </p:nvSpPr>
          <p:spPr>
            <a:xfrm>
              <a:off x="4739429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6" name="Elipse 75"/>
            <p:cNvSpPr/>
            <p:nvPr/>
          </p:nvSpPr>
          <p:spPr>
            <a:xfrm>
              <a:off x="590800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18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7" name="Elipse 76"/>
            <p:cNvSpPr/>
            <p:nvPr/>
          </p:nvSpPr>
          <p:spPr>
            <a:xfrm>
              <a:off x="688239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9" name="Conector recto 78"/>
            <p:cNvCxnSpPr>
              <a:stCxn id="40" idx="3"/>
              <a:endCxn id="75" idx="0"/>
            </p:cNvCxnSpPr>
            <p:nvPr/>
          </p:nvCxnSpPr>
          <p:spPr>
            <a:xfrm flipH="1">
              <a:off x="5077975" y="4780335"/>
              <a:ext cx="341437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/>
            <p:cNvCxnSpPr>
              <a:stCxn id="40" idx="5"/>
              <a:endCxn id="76" idx="0"/>
            </p:cNvCxnSpPr>
            <p:nvPr/>
          </p:nvCxnSpPr>
          <p:spPr>
            <a:xfrm>
              <a:off x="5898188" y="4780335"/>
              <a:ext cx="348362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>
              <a:stCxn id="42" idx="3"/>
              <a:endCxn id="77" idx="0"/>
            </p:cNvCxnSpPr>
            <p:nvPr/>
          </p:nvCxnSpPr>
          <p:spPr>
            <a:xfrm flipH="1">
              <a:off x="7220940" y="4769692"/>
              <a:ext cx="398739" cy="10059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ángulo 1"/>
            <p:cNvSpPr/>
            <p:nvPr/>
          </p:nvSpPr>
          <p:spPr>
            <a:xfrm>
              <a:off x="6911916" y="5272928"/>
              <a:ext cx="948560" cy="1429305"/>
            </a:xfrm>
            <a:prstGeom prst="rect">
              <a:avLst/>
            </a:prstGeom>
            <a:ln w="12700" cmpd="sng">
              <a:solidFill>
                <a:srgbClr val="FF0000"/>
              </a:solidFill>
              <a:prstDash val="sys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00"/>
            </a:p>
          </p:txBody>
        </p:sp>
        <p:sp>
          <p:nvSpPr>
            <p:cNvPr id="36" name="Rectángulo 35"/>
            <p:cNvSpPr/>
            <p:nvPr/>
          </p:nvSpPr>
          <p:spPr>
            <a:xfrm>
              <a:off x="8129622" y="5242838"/>
              <a:ext cx="702205" cy="1425066"/>
            </a:xfrm>
            <a:prstGeom prst="rect">
              <a:avLst/>
            </a:prstGeom>
            <a:ln w="12700" cmpd="sng">
              <a:solidFill>
                <a:srgbClr val="FF0000"/>
              </a:solidFill>
              <a:prstDash val="sys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00"/>
            </a:p>
          </p:txBody>
        </p:sp>
      </p:grpSp>
      <p:sp>
        <p:nvSpPr>
          <p:cNvPr id="5" name="CuadroTexto 4"/>
          <p:cNvSpPr txBox="1"/>
          <p:nvPr/>
        </p:nvSpPr>
        <p:spPr>
          <a:xfrm>
            <a:off x="32485" y="2230119"/>
            <a:ext cx="4961364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MAX-HEAPIFY(</a:t>
            </a:r>
            <a:r>
              <a:rPr lang="es-ES" dirty="0" err="1" smtClean="0">
                <a:latin typeface="Consolas"/>
                <a:cs typeface="Consolas"/>
              </a:rPr>
              <a:t>heap,root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&lt;- INDEX_LARGEST_NODE(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 ≠ 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],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heap,largest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71213" y="2569914"/>
            <a:ext cx="4922636" cy="237843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684832"/>
              </p:ext>
            </p:extLst>
          </p:nvPr>
        </p:nvGraphicFramePr>
        <p:xfrm>
          <a:off x="8043644" y="5691867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892983"/>
              </p:ext>
            </p:extLst>
          </p:nvPr>
        </p:nvGraphicFramePr>
        <p:xfrm>
          <a:off x="156389" y="5668976"/>
          <a:ext cx="684018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79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31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67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18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4" name="Tabla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009862"/>
              </p:ext>
            </p:extLst>
          </p:nvPr>
        </p:nvGraphicFramePr>
        <p:xfrm>
          <a:off x="8048893" y="4925132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 flipH="1">
            <a:off x="7655323" y="4595673"/>
            <a:ext cx="178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h</a:t>
            </a:r>
            <a:r>
              <a:rPr lang="es-ES" dirty="0" err="1" smtClean="0"/>
              <a:t>eap.heapsize</a:t>
            </a:r>
            <a:endParaRPr lang="es-ES" dirty="0"/>
          </a:p>
        </p:txBody>
      </p:sp>
      <p:sp>
        <p:nvSpPr>
          <p:cNvPr id="45" name="CuadroTexto 44"/>
          <p:cNvSpPr txBox="1"/>
          <p:nvPr/>
        </p:nvSpPr>
        <p:spPr>
          <a:xfrm flipH="1">
            <a:off x="7990916" y="5299644"/>
            <a:ext cx="98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largest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116963" y="5982726"/>
            <a:ext cx="5024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solidFill>
                  <a:srgbClr val="7F7F7F"/>
                </a:solidFill>
              </a:rPr>
              <a:t>[0]   [1]  [2]   [3]   [4]  [5]  [6]  [7]   [8]   [9]  [10][11][12][13] </a:t>
            </a:r>
            <a:endParaRPr lang="es-ES" sz="1600" dirty="0">
              <a:solidFill>
                <a:srgbClr val="7F7F7F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211259" y="1674571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6283141" y="238861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8217094" y="235229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5727707" y="293482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6659272" y="293277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7743646" y="2929862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8718376" y="292695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5366087" y="358156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5871280" y="358642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6325201" y="358351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6742574" y="3580604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7397509" y="3577692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7860567" y="3574780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8387584" y="3571868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08087" y="5309419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heap</a:t>
            </a:r>
            <a:endParaRPr lang="es-ES" dirty="0"/>
          </a:p>
        </p:txBody>
      </p:sp>
      <p:cxnSp>
        <p:nvCxnSpPr>
          <p:cNvPr id="64" name="Conector recto de flecha 63"/>
          <p:cNvCxnSpPr/>
          <p:nvPr/>
        </p:nvCxnSpPr>
        <p:spPr>
          <a:xfrm flipH="1">
            <a:off x="3621119" y="1828460"/>
            <a:ext cx="310768" cy="5238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uadroTexto 64"/>
          <p:cNvSpPr txBox="1"/>
          <p:nvPr/>
        </p:nvSpPr>
        <p:spPr>
          <a:xfrm>
            <a:off x="3702182" y="1562734"/>
            <a:ext cx="360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DIN Condensed Bold"/>
                <a:cs typeface="DIN Condensed Bold"/>
              </a:rPr>
              <a:t>6  (</a:t>
            </a:r>
            <a:r>
              <a:rPr lang="es-ES" dirty="0" err="1" smtClean="0">
                <a:latin typeface="DIN Condensed Bold"/>
                <a:cs typeface="DIN Condensed Bold"/>
              </a:rPr>
              <a:t>we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want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to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heapify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from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index</a:t>
            </a:r>
            <a:r>
              <a:rPr lang="es-ES" dirty="0" smtClean="0">
                <a:latin typeface="DIN Condensed Bold"/>
                <a:cs typeface="DIN Condensed Bold"/>
              </a:rPr>
              <a:t> 6 </a:t>
            </a:r>
            <a:r>
              <a:rPr lang="es-ES" dirty="0" err="1" smtClean="0">
                <a:latin typeface="DIN Condensed Bold"/>
                <a:cs typeface="DIN Condensed Bold"/>
              </a:rPr>
              <a:t>downwards</a:t>
            </a:r>
            <a:r>
              <a:rPr lang="es-ES" dirty="0" smtClean="0">
                <a:latin typeface="DIN Condensed Bold"/>
                <a:cs typeface="DIN Condensed Bold"/>
              </a:rPr>
              <a:t>)</a:t>
            </a:r>
            <a:endParaRPr lang="es-ES" dirty="0">
              <a:latin typeface="DIN Condensed Bold"/>
              <a:cs typeface="DIN Condensed Bold"/>
            </a:endParaRPr>
          </a:p>
        </p:txBody>
      </p:sp>
      <p:graphicFrame>
        <p:nvGraphicFramePr>
          <p:cNvPr id="67" name="Tabla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918150"/>
              </p:ext>
            </p:extLst>
          </p:nvPr>
        </p:nvGraphicFramePr>
        <p:xfrm>
          <a:off x="8053243" y="6477503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8" name="CuadroTexto 67"/>
          <p:cNvSpPr txBox="1"/>
          <p:nvPr/>
        </p:nvSpPr>
        <p:spPr>
          <a:xfrm flipH="1">
            <a:off x="8150856" y="6108171"/>
            <a:ext cx="72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root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445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How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much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each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mark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worth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?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2" name="Imagen 1" descr="Screen Shot 2019-01-14 at 17.19.3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07" y="1242477"/>
            <a:ext cx="4787900" cy="2133600"/>
          </a:xfrm>
          <a:prstGeom prst="rect">
            <a:avLst/>
          </a:prstGeom>
        </p:spPr>
      </p:pic>
      <p:pic>
        <p:nvPicPr>
          <p:cNvPr id="5" name="Imagen 4" descr="Screen Shot 2019-01-14 at 17.20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66058"/>
            <a:ext cx="5295900" cy="1739900"/>
          </a:xfrm>
          <a:prstGeom prst="rect">
            <a:avLst/>
          </a:prstGeom>
        </p:spPr>
      </p:pic>
      <p:pic>
        <p:nvPicPr>
          <p:cNvPr id="6" name="Imagen 5" descr="Screen Shot 2019-01-14 at 17.20.4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487" y="5601395"/>
            <a:ext cx="4089400" cy="11684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-14847" y="1242477"/>
            <a:ext cx="4821594" cy="21336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-50127" y="3566058"/>
            <a:ext cx="5346027" cy="17399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Rectángulo 8"/>
          <p:cNvSpPr/>
          <p:nvPr/>
        </p:nvSpPr>
        <p:spPr>
          <a:xfrm>
            <a:off x="-50127" y="5601395"/>
            <a:ext cx="4089400" cy="1168400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707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Max-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Heapify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97" name="CuadroTexto 96"/>
          <p:cNvSpPr txBox="1"/>
          <p:nvPr/>
        </p:nvSpPr>
        <p:spPr>
          <a:xfrm>
            <a:off x="0" y="1105692"/>
            <a:ext cx="8363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DIN Condensed Bold"/>
                <a:cs typeface="DIN Condensed Bold"/>
              </a:rPr>
              <a:t>The function works under the assumption that the children of the root are (max) heaps.</a:t>
            </a:r>
            <a:endParaRPr lang="en-GB" sz="2400" dirty="0">
              <a:latin typeface="DIN Condensed Bold"/>
              <a:cs typeface="DIN Condensed Bold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5223906" y="1828460"/>
            <a:ext cx="3920094" cy="2449595"/>
            <a:chOff x="266572" y="1639940"/>
            <a:chExt cx="8565255" cy="5062293"/>
          </a:xfrm>
        </p:grpSpPr>
        <p:sp>
          <p:nvSpPr>
            <p:cNvPr id="26" name="Elipse 25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rgbClr val="000000"/>
                  </a:solidFill>
                </a:rPr>
                <a:t>79</a:t>
              </a:r>
              <a:endParaRPr lang="es-ES" sz="1000" dirty="0">
                <a:solidFill>
                  <a:srgbClr val="000000"/>
                </a:solidFill>
              </a:endParaRPr>
            </a:p>
          </p:txBody>
        </p:sp>
        <p:sp>
          <p:nvSpPr>
            <p:cNvPr id="27" name="Elipse 26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3</a:t>
              </a:r>
              <a:r>
                <a:rPr lang="es-ES" sz="1000" dirty="0" smtClean="0">
                  <a:solidFill>
                    <a:schemeClr val="tx1"/>
                  </a:solidFill>
                </a:rPr>
                <a:t>1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/>
            <p:cNvCxnSpPr>
              <a:stCxn id="26" idx="3"/>
              <a:endCxn id="27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67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ector recto 29"/>
            <p:cNvCxnSpPr>
              <a:stCxn id="26" idx="5"/>
              <a:endCxn id="29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ipse 30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23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27" idx="3"/>
              <a:endCxn id="31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27" idx="5"/>
              <a:endCxn id="33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ipse 39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54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recto 40"/>
            <p:cNvCxnSpPr>
              <a:stCxn id="29" idx="3"/>
              <a:endCxn id="40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Elipse 41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1</a:t>
              </a:r>
              <a:r>
                <a:rPr lang="es-ES" sz="1000" dirty="0" smtClean="0">
                  <a:solidFill>
                    <a:schemeClr val="tx1"/>
                  </a:solidFill>
                </a:rPr>
                <a:t>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recto 42"/>
            <p:cNvCxnSpPr>
              <a:stCxn id="29" idx="5"/>
              <a:endCxn id="42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Elipse 46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Elipse 47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Elipse 48"/>
            <p:cNvSpPr/>
            <p:nvPr/>
          </p:nvSpPr>
          <p:spPr>
            <a:xfrm>
              <a:off x="346268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62" name="Conector recto 61"/>
            <p:cNvCxnSpPr>
              <a:stCxn id="31" idx="3"/>
              <a:endCxn id="46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/>
            <p:cNvCxnSpPr>
              <a:stCxn id="31" idx="5"/>
              <a:endCxn id="47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>
              <a:stCxn id="33" idx="3"/>
              <a:endCxn id="48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>
              <a:stCxn id="33" idx="5"/>
              <a:endCxn id="49" idx="0"/>
            </p:cNvCxnSpPr>
            <p:nvPr/>
          </p:nvCxnSpPr>
          <p:spPr>
            <a:xfrm>
              <a:off x="3530616" y="4786404"/>
              <a:ext cx="270614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Elipse 74"/>
            <p:cNvSpPr/>
            <p:nvPr/>
          </p:nvSpPr>
          <p:spPr>
            <a:xfrm>
              <a:off x="4739429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6" name="Elipse 75"/>
            <p:cNvSpPr/>
            <p:nvPr/>
          </p:nvSpPr>
          <p:spPr>
            <a:xfrm>
              <a:off x="590800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18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7" name="Elipse 76"/>
            <p:cNvSpPr/>
            <p:nvPr/>
          </p:nvSpPr>
          <p:spPr>
            <a:xfrm>
              <a:off x="688239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9" name="Conector recto 78"/>
            <p:cNvCxnSpPr>
              <a:stCxn id="40" idx="3"/>
              <a:endCxn id="75" idx="0"/>
            </p:cNvCxnSpPr>
            <p:nvPr/>
          </p:nvCxnSpPr>
          <p:spPr>
            <a:xfrm flipH="1">
              <a:off x="5077975" y="4780335"/>
              <a:ext cx="341437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/>
            <p:cNvCxnSpPr>
              <a:stCxn id="40" idx="5"/>
              <a:endCxn id="76" idx="0"/>
            </p:cNvCxnSpPr>
            <p:nvPr/>
          </p:nvCxnSpPr>
          <p:spPr>
            <a:xfrm>
              <a:off x="5898188" y="4780335"/>
              <a:ext cx="348362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>
              <a:stCxn id="42" idx="3"/>
              <a:endCxn id="77" idx="0"/>
            </p:cNvCxnSpPr>
            <p:nvPr/>
          </p:nvCxnSpPr>
          <p:spPr>
            <a:xfrm flipH="1">
              <a:off x="7220940" y="4769692"/>
              <a:ext cx="398739" cy="10059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Rectángulo 1"/>
            <p:cNvSpPr/>
            <p:nvPr/>
          </p:nvSpPr>
          <p:spPr>
            <a:xfrm>
              <a:off x="6911916" y="5272928"/>
              <a:ext cx="948560" cy="1429305"/>
            </a:xfrm>
            <a:prstGeom prst="rect">
              <a:avLst/>
            </a:prstGeom>
            <a:ln w="12700" cmpd="sng">
              <a:solidFill>
                <a:srgbClr val="FF0000"/>
              </a:solidFill>
              <a:prstDash val="sys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00"/>
            </a:p>
          </p:txBody>
        </p:sp>
        <p:sp>
          <p:nvSpPr>
            <p:cNvPr id="36" name="Rectángulo 35"/>
            <p:cNvSpPr/>
            <p:nvPr/>
          </p:nvSpPr>
          <p:spPr>
            <a:xfrm>
              <a:off x="8129622" y="5242838"/>
              <a:ext cx="702205" cy="1425066"/>
            </a:xfrm>
            <a:prstGeom prst="rect">
              <a:avLst/>
            </a:prstGeom>
            <a:ln w="12700" cmpd="sng">
              <a:solidFill>
                <a:srgbClr val="FF0000"/>
              </a:solidFill>
              <a:prstDash val="sysDash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1000"/>
            </a:p>
          </p:txBody>
        </p:sp>
      </p:grpSp>
      <p:sp>
        <p:nvSpPr>
          <p:cNvPr id="5" name="CuadroTexto 4"/>
          <p:cNvSpPr txBox="1"/>
          <p:nvPr/>
        </p:nvSpPr>
        <p:spPr>
          <a:xfrm>
            <a:off x="32485" y="2230119"/>
            <a:ext cx="4961364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MAX-HEAPIFY(</a:t>
            </a:r>
            <a:r>
              <a:rPr lang="es-ES" dirty="0" err="1" smtClean="0">
                <a:latin typeface="Consolas"/>
                <a:cs typeface="Consolas"/>
              </a:rPr>
              <a:t>heap,root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&lt;- INDEX_LARGEST_NODE(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 ≠ 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],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heap,largest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71213" y="2867134"/>
            <a:ext cx="4922636" cy="237843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197176"/>
              </p:ext>
            </p:extLst>
          </p:nvPr>
        </p:nvGraphicFramePr>
        <p:xfrm>
          <a:off x="8043644" y="5691867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929462"/>
              </p:ext>
            </p:extLst>
          </p:nvPr>
        </p:nvGraphicFramePr>
        <p:xfrm>
          <a:off x="156389" y="5668976"/>
          <a:ext cx="684018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79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31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67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18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4" name="Tabla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336566"/>
              </p:ext>
            </p:extLst>
          </p:nvPr>
        </p:nvGraphicFramePr>
        <p:xfrm>
          <a:off x="8048893" y="4925132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 flipH="1">
            <a:off x="7655323" y="4595673"/>
            <a:ext cx="178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h</a:t>
            </a:r>
            <a:r>
              <a:rPr lang="es-ES" dirty="0" err="1" smtClean="0"/>
              <a:t>eap.heapsize</a:t>
            </a:r>
            <a:endParaRPr lang="es-ES" dirty="0"/>
          </a:p>
        </p:txBody>
      </p:sp>
      <p:sp>
        <p:nvSpPr>
          <p:cNvPr id="45" name="CuadroTexto 44"/>
          <p:cNvSpPr txBox="1"/>
          <p:nvPr/>
        </p:nvSpPr>
        <p:spPr>
          <a:xfrm flipH="1">
            <a:off x="7990916" y="5299644"/>
            <a:ext cx="98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largest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116963" y="5982726"/>
            <a:ext cx="5024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solidFill>
                  <a:srgbClr val="7F7F7F"/>
                </a:solidFill>
              </a:rPr>
              <a:t>[0]   [1]  [2]   [3]   [4]  [5]  [6]  [7]   [8]   [9]  [10][11][12][13] </a:t>
            </a:r>
            <a:endParaRPr lang="es-ES" sz="1600" dirty="0">
              <a:solidFill>
                <a:srgbClr val="7F7F7F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211259" y="1674571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6283141" y="238861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8217094" y="235229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5727707" y="293482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6659272" y="293277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7743646" y="2929862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8718376" y="292695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5366087" y="358156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5871280" y="358642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6325201" y="358351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6742574" y="3580604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7397509" y="3577692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7860567" y="3574780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8387584" y="3571868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08087" y="5309419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heap</a:t>
            </a:r>
            <a:endParaRPr lang="es-ES" dirty="0"/>
          </a:p>
        </p:txBody>
      </p:sp>
      <p:graphicFrame>
        <p:nvGraphicFramePr>
          <p:cNvPr id="67" name="Tabla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96616"/>
              </p:ext>
            </p:extLst>
          </p:nvPr>
        </p:nvGraphicFramePr>
        <p:xfrm>
          <a:off x="8053243" y="6477503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8" name="CuadroTexto 67"/>
          <p:cNvSpPr txBox="1"/>
          <p:nvPr/>
        </p:nvSpPr>
        <p:spPr>
          <a:xfrm flipH="1">
            <a:off x="8150856" y="6108171"/>
            <a:ext cx="72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root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17757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Max-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Heapify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97" name="CuadroTexto 96"/>
          <p:cNvSpPr txBox="1"/>
          <p:nvPr/>
        </p:nvSpPr>
        <p:spPr>
          <a:xfrm>
            <a:off x="0" y="1105692"/>
            <a:ext cx="8363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DIN Condensed Bold"/>
                <a:cs typeface="DIN Condensed Bold"/>
              </a:rPr>
              <a:t>The function works under the assumption that the children of the root are (max) heaps.</a:t>
            </a:r>
            <a:endParaRPr lang="en-GB" sz="2400" dirty="0">
              <a:latin typeface="DIN Condensed Bold"/>
              <a:cs typeface="DIN Condensed Bold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5223906" y="1828460"/>
            <a:ext cx="3629831" cy="2317086"/>
            <a:chOff x="266572" y="1639940"/>
            <a:chExt cx="7931041" cy="4788451"/>
          </a:xfrm>
        </p:grpSpPr>
        <p:sp>
          <p:nvSpPr>
            <p:cNvPr id="26" name="Elipse 25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rgbClr val="000000"/>
                  </a:solidFill>
                </a:rPr>
                <a:t>79</a:t>
              </a:r>
              <a:endParaRPr lang="es-ES" sz="1000" dirty="0">
                <a:solidFill>
                  <a:srgbClr val="000000"/>
                </a:solidFill>
              </a:endParaRPr>
            </a:p>
          </p:txBody>
        </p:sp>
        <p:sp>
          <p:nvSpPr>
            <p:cNvPr id="27" name="Elipse 26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3</a:t>
              </a:r>
              <a:r>
                <a:rPr lang="es-ES" sz="1000" dirty="0" smtClean="0">
                  <a:solidFill>
                    <a:schemeClr val="tx1"/>
                  </a:solidFill>
                </a:rPr>
                <a:t>1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/>
            <p:cNvCxnSpPr>
              <a:stCxn id="26" idx="3"/>
              <a:endCxn id="27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67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ector recto 29"/>
            <p:cNvCxnSpPr>
              <a:stCxn id="26" idx="5"/>
              <a:endCxn id="29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ipse 30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23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27" idx="3"/>
              <a:endCxn id="31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27" idx="5"/>
              <a:endCxn id="33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ipse 39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54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recto 40"/>
            <p:cNvCxnSpPr>
              <a:stCxn id="29" idx="3"/>
              <a:endCxn id="40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Elipse 41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recto 42"/>
            <p:cNvCxnSpPr>
              <a:stCxn id="29" idx="5"/>
              <a:endCxn id="42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Elipse 46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Elipse 47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Elipse 48"/>
            <p:cNvSpPr/>
            <p:nvPr/>
          </p:nvSpPr>
          <p:spPr>
            <a:xfrm>
              <a:off x="346268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62" name="Conector recto 61"/>
            <p:cNvCxnSpPr>
              <a:stCxn id="31" idx="3"/>
              <a:endCxn id="46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/>
            <p:cNvCxnSpPr>
              <a:stCxn id="31" idx="5"/>
              <a:endCxn id="47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>
              <a:stCxn id="33" idx="3"/>
              <a:endCxn id="48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>
              <a:stCxn id="33" idx="5"/>
              <a:endCxn id="49" idx="0"/>
            </p:cNvCxnSpPr>
            <p:nvPr/>
          </p:nvCxnSpPr>
          <p:spPr>
            <a:xfrm>
              <a:off x="3530616" y="4786404"/>
              <a:ext cx="270614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Elipse 74"/>
            <p:cNvSpPr/>
            <p:nvPr/>
          </p:nvSpPr>
          <p:spPr>
            <a:xfrm>
              <a:off x="4739429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6" name="Elipse 75"/>
            <p:cNvSpPr/>
            <p:nvPr/>
          </p:nvSpPr>
          <p:spPr>
            <a:xfrm>
              <a:off x="590800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18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7" name="Elipse 76"/>
            <p:cNvSpPr/>
            <p:nvPr/>
          </p:nvSpPr>
          <p:spPr>
            <a:xfrm>
              <a:off x="6882394" y="5775668"/>
              <a:ext cx="677092" cy="6527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9" name="Conector recto 78"/>
            <p:cNvCxnSpPr>
              <a:stCxn id="40" idx="3"/>
              <a:endCxn id="75" idx="0"/>
            </p:cNvCxnSpPr>
            <p:nvPr/>
          </p:nvCxnSpPr>
          <p:spPr>
            <a:xfrm flipH="1">
              <a:off x="5077975" y="4780335"/>
              <a:ext cx="341437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/>
            <p:cNvCxnSpPr>
              <a:stCxn id="40" idx="5"/>
              <a:endCxn id="76" idx="0"/>
            </p:cNvCxnSpPr>
            <p:nvPr/>
          </p:nvCxnSpPr>
          <p:spPr>
            <a:xfrm>
              <a:off x="5898188" y="4780335"/>
              <a:ext cx="348362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>
              <a:stCxn id="42" idx="3"/>
              <a:endCxn id="77" idx="0"/>
            </p:cNvCxnSpPr>
            <p:nvPr/>
          </p:nvCxnSpPr>
          <p:spPr>
            <a:xfrm flipH="1">
              <a:off x="7220940" y="4769692"/>
              <a:ext cx="398739" cy="10059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uadroTexto 4"/>
          <p:cNvSpPr txBox="1"/>
          <p:nvPr/>
        </p:nvSpPr>
        <p:spPr>
          <a:xfrm>
            <a:off x="32485" y="2230119"/>
            <a:ext cx="4961364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MAX-HEAPIFY(</a:t>
            </a:r>
            <a:r>
              <a:rPr lang="es-ES" dirty="0" err="1" smtClean="0">
                <a:latin typeface="Consolas"/>
                <a:cs typeface="Consolas"/>
              </a:rPr>
              <a:t>heap,root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&lt;- INDEX_LARGEST_NODE(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 ≠ 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],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heap,largest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71213" y="3137334"/>
            <a:ext cx="4922636" cy="237843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623005"/>
              </p:ext>
            </p:extLst>
          </p:nvPr>
        </p:nvGraphicFramePr>
        <p:xfrm>
          <a:off x="8043644" y="5691867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348671"/>
              </p:ext>
            </p:extLst>
          </p:nvPr>
        </p:nvGraphicFramePr>
        <p:xfrm>
          <a:off x="156389" y="5668976"/>
          <a:ext cx="684018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79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31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67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44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18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17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4" name="Tabla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4852780"/>
              </p:ext>
            </p:extLst>
          </p:nvPr>
        </p:nvGraphicFramePr>
        <p:xfrm>
          <a:off x="8048893" y="4925132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 flipH="1">
            <a:off x="7655323" y="4595673"/>
            <a:ext cx="178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h</a:t>
            </a:r>
            <a:r>
              <a:rPr lang="es-ES" dirty="0" err="1" smtClean="0"/>
              <a:t>eap.heapsize</a:t>
            </a:r>
            <a:endParaRPr lang="es-ES" dirty="0"/>
          </a:p>
        </p:txBody>
      </p:sp>
      <p:sp>
        <p:nvSpPr>
          <p:cNvPr id="45" name="CuadroTexto 44"/>
          <p:cNvSpPr txBox="1"/>
          <p:nvPr/>
        </p:nvSpPr>
        <p:spPr>
          <a:xfrm flipH="1">
            <a:off x="7990916" y="5299644"/>
            <a:ext cx="98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largest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116963" y="5982726"/>
            <a:ext cx="5024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solidFill>
                  <a:srgbClr val="7F7F7F"/>
                </a:solidFill>
              </a:rPr>
              <a:t>[0]   [1]  [2]   [3]   [4]  [5]  [6]  [7]   [8]   [9]  [10][11][12][13] </a:t>
            </a:r>
            <a:endParaRPr lang="es-ES" sz="1600" dirty="0">
              <a:solidFill>
                <a:srgbClr val="7F7F7F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211259" y="1674571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6283141" y="238861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8217094" y="235229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5727707" y="293482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6659272" y="293277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7743646" y="2929862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8718376" y="292695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5366087" y="358156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5871280" y="358642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6325201" y="358351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6742574" y="3580604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7397509" y="3577692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7860567" y="3574780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8387584" y="3571868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08087" y="5309419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heap</a:t>
            </a:r>
            <a:endParaRPr lang="es-ES" dirty="0"/>
          </a:p>
        </p:txBody>
      </p:sp>
      <p:graphicFrame>
        <p:nvGraphicFramePr>
          <p:cNvPr id="67" name="Tabla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258425"/>
              </p:ext>
            </p:extLst>
          </p:nvPr>
        </p:nvGraphicFramePr>
        <p:xfrm>
          <a:off x="8053243" y="6477503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8" name="CuadroTexto 67"/>
          <p:cNvSpPr txBox="1"/>
          <p:nvPr/>
        </p:nvSpPr>
        <p:spPr>
          <a:xfrm flipH="1">
            <a:off x="8150856" y="6108171"/>
            <a:ext cx="72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root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98477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Max-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Heapify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97" name="CuadroTexto 96"/>
          <p:cNvSpPr txBox="1"/>
          <p:nvPr/>
        </p:nvSpPr>
        <p:spPr>
          <a:xfrm>
            <a:off x="0" y="1105692"/>
            <a:ext cx="8363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DIN Condensed Bold"/>
                <a:cs typeface="DIN Condensed Bold"/>
              </a:rPr>
              <a:t>The function works under the assumption that the children of the root are (max) heaps.</a:t>
            </a:r>
            <a:endParaRPr lang="en-GB" sz="2400" dirty="0">
              <a:latin typeface="DIN Condensed Bold"/>
              <a:cs typeface="DIN Condensed Bold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5223906" y="1828460"/>
            <a:ext cx="3629831" cy="2317086"/>
            <a:chOff x="266572" y="1639940"/>
            <a:chExt cx="7931041" cy="4788451"/>
          </a:xfrm>
        </p:grpSpPr>
        <p:sp>
          <p:nvSpPr>
            <p:cNvPr id="26" name="Elipse 25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rgbClr val="000000"/>
                  </a:solidFill>
                </a:rPr>
                <a:t>79</a:t>
              </a:r>
              <a:endParaRPr lang="es-ES" sz="1000" dirty="0">
                <a:solidFill>
                  <a:srgbClr val="000000"/>
                </a:solidFill>
              </a:endParaRPr>
            </a:p>
          </p:txBody>
        </p:sp>
        <p:sp>
          <p:nvSpPr>
            <p:cNvPr id="27" name="Elipse 26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3</a:t>
              </a:r>
              <a:r>
                <a:rPr lang="es-ES" sz="1000" dirty="0" smtClean="0">
                  <a:solidFill>
                    <a:schemeClr val="tx1"/>
                  </a:solidFill>
                </a:rPr>
                <a:t>1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/>
            <p:cNvCxnSpPr>
              <a:stCxn id="26" idx="3"/>
              <a:endCxn id="27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67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ector recto 29"/>
            <p:cNvCxnSpPr>
              <a:stCxn id="26" idx="5"/>
              <a:endCxn id="29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ipse 30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23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27" idx="3"/>
              <a:endCxn id="31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27" idx="5"/>
              <a:endCxn id="33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ipse 39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54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recto 40"/>
            <p:cNvCxnSpPr>
              <a:stCxn id="29" idx="3"/>
              <a:endCxn id="40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Elipse 41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recto 42"/>
            <p:cNvCxnSpPr>
              <a:stCxn id="29" idx="5"/>
              <a:endCxn id="42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Elipse 46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Elipse 47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Elipse 48"/>
            <p:cNvSpPr/>
            <p:nvPr/>
          </p:nvSpPr>
          <p:spPr>
            <a:xfrm>
              <a:off x="346268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62" name="Conector recto 61"/>
            <p:cNvCxnSpPr>
              <a:stCxn id="31" idx="3"/>
              <a:endCxn id="46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/>
            <p:cNvCxnSpPr>
              <a:stCxn id="31" idx="5"/>
              <a:endCxn id="47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>
              <a:stCxn id="33" idx="3"/>
              <a:endCxn id="48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>
              <a:stCxn id="33" idx="5"/>
              <a:endCxn id="49" idx="0"/>
            </p:cNvCxnSpPr>
            <p:nvPr/>
          </p:nvCxnSpPr>
          <p:spPr>
            <a:xfrm>
              <a:off x="3530616" y="4786404"/>
              <a:ext cx="270614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Elipse 74"/>
            <p:cNvSpPr/>
            <p:nvPr/>
          </p:nvSpPr>
          <p:spPr>
            <a:xfrm>
              <a:off x="4739429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6" name="Elipse 75"/>
            <p:cNvSpPr/>
            <p:nvPr/>
          </p:nvSpPr>
          <p:spPr>
            <a:xfrm>
              <a:off x="590800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18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7" name="Elipse 76"/>
            <p:cNvSpPr/>
            <p:nvPr/>
          </p:nvSpPr>
          <p:spPr>
            <a:xfrm>
              <a:off x="6882394" y="5775668"/>
              <a:ext cx="677092" cy="6527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9" name="Conector recto 78"/>
            <p:cNvCxnSpPr>
              <a:stCxn id="40" idx="3"/>
              <a:endCxn id="75" idx="0"/>
            </p:cNvCxnSpPr>
            <p:nvPr/>
          </p:nvCxnSpPr>
          <p:spPr>
            <a:xfrm flipH="1">
              <a:off x="5077975" y="4780335"/>
              <a:ext cx="341437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/>
            <p:cNvCxnSpPr>
              <a:stCxn id="40" idx="5"/>
              <a:endCxn id="76" idx="0"/>
            </p:cNvCxnSpPr>
            <p:nvPr/>
          </p:nvCxnSpPr>
          <p:spPr>
            <a:xfrm>
              <a:off x="5898188" y="4780335"/>
              <a:ext cx="348362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>
              <a:stCxn id="42" idx="3"/>
              <a:endCxn id="77" idx="0"/>
            </p:cNvCxnSpPr>
            <p:nvPr/>
          </p:nvCxnSpPr>
          <p:spPr>
            <a:xfrm flipH="1">
              <a:off x="7220940" y="4769692"/>
              <a:ext cx="398739" cy="10059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uadroTexto 4"/>
          <p:cNvSpPr txBox="1"/>
          <p:nvPr/>
        </p:nvSpPr>
        <p:spPr>
          <a:xfrm>
            <a:off x="32485" y="2230119"/>
            <a:ext cx="4961364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MAX-HEAPIFY(</a:t>
            </a:r>
            <a:r>
              <a:rPr lang="es-ES" dirty="0" err="1" smtClean="0">
                <a:latin typeface="Consolas"/>
                <a:cs typeface="Consolas"/>
              </a:rPr>
              <a:t>heap,root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&lt;- INDEX_LARGEST_NODE(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 ≠ 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],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heap,largest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71213" y="3407534"/>
            <a:ext cx="4922636" cy="237843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1482479"/>
              </p:ext>
            </p:extLst>
          </p:nvPr>
        </p:nvGraphicFramePr>
        <p:xfrm>
          <a:off x="8043644" y="5691867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5763641"/>
              </p:ext>
            </p:extLst>
          </p:nvPr>
        </p:nvGraphicFramePr>
        <p:xfrm>
          <a:off x="156389" y="5668976"/>
          <a:ext cx="684018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79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31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67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18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4" name="Tabla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7474028"/>
              </p:ext>
            </p:extLst>
          </p:nvPr>
        </p:nvGraphicFramePr>
        <p:xfrm>
          <a:off x="8048893" y="4925132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 flipH="1">
            <a:off x="7655323" y="4595673"/>
            <a:ext cx="178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h</a:t>
            </a:r>
            <a:r>
              <a:rPr lang="es-ES" dirty="0" err="1" smtClean="0"/>
              <a:t>eap.heapsize</a:t>
            </a:r>
            <a:endParaRPr lang="es-ES" dirty="0"/>
          </a:p>
        </p:txBody>
      </p:sp>
      <p:sp>
        <p:nvSpPr>
          <p:cNvPr id="45" name="CuadroTexto 44"/>
          <p:cNvSpPr txBox="1"/>
          <p:nvPr/>
        </p:nvSpPr>
        <p:spPr>
          <a:xfrm flipH="1">
            <a:off x="7990916" y="5299644"/>
            <a:ext cx="98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largest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116963" y="5982726"/>
            <a:ext cx="5024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solidFill>
                  <a:srgbClr val="7F7F7F"/>
                </a:solidFill>
              </a:rPr>
              <a:t>[0]   [1]  [2]   [3]   [4]  [5]  [6]  [7]   [8]   [9]  [10][11][12][13] </a:t>
            </a:r>
            <a:endParaRPr lang="es-ES" sz="1600" dirty="0">
              <a:solidFill>
                <a:srgbClr val="7F7F7F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211259" y="1674571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6283141" y="238861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8217094" y="235229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5727707" y="293482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6659272" y="293277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7743646" y="2929862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8718376" y="292695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5366087" y="358156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5871280" y="358642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6325201" y="358351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6742574" y="3580604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7397509" y="3577692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7860567" y="3574780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8387584" y="3571868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08087" y="5309419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heap</a:t>
            </a:r>
            <a:endParaRPr lang="es-ES" dirty="0"/>
          </a:p>
        </p:txBody>
      </p:sp>
      <p:graphicFrame>
        <p:nvGraphicFramePr>
          <p:cNvPr id="67" name="Tabla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677535"/>
              </p:ext>
            </p:extLst>
          </p:nvPr>
        </p:nvGraphicFramePr>
        <p:xfrm>
          <a:off x="8053243" y="6477503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8" name="CuadroTexto 67"/>
          <p:cNvSpPr txBox="1"/>
          <p:nvPr/>
        </p:nvSpPr>
        <p:spPr>
          <a:xfrm flipH="1">
            <a:off x="8150856" y="6108171"/>
            <a:ext cx="72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root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3949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Max-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Heapify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97" name="CuadroTexto 96"/>
          <p:cNvSpPr txBox="1"/>
          <p:nvPr/>
        </p:nvSpPr>
        <p:spPr>
          <a:xfrm>
            <a:off x="0" y="1105692"/>
            <a:ext cx="8363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DIN Condensed Bold"/>
                <a:cs typeface="DIN Condensed Bold"/>
              </a:rPr>
              <a:t>The function works under the assumption that the children of the root are (max) heaps.</a:t>
            </a:r>
            <a:endParaRPr lang="en-GB" sz="2400" dirty="0">
              <a:latin typeface="DIN Condensed Bold"/>
              <a:cs typeface="DIN Condensed Bold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5223906" y="1828460"/>
            <a:ext cx="3629831" cy="2317086"/>
            <a:chOff x="266572" y="1639940"/>
            <a:chExt cx="7931041" cy="4788451"/>
          </a:xfrm>
        </p:grpSpPr>
        <p:sp>
          <p:nvSpPr>
            <p:cNvPr id="26" name="Elipse 25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rgbClr val="000000"/>
                  </a:solidFill>
                </a:rPr>
                <a:t>79</a:t>
              </a:r>
              <a:endParaRPr lang="es-ES" sz="1000" dirty="0">
                <a:solidFill>
                  <a:srgbClr val="000000"/>
                </a:solidFill>
              </a:endParaRPr>
            </a:p>
          </p:txBody>
        </p:sp>
        <p:sp>
          <p:nvSpPr>
            <p:cNvPr id="27" name="Elipse 26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3</a:t>
              </a:r>
              <a:r>
                <a:rPr lang="es-ES" sz="1000" dirty="0" smtClean="0">
                  <a:solidFill>
                    <a:schemeClr val="tx1"/>
                  </a:solidFill>
                </a:rPr>
                <a:t>1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/>
            <p:cNvCxnSpPr>
              <a:stCxn id="26" idx="3"/>
              <a:endCxn id="27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67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ector recto 29"/>
            <p:cNvCxnSpPr>
              <a:stCxn id="26" idx="5"/>
              <a:endCxn id="29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ipse 30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23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27" idx="3"/>
              <a:endCxn id="31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27" idx="5"/>
              <a:endCxn id="33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ipse 39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54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recto 40"/>
            <p:cNvCxnSpPr>
              <a:stCxn id="29" idx="3"/>
              <a:endCxn id="40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Elipse 41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recto 42"/>
            <p:cNvCxnSpPr>
              <a:stCxn id="29" idx="5"/>
              <a:endCxn id="42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Elipse 46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Elipse 47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Elipse 48"/>
            <p:cNvSpPr/>
            <p:nvPr/>
          </p:nvSpPr>
          <p:spPr>
            <a:xfrm>
              <a:off x="346268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62" name="Conector recto 61"/>
            <p:cNvCxnSpPr>
              <a:stCxn id="31" idx="3"/>
              <a:endCxn id="46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/>
            <p:cNvCxnSpPr>
              <a:stCxn id="31" idx="5"/>
              <a:endCxn id="47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>
              <a:stCxn id="33" idx="3"/>
              <a:endCxn id="48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>
              <a:stCxn id="33" idx="5"/>
              <a:endCxn id="49" idx="0"/>
            </p:cNvCxnSpPr>
            <p:nvPr/>
          </p:nvCxnSpPr>
          <p:spPr>
            <a:xfrm>
              <a:off x="3530616" y="4786404"/>
              <a:ext cx="270614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Elipse 74"/>
            <p:cNvSpPr/>
            <p:nvPr/>
          </p:nvSpPr>
          <p:spPr>
            <a:xfrm>
              <a:off x="4739429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6" name="Elipse 75"/>
            <p:cNvSpPr/>
            <p:nvPr/>
          </p:nvSpPr>
          <p:spPr>
            <a:xfrm>
              <a:off x="590800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18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7" name="Elipse 76"/>
            <p:cNvSpPr/>
            <p:nvPr/>
          </p:nvSpPr>
          <p:spPr>
            <a:xfrm>
              <a:off x="6882394" y="5775668"/>
              <a:ext cx="677092" cy="6527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9" name="Conector recto 78"/>
            <p:cNvCxnSpPr>
              <a:stCxn id="40" idx="3"/>
              <a:endCxn id="75" idx="0"/>
            </p:cNvCxnSpPr>
            <p:nvPr/>
          </p:nvCxnSpPr>
          <p:spPr>
            <a:xfrm flipH="1">
              <a:off x="5077975" y="4780335"/>
              <a:ext cx="341437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/>
            <p:cNvCxnSpPr>
              <a:stCxn id="40" idx="5"/>
              <a:endCxn id="76" idx="0"/>
            </p:cNvCxnSpPr>
            <p:nvPr/>
          </p:nvCxnSpPr>
          <p:spPr>
            <a:xfrm>
              <a:off x="5898188" y="4780335"/>
              <a:ext cx="348362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>
              <a:stCxn id="42" idx="3"/>
              <a:endCxn id="77" idx="0"/>
            </p:cNvCxnSpPr>
            <p:nvPr/>
          </p:nvCxnSpPr>
          <p:spPr>
            <a:xfrm flipH="1">
              <a:off x="7220940" y="4769692"/>
              <a:ext cx="398739" cy="10059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uadroTexto 4"/>
          <p:cNvSpPr txBox="1"/>
          <p:nvPr/>
        </p:nvSpPr>
        <p:spPr>
          <a:xfrm>
            <a:off x="32485" y="2230119"/>
            <a:ext cx="4961364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MAX-HEAPIFY(</a:t>
            </a:r>
            <a:r>
              <a:rPr lang="es-ES" dirty="0" err="1" smtClean="0">
                <a:latin typeface="Consolas"/>
                <a:cs typeface="Consolas"/>
              </a:rPr>
              <a:t>heap,root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&lt;- INDEX_LARGEST_NODE(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 ≠ 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],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heap,largest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357346"/>
              </p:ext>
            </p:extLst>
          </p:nvPr>
        </p:nvGraphicFramePr>
        <p:xfrm>
          <a:off x="8043644" y="5691867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4" name="Tabla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565300"/>
              </p:ext>
            </p:extLst>
          </p:nvPr>
        </p:nvGraphicFramePr>
        <p:xfrm>
          <a:off x="8048893" y="4925132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 flipH="1">
            <a:off x="7655323" y="4595673"/>
            <a:ext cx="178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h</a:t>
            </a:r>
            <a:r>
              <a:rPr lang="es-ES" dirty="0" err="1" smtClean="0"/>
              <a:t>eap.heapsize</a:t>
            </a:r>
            <a:endParaRPr lang="es-ES" dirty="0"/>
          </a:p>
        </p:txBody>
      </p:sp>
      <p:sp>
        <p:nvSpPr>
          <p:cNvPr id="45" name="CuadroTexto 44"/>
          <p:cNvSpPr txBox="1"/>
          <p:nvPr/>
        </p:nvSpPr>
        <p:spPr>
          <a:xfrm flipH="1">
            <a:off x="7990916" y="5299644"/>
            <a:ext cx="98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largest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211259" y="1674571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6283141" y="238861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8217094" y="235229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5727707" y="293482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6659272" y="293277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7743646" y="2929862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8718376" y="292695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5366087" y="358156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5871280" y="358642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6325201" y="358351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6742574" y="3580604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7397509" y="3577692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7860567" y="3574780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8387584" y="3571868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[13]</a:t>
            </a:r>
            <a:endParaRPr lang="es-ES" sz="1200" dirty="0">
              <a:solidFill>
                <a:srgbClr val="7F7F7F"/>
              </a:solidFill>
            </a:endParaRPr>
          </a:p>
        </p:txBody>
      </p:sp>
      <p:graphicFrame>
        <p:nvGraphicFramePr>
          <p:cNvPr id="67" name="Tabla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521734"/>
              </p:ext>
            </p:extLst>
          </p:nvPr>
        </p:nvGraphicFramePr>
        <p:xfrm>
          <a:off x="8053243" y="6477503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8" name="CuadroTexto 67"/>
          <p:cNvSpPr txBox="1"/>
          <p:nvPr/>
        </p:nvSpPr>
        <p:spPr>
          <a:xfrm flipH="1">
            <a:off x="8150856" y="6108171"/>
            <a:ext cx="72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root</a:t>
            </a:r>
            <a:endParaRPr lang="es-ES" dirty="0"/>
          </a:p>
        </p:txBody>
      </p:sp>
      <p:cxnSp>
        <p:nvCxnSpPr>
          <p:cNvPr id="64" name="Conector recto de flecha 63"/>
          <p:cNvCxnSpPr/>
          <p:nvPr/>
        </p:nvCxnSpPr>
        <p:spPr>
          <a:xfrm flipH="1">
            <a:off x="3621119" y="1828460"/>
            <a:ext cx="310768" cy="52383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uadroTexto 64"/>
          <p:cNvSpPr txBox="1"/>
          <p:nvPr/>
        </p:nvSpPr>
        <p:spPr>
          <a:xfrm>
            <a:off x="3702182" y="1562734"/>
            <a:ext cx="377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DIN Condensed Bold"/>
                <a:cs typeface="DIN Condensed Bold"/>
              </a:rPr>
              <a:t>13  (</a:t>
            </a:r>
            <a:r>
              <a:rPr lang="es-ES" dirty="0" err="1" smtClean="0">
                <a:latin typeface="DIN Condensed Bold"/>
                <a:cs typeface="DIN Condensed Bold"/>
              </a:rPr>
              <a:t>we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want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to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heapify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from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index</a:t>
            </a:r>
            <a:r>
              <a:rPr lang="es-ES" dirty="0" smtClean="0">
                <a:latin typeface="DIN Condensed Bold"/>
                <a:cs typeface="DIN Condensed Bold"/>
              </a:rPr>
              <a:t> 13 </a:t>
            </a:r>
            <a:r>
              <a:rPr lang="es-ES" dirty="0" err="1" smtClean="0">
                <a:latin typeface="DIN Condensed Bold"/>
                <a:cs typeface="DIN Condensed Bold"/>
              </a:rPr>
              <a:t>downwards</a:t>
            </a:r>
            <a:r>
              <a:rPr lang="es-ES" dirty="0" smtClean="0">
                <a:latin typeface="DIN Condensed Bold"/>
                <a:cs typeface="DIN Condensed Bold"/>
              </a:rPr>
              <a:t>)</a:t>
            </a:r>
            <a:endParaRPr lang="es-ES" dirty="0">
              <a:latin typeface="DIN Condensed Bold"/>
              <a:cs typeface="DIN Condensed Bold"/>
            </a:endParaRPr>
          </a:p>
        </p:txBody>
      </p:sp>
      <p:graphicFrame>
        <p:nvGraphicFramePr>
          <p:cNvPr id="70" name="Tabla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796372"/>
              </p:ext>
            </p:extLst>
          </p:nvPr>
        </p:nvGraphicFramePr>
        <p:xfrm>
          <a:off x="156389" y="5668976"/>
          <a:ext cx="684018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79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31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67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18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1" name="CuadroTexto 70"/>
          <p:cNvSpPr txBox="1"/>
          <p:nvPr/>
        </p:nvSpPr>
        <p:spPr>
          <a:xfrm>
            <a:off x="116963" y="5982726"/>
            <a:ext cx="5024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solidFill>
                  <a:srgbClr val="7F7F7F"/>
                </a:solidFill>
              </a:rPr>
              <a:t>[0]   [1]  [2]   [3]   [4]  [5]  [6]  [7]   [8]   [9]  [10][11][12][13] </a:t>
            </a:r>
            <a:endParaRPr lang="es-ES" sz="1600" dirty="0">
              <a:solidFill>
                <a:srgbClr val="7F7F7F"/>
              </a:solidFill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108087" y="5309419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heap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7642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Max-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Heapify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97" name="CuadroTexto 96"/>
          <p:cNvSpPr txBox="1"/>
          <p:nvPr/>
        </p:nvSpPr>
        <p:spPr>
          <a:xfrm>
            <a:off x="0" y="1105692"/>
            <a:ext cx="8363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DIN Condensed Bold"/>
                <a:cs typeface="DIN Condensed Bold"/>
              </a:rPr>
              <a:t>The function works under the assumption that the children of the root are (max) heaps.</a:t>
            </a:r>
            <a:endParaRPr lang="en-GB" sz="2400" dirty="0">
              <a:latin typeface="DIN Condensed Bold"/>
              <a:cs typeface="DIN Condensed Bold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5223906" y="1828460"/>
            <a:ext cx="3629831" cy="2317086"/>
            <a:chOff x="266572" y="1639940"/>
            <a:chExt cx="7931041" cy="4788451"/>
          </a:xfrm>
        </p:grpSpPr>
        <p:sp>
          <p:nvSpPr>
            <p:cNvPr id="26" name="Elipse 25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rgbClr val="000000"/>
                  </a:solidFill>
                </a:rPr>
                <a:t>79</a:t>
              </a:r>
              <a:endParaRPr lang="es-ES" sz="1000" dirty="0">
                <a:solidFill>
                  <a:srgbClr val="000000"/>
                </a:solidFill>
              </a:endParaRPr>
            </a:p>
          </p:txBody>
        </p:sp>
        <p:sp>
          <p:nvSpPr>
            <p:cNvPr id="27" name="Elipse 26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3</a:t>
              </a:r>
              <a:r>
                <a:rPr lang="es-ES" sz="1000" dirty="0" smtClean="0">
                  <a:solidFill>
                    <a:schemeClr val="tx1"/>
                  </a:solidFill>
                </a:rPr>
                <a:t>1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/>
            <p:cNvCxnSpPr>
              <a:stCxn id="26" idx="3"/>
              <a:endCxn id="27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67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ector recto 29"/>
            <p:cNvCxnSpPr>
              <a:stCxn id="26" idx="5"/>
              <a:endCxn id="29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ipse 30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23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27" idx="3"/>
              <a:endCxn id="31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27" idx="5"/>
              <a:endCxn id="33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ipse 39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54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recto 40"/>
            <p:cNvCxnSpPr>
              <a:stCxn id="29" idx="3"/>
              <a:endCxn id="40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Elipse 41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recto 42"/>
            <p:cNvCxnSpPr>
              <a:stCxn id="29" idx="5"/>
              <a:endCxn id="42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Elipse 46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Elipse 47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Elipse 48"/>
            <p:cNvSpPr/>
            <p:nvPr/>
          </p:nvSpPr>
          <p:spPr>
            <a:xfrm>
              <a:off x="346268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62" name="Conector recto 61"/>
            <p:cNvCxnSpPr>
              <a:stCxn id="31" idx="3"/>
              <a:endCxn id="46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/>
            <p:cNvCxnSpPr>
              <a:stCxn id="31" idx="5"/>
              <a:endCxn id="47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>
              <a:stCxn id="33" idx="3"/>
              <a:endCxn id="48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>
              <a:stCxn id="33" idx="5"/>
              <a:endCxn id="49" idx="0"/>
            </p:cNvCxnSpPr>
            <p:nvPr/>
          </p:nvCxnSpPr>
          <p:spPr>
            <a:xfrm>
              <a:off x="3530616" y="4786404"/>
              <a:ext cx="270614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Elipse 74"/>
            <p:cNvSpPr/>
            <p:nvPr/>
          </p:nvSpPr>
          <p:spPr>
            <a:xfrm>
              <a:off x="4739429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6" name="Elipse 75"/>
            <p:cNvSpPr/>
            <p:nvPr/>
          </p:nvSpPr>
          <p:spPr>
            <a:xfrm>
              <a:off x="590800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18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7" name="Elipse 76"/>
            <p:cNvSpPr/>
            <p:nvPr/>
          </p:nvSpPr>
          <p:spPr>
            <a:xfrm>
              <a:off x="6882394" y="5775668"/>
              <a:ext cx="677092" cy="6527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9" name="Conector recto 78"/>
            <p:cNvCxnSpPr>
              <a:stCxn id="40" idx="3"/>
              <a:endCxn id="75" idx="0"/>
            </p:cNvCxnSpPr>
            <p:nvPr/>
          </p:nvCxnSpPr>
          <p:spPr>
            <a:xfrm flipH="1">
              <a:off x="5077975" y="4780335"/>
              <a:ext cx="341437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/>
            <p:cNvCxnSpPr>
              <a:stCxn id="40" idx="5"/>
              <a:endCxn id="76" idx="0"/>
            </p:cNvCxnSpPr>
            <p:nvPr/>
          </p:nvCxnSpPr>
          <p:spPr>
            <a:xfrm>
              <a:off x="5898188" y="4780335"/>
              <a:ext cx="348362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>
              <a:stCxn id="42" idx="3"/>
              <a:endCxn id="77" idx="0"/>
            </p:cNvCxnSpPr>
            <p:nvPr/>
          </p:nvCxnSpPr>
          <p:spPr>
            <a:xfrm flipH="1">
              <a:off x="7220940" y="4769692"/>
              <a:ext cx="398739" cy="10059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uadroTexto 4"/>
          <p:cNvSpPr txBox="1"/>
          <p:nvPr/>
        </p:nvSpPr>
        <p:spPr>
          <a:xfrm>
            <a:off x="32485" y="2230119"/>
            <a:ext cx="4961364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MAX-HEAPIFY(</a:t>
            </a:r>
            <a:r>
              <a:rPr lang="es-ES" dirty="0" err="1" smtClean="0">
                <a:latin typeface="Consolas"/>
                <a:cs typeface="Consolas"/>
              </a:rPr>
              <a:t>heap,root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&lt;- INDEX_LARGEST_NODE(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 ≠ 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],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heap,largest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71213" y="2569914"/>
            <a:ext cx="4922636" cy="237843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634382"/>
              </p:ext>
            </p:extLst>
          </p:nvPr>
        </p:nvGraphicFramePr>
        <p:xfrm>
          <a:off x="8043644" y="5691867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4" name="Tabla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2311681"/>
              </p:ext>
            </p:extLst>
          </p:nvPr>
        </p:nvGraphicFramePr>
        <p:xfrm>
          <a:off x="8048893" y="4925132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 flipH="1">
            <a:off x="7655323" y="4595673"/>
            <a:ext cx="178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h</a:t>
            </a:r>
            <a:r>
              <a:rPr lang="es-ES" dirty="0" err="1" smtClean="0"/>
              <a:t>eap.heapsize</a:t>
            </a:r>
            <a:endParaRPr lang="es-ES" dirty="0"/>
          </a:p>
        </p:txBody>
      </p:sp>
      <p:sp>
        <p:nvSpPr>
          <p:cNvPr id="45" name="CuadroTexto 44"/>
          <p:cNvSpPr txBox="1"/>
          <p:nvPr/>
        </p:nvSpPr>
        <p:spPr>
          <a:xfrm flipH="1">
            <a:off x="7990916" y="5299644"/>
            <a:ext cx="98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largest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211259" y="1674571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6283141" y="238861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8217094" y="235229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5727707" y="293482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6659272" y="293277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7743646" y="2929862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8718376" y="292695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5366087" y="358156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5871280" y="358642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6325201" y="358351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6742574" y="3580604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7397509" y="3577692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7860567" y="3574780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8387584" y="3571868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[13]</a:t>
            </a:r>
            <a:endParaRPr lang="es-ES" sz="1200" dirty="0">
              <a:solidFill>
                <a:srgbClr val="7F7F7F"/>
              </a:solidFill>
            </a:endParaRPr>
          </a:p>
        </p:txBody>
      </p:sp>
      <p:graphicFrame>
        <p:nvGraphicFramePr>
          <p:cNvPr id="67" name="Tabla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5653977"/>
              </p:ext>
            </p:extLst>
          </p:nvPr>
        </p:nvGraphicFramePr>
        <p:xfrm>
          <a:off x="8053243" y="6477503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8" name="CuadroTexto 67"/>
          <p:cNvSpPr txBox="1"/>
          <p:nvPr/>
        </p:nvSpPr>
        <p:spPr>
          <a:xfrm flipH="1">
            <a:off x="8150856" y="6108171"/>
            <a:ext cx="72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root</a:t>
            </a:r>
            <a:endParaRPr lang="es-ES" dirty="0"/>
          </a:p>
        </p:txBody>
      </p:sp>
      <p:graphicFrame>
        <p:nvGraphicFramePr>
          <p:cNvPr id="64" name="Tabla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796372"/>
              </p:ext>
            </p:extLst>
          </p:nvPr>
        </p:nvGraphicFramePr>
        <p:xfrm>
          <a:off x="156389" y="5668976"/>
          <a:ext cx="684018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79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31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67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18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5" name="CuadroTexto 64"/>
          <p:cNvSpPr txBox="1"/>
          <p:nvPr/>
        </p:nvSpPr>
        <p:spPr>
          <a:xfrm>
            <a:off x="116963" y="5982726"/>
            <a:ext cx="5024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solidFill>
                  <a:srgbClr val="7F7F7F"/>
                </a:solidFill>
              </a:rPr>
              <a:t>[0]   [1]  [2]   [3]   [4]  [5]  [6]  [7]   [8]   [9]  [10][11][12][13] </a:t>
            </a:r>
            <a:endParaRPr lang="es-ES" sz="1600" dirty="0">
              <a:solidFill>
                <a:srgbClr val="7F7F7F"/>
              </a:solidFill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108087" y="5309419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heap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4975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Max-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Heapify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97" name="CuadroTexto 96"/>
          <p:cNvSpPr txBox="1"/>
          <p:nvPr/>
        </p:nvSpPr>
        <p:spPr>
          <a:xfrm>
            <a:off x="0" y="1105692"/>
            <a:ext cx="8363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DIN Condensed Bold"/>
                <a:cs typeface="DIN Condensed Bold"/>
              </a:rPr>
              <a:t>The function works under the assumption that the children of the root are (max) heaps.</a:t>
            </a:r>
            <a:endParaRPr lang="en-GB" sz="2400" dirty="0">
              <a:latin typeface="DIN Condensed Bold"/>
              <a:cs typeface="DIN Condensed Bold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5223906" y="1828460"/>
            <a:ext cx="3629831" cy="2317086"/>
            <a:chOff x="266572" y="1639940"/>
            <a:chExt cx="7931041" cy="4788451"/>
          </a:xfrm>
        </p:grpSpPr>
        <p:sp>
          <p:nvSpPr>
            <p:cNvPr id="26" name="Elipse 25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rgbClr val="000000"/>
                  </a:solidFill>
                </a:rPr>
                <a:t>79</a:t>
              </a:r>
              <a:endParaRPr lang="es-ES" sz="1000" dirty="0">
                <a:solidFill>
                  <a:srgbClr val="000000"/>
                </a:solidFill>
              </a:endParaRPr>
            </a:p>
          </p:txBody>
        </p:sp>
        <p:sp>
          <p:nvSpPr>
            <p:cNvPr id="27" name="Elipse 26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3</a:t>
              </a:r>
              <a:r>
                <a:rPr lang="es-ES" sz="1000" dirty="0" smtClean="0">
                  <a:solidFill>
                    <a:schemeClr val="tx1"/>
                  </a:solidFill>
                </a:rPr>
                <a:t>1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/>
            <p:cNvCxnSpPr>
              <a:stCxn id="26" idx="3"/>
              <a:endCxn id="27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67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ector recto 29"/>
            <p:cNvCxnSpPr>
              <a:stCxn id="26" idx="5"/>
              <a:endCxn id="29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ipse 30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23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27" idx="3"/>
              <a:endCxn id="31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27" idx="5"/>
              <a:endCxn id="33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ipse 39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54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recto 40"/>
            <p:cNvCxnSpPr>
              <a:stCxn id="29" idx="3"/>
              <a:endCxn id="40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Elipse 41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recto 42"/>
            <p:cNvCxnSpPr>
              <a:stCxn id="29" idx="5"/>
              <a:endCxn id="42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Elipse 46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Elipse 47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Elipse 48"/>
            <p:cNvSpPr/>
            <p:nvPr/>
          </p:nvSpPr>
          <p:spPr>
            <a:xfrm>
              <a:off x="346268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62" name="Conector recto 61"/>
            <p:cNvCxnSpPr>
              <a:stCxn id="31" idx="3"/>
              <a:endCxn id="46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/>
            <p:cNvCxnSpPr>
              <a:stCxn id="31" idx="5"/>
              <a:endCxn id="47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>
              <a:stCxn id="33" idx="3"/>
              <a:endCxn id="48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>
              <a:stCxn id="33" idx="5"/>
              <a:endCxn id="49" idx="0"/>
            </p:cNvCxnSpPr>
            <p:nvPr/>
          </p:nvCxnSpPr>
          <p:spPr>
            <a:xfrm>
              <a:off x="3530616" y="4786404"/>
              <a:ext cx="270614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Elipse 74"/>
            <p:cNvSpPr/>
            <p:nvPr/>
          </p:nvSpPr>
          <p:spPr>
            <a:xfrm>
              <a:off x="4739429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6" name="Elipse 75"/>
            <p:cNvSpPr/>
            <p:nvPr/>
          </p:nvSpPr>
          <p:spPr>
            <a:xfrm>
              <a:off x="590800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18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7" name="Elipse 76"/>
            <p:cNvSpPr/>
            <p:nvPr/>
          </p:nvSpPr>
          <p:spPr>
            <a:xfrm>
              <a:off x="6882394" y="5775668"/>
              <a:ext cx="677092" cy="6527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9" name="Conector recto 78"/>
            <p:cNvCxnSpPr>
              <a:stCxn id="40" idx="3"/>
              <a:endCxn id="75" idx="0"/>
            </p:cNvCxnSpPr>
            <p:nvPr/>
          </p:nvCxnSpPr>
          <p:spPr>
            <a:xfrm flipH="1">
              <a:off x="5077975" y="4780335"/>
              <a:ext cx="341437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/>
            <p:cNvCxnSpPr>
              <a:stCxn id="40" idx="5"/>
              <a:endCxn id="76" idx="0"/>
            </p:cNvCxnSpPr>
            <p:nvPr/>
          </p:nvCxnSpPr>
          <p:spPr>
            <a:xfrm>
              <a:off x="5898188" y="4780335"/>
              <a:ext cx="348362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>
              <a:stCxn id="42" idx="3"/>
              <a:endCxn id="77" idx="0"/>
            </p:cNvCxnSpPr>
            <p:nvPr/>
          </p:nvCxnSpPr>
          <p:spPr>
            <a:xfrm flipH="1">
              <a:off x="7220940" y="4769692"/>
              <a:ext cx="398739" cy="10059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uadroTexto 4"/>
          <p:cNvSpPr txBox="1"/>
          <p:nvPr/>
        </p:nvSpPr>
        <p:spPr>
          <a:xfrm>
            <a:off x="32485" y="2230119"/>
            <a:ext cx="4961364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MAX-HEAPIFY(</a:t>
            </a:r>
            <a:r>
              <a:rPr lang="es-ES" dirty="0" err="1" smtClean="0">
                <a:latin typeface="Consolas"/>
                <a:cs typeface="Consolas"/>
              </a:rPr>
              <a:t>heap,root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&lt;- INDEX_LARGEST_NODE(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 ≠ 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],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heap,largest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71213" y="2853624"/>
            <a:ext cx="4922636" cy="237843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699153"/>
              </p:ext>
            </p:extLst>
          </p:nvPr>
        </p:nvGraphicFramePr>
        <p:xfrm>
          <a:off x="8043644" y="5691867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4" name="Tabla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539036"/>
              </p:ext>
            </p:extLst>
          </p:nvPr>
        </p:nvGraphicFramePr>
        <p:xfrm>
          <a:off x="8048893" y="4925132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 flipH="1">
            <a:off x="7655323" y="4595673"/>
            <a:ext cx="178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h</a:t>
            </a:r>
            <a:r>
              <a:rPr lang="es-ES" dirty="0" err="1" smtClean="0"/>
              <a:t>eap.heapsize</a:t>
            </a:r>
            <a:endParaRPr lang="es-ES" dirty="0"/>
          </a:p>
        </p:txBody>
      </p:sp>
      <p:sp>
        <p:nvSpPr>
          <p:cNvPr id="45" name="CuadroTexto 44"/>
          <p:cNvSpPr txBox="1"/>
          <p:nvPr/>
        </p:nvSpPr>
        <p:spPr>
          <a:xfrm flipH="1">
            <a:off x="7990916" y="5299644"/>
            <a:ext cx="98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largest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211259" y="1674571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6283141" y="238861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8217094" y="235229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5727707" y="293482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6659272" y="293277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7743646" y="2929862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8718376" y="292695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5366087" y="358156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5871280" y="358642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6325201" y="358351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6742574" y="3580604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7397509" y="3577692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7860567" y="3574780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8387584" y="3571868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[13]</a:t>
            </a:r>
            <a:endParaRPr lang="es-ES" sz="1200" dirty="0">
              <a:solidFill>
                <a:srgbClr val="7F7F7F"/>
              </a:solidFill>
            </a:endParaRPr>
          </a:p>
        </p:txBody>
      </p:sp>
      <p:graphicFrame>
        <p:nvGraphicFramePr>
          <p:cNvPr id="67" name="Tabla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498060"/>
              </p:ext>
            </p:extLst>
          </p:nvPr>
        </p:nvGraphicFramePr>
        <p:xfrm>
          <a:off x="8053243" y="6477503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8" name="CuadroTexto 67"/>
          <p:cNvSpPr txBox="1"/>
          <p:nvPr/>
        </p:nvSpPr>
        <p:spPr>
          <a:xfrm flipH="1">
            <a:off x="8150856" y="6108171"/>
            <a:ext cx="72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root</a:t>
            </a:r>
            <a:endParaRPr lang="es-ES" dirty="0"/>
          </a:p>
        </p:txBody>
      </p:sp>
      <p:graphicFrame>
        <p:nvGraphicFramePr>
          <p:cNvPr id="64" name="Tabla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796372"/>
              </p:ext>
            </p:extLst>
          </p:nvPr>
        </p:nvGraphicFramePr>
        <p:xfrm>
          <a:off x="156389" y="5668976"/>
          <a:ext cx="684018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79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31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67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18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5" name="CuadroTexto 64"/>
          <p:cNvSpPr txBox="1"/>
          <p:nvPr/>
        </p:nvSpPr>
        <p:spPr>
          <a:xfrm>
            <a:off x="116963" y="5982726"/>
            <a:ext cx="5024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solidFill>
                  <a:srgbClr val="7F7F7F"/>
                </a:solidFill>
              </a:rPr>
              <a:t>[0]   [1]  [2]   [3]   [4]  [5]  [6]  [7]   [8]   [9]  [10][11][12][13] </a:t>
            </a:r>
            <a:endParaRPr lang="es-ES" sz="1600" dirty="0">
              <a:solidFill>
                <a:srgbClr val="7F7F7F"/>
              </a:solidFill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108087" y="5309419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heap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31629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Max-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Heapify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97" name="CuadroTexto 96"/>
          <p:cNvSpPr txBox="1"/>
          <p:nvPr/>
        </p:nvSpPr>
        <p:spPr>
          <a:xfrm>
            <a:off x="0" y="1105692"/>
            <a:ext cx="8363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DIN Condensed Bold"/>
                <a:cs typeface="DIN Condensed Bold"/>
              </a:rPr>
              <a:t>The function works under the assumption that the children of the root are (max) heaps.</a:t>
            </a:r>
            <a:endParaRPr lang="en-GB" sz="2400" dirty="0">
              <a:latin typeface="DIN Condensed Bold"/>
              <a:cs typeface="DIN Condensed Bold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5223906" y="1828460"/>
            <a:ext cx="3629831" cy="2317086"/>
            <a:chOff x="266572" y="1639940"/>
            <a:chExt cx="7931041" cy="4788451"/>
          </a:xfrm>
        </p:grpSpPr>
        <p:sp>
          <p:nvSpPr>
            <p:cNvPr id="26" name="Elipse 25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rgbClr val="000000"/>
                  </a:solidFill>
                </a:rPr>
                <a:t>79</a:t>
              </a:r>
              <a:endParaRPr lang="es-ES" sz="1000" dirty="0">
                <a:solidFill>
                  <a:srgbClr val="000000"/>
                </a:solidFill>
              </a:endParaRPr>
            </a:p>
          </p:txBody>
        </p:sp>
        <p:sp>
          <p:nvSpPr>
            <p:cNvPr id="27" name="Elipse 26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3</a:t>
              </a:r>
              <a:r>
                <a:rPr lang="es-ES" sz="1000" dirty="0" smtClean="0">
                  <a:solidFill>
                    <a:schemeClr val="tx1"/>
                  </a:solidFill>
                </a:rPr>
                <a:t>1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/>
            <p:cNvCxnSpPr>
              <a:stCxn id="26" idx="3"/>
              <a:endCxn id="27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67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ector recto 29"/>
            <p:cNvCxnSpPr>
              <a:stCxn id="26" idx="5"/>
              <a:endCxn id="29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ipse 30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23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27" idx="3"/>
              <a:endCxn id="31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27" idx="5"/>
              <a:endCxn id="33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ipse 39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54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recto 40"/>
            <p:cNvCxnSpPr>
              <a:stCxn id="29" idx="3"/>
              <a:endCxn id="40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Elipse 41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recto 42"/>
            <p:cNvCxnSpPr>
              <a:stCxn id="29" idx="5"/>
              <a:endCxn id="42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Elipse 46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Elipse 47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Elipse 48"/>
            <p:cNvSpPr/>
            <p:nvPr/>
          </p:nvSpPr>
          <p:spPr>
            <a:xfrm>
              <a:off x="346268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62" name="Conector recto 61"/>
            <p:cNvCxnSpPr>
              <a:stCxn id="31" idx="3"/>
              <a:endCxn id="46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/>
            <p:cNvCxnSpPr>
              <a:stCxn id="31" idx="5"/>
              <a:endCxn id="47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>
              <a:stCxn id="33" idx="3"/>
              <a:endCxn id="48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>
              <a:stCxn id="33" idx="5"/>
              <a:endCxn id="49" idx="0"/>
            </p:cNvCxnSpPr>
            <p:nvPr/>
          </p:nvCxnSpPr>
          <p:spPr>
            <a:xfrm>
              <a:off x="3530616" y="4786404"/>
              <a:ext cx="270614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Elipse 74"/>
            <p:cNvSpPr/>
            <p:nvPr/>
          </p:nvSpPr>
          <p:spPr>
            <a:xfrm>
              <a:off x="4739429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6" name="Elipse 75"/>
            <p:cNvSpPr/>
            <p:nvPr/>
          </p:nvSpPr>
          <p:spPr>
            <a:xfrm>
              <a:off x="590800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18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7" name="Elipse 76"/>
            <p:cNvSpPr/>
            <p:nvPr/>
          </p:nvSpPr>
          <p:spPr>
            <a:xfrm>
              <a:off x="6882394" y="5775668"/>
              <a:ext cx="677092" cy="6527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9" name="Conector recto 78"/>
            <p:cNvCxnSpPr>
              <a:stCxn id="40" idx="3"/>
              <a:endCxn id="75" idx="0"/>
            </p:cNvCxnSpPr>
            <p:nvPr/>
          </p:nvCxnSpPr>
          <p:spPr>
            <a:xfrm flipH="1">
              <a:off x="5077975" y="4780335"/>
              <a:ext cx="341437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/>
            <p:cNvCxnSpPr>
              <a:stCxn id="40" idx="5"/>
              <a:endCxn id="76" idx="0"/>
            </p:cNvCxnSpPr>
            <p:nvPr/>
          </p:nvCxnSpPr>
          <p:spPr>
            <a:xfrm>
              <a:off x="5898188" y="4780335"/>
              <a:ext cx="348362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>
              <a:stCxn id="42" idx="3"/>
              <a:endCxn id="77" idx="0"/>
            </p:cNvCxnSpPr>
            <p:nvPr/>
          </p:nvCxnSpPr>
          <p:spPr>
            <a:xfrm flipH="1">
              <a:off x="7220940" y="4769692"/>
              <a:ext cx="398739" cy="10059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uadroTexto 4"/>
          <p:cNvSpPr txBox="1"/>
          <p:nvPr/>
        </p:nvSpPr>
        <p:spPr>
          <a:xfrm>
            <a:off x="32485" y="2230119"/>
            <a:ext cx="4961364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MAX-HEAPIFY(</a:t>
            </a:r>
            <a:r>
              <a:rPr lang="es-ES" dirty="0" err="1" smtClean="0">
                <a:latin typeface="Consolas"/>
                <a:cs typeface="Consolas"/>
              </a:rPr>
              <a:t>heap,root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&lt;- INDEX_LARGEST_NODE(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 ≠ 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],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heap,largest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39" name="Rectángulo 38"/>
          <p:cNvSpPr/>
          <p:nvPr/>
        </p:nvSpPr>
        <p:spPr>
          <a:xfrm>
            <a:off x="71213" y="3961444"/>
            <a:ext cx="4922636" cy="237843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679962"/>
              </p:ext>
            </p:extLst>
          </p:nvPr>
        </p:nvGraphicFramePr>
        <p:xfrm>
          <a:off x="8043644" y="5691867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44" name="Tabla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833485"/>
              </p:ext>
            </p:extLst>
          </p:nvPr>
        </p:nvGraphicFramePr>
        <p:xfrm>
          <a:off x="8048893" y="4925132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 flipH="1">
            <a:off x="7655323" y="4595673"/>
            <a:ext cx="178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h</a:t>
            </a:r>
            <a:r>
              <a:rPr lang="es-ES" dirty="0" err="1" smtClean="0"/>
              <a:t>eap.heapsize</a:t>
            </a:r>
            <a:endParaRPr lang="es-ES" dirty="0"/>
          </a:p>
        </p:txBody>
      </p:sp>
      <p:sp>
        <p:nvSpPr>
          <p:cNvPr id="45" name="CuadroTexto 44"/>
          <p:cNvSpPr txBox="1"/>
          <p:nvPr/>
        </p:nvSpPr>
        <p:spPr>
          <a:xfrm flipH="1">
            <a:off x="7990916" y="5299644"/>
            <a:ext cx="982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largest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211259" y="1674571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6283141" y="238861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8217094" y="235229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5727707" y="293482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6659272" y="293277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7743646" y="2929862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8718376" y="292695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5366087" y="358156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5871280" y="358642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6325201" y="358351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6742574" y="3580604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7397509" y="3577692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7860567" y="3574780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8387584" y="3571868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[13]</a:t>
            </a:r>
            <a:endParaRPr lang="es-ES" sz="1200" dirty="0">
              <a:solidFill>
                <a:srgbClr val="7F7F7F"/>
              </a:solidFill>
            </a:endParaRPr>
          </a:p>
        </p:txBody>
      </p:sp>
      <p:graphicFrame>
        <p:nvGraphicFramePr>
          <p:cNvPr id="67" name="Tabla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560077"/>
              </p:ext>
            </p:extLst>
          </p:nvPr>
        </p:nvGraphicFramePr>
        <p:xfrm>
          <a:off x="8053243" y="6477503"/>
          <a:ext cx="80049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4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8" name="CuadroTexto 67"/>
          <p:cNvSpPr txBox="1"/>
          <p:nvPr/>
        </p:nvSpPr>
        <p:spPr>
          <a:xfrm flipH="1">
            <a:off x="8150856" y="6108171"/>
            <a:ext cx="72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root</a:t>
            </a:r>
            <a:endParaRPr lang="es-ES" dirty="0"/>
          </a:p>
        </p:txBody>
      </p:sp>
      <p:graphicFrame>
        <p:nvGraphicFramePr>
          <p:cNvPr id="64" name="Tabla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796372"/>
              </p:ext>
            </p:extLst>
          </p:nvPr>
        </p:nvGraphicFramePr>
        <p:xfrm>
          <a:off x="156389" y="5668976"/>
          <a:ext cx="684018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79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31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67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18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5" name="CuadroTexto 64"/>
          <p:cNvSpPr txBox="1"/>
          <p:nvPr/>
        </p:nvSpPr>
        <p:spPr>
          <a:xfrm>
            <a:off x="116963" y="5982726"/>
            <a:ext cx="5024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solidFill>
                  <a:srgbClr val="7F7F7F"/>
                </a:solidFill>
              </a:rPr>
              <a:t>[0]   [1]  [2]   [3]   [4]  [5]  [6]  [7]   [8]   [9]  [10][11][12][13] </a:t>
            </a:r>
            <a:endParaRPr lang="es-ES" sz="1600" dirty="0">
              <a:solidFill>
                <a:srgbClr val="7F7F7F"/>
              </a:solidFill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108087" y="5309419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heap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6815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Max-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Heapify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97" name="CuadroTexto 96"/>
          <p:cNvSpPr txBox="1"/>
          <p:nvPr/>
        </p:nvSpPr>
        <p:spPr>
          <a:xfrm>
            <a:off x="0" y="1105692"/>
            <a:ext cx="8363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DIN Condensed Bold"/>
                <a:cs typeface="DIN Condensed Bold"/>
              </a:rPr>
              <a:t>The function works under the assumption that the children of the root are (max) heaps.</a:t>
            </a:r>
            <a:endParaRPr lang="en-GB" sz="2400" dirty="0">
              <a:latin typeface="DIN Condensed Bold"/>
              <a:cs typeface="DIN Condensed Bold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5223906" y="1828460"/>
            <a:ext cx="3629831" cy="2317086"/>
            <a:chOff x="266572" y="1639940"/>
            <a:chExt cx="7931041" cy="4788451"/>
          </a:xfrm>
        </p:grpSpPr>
        <p:sp>
          <p:nvSpPr>
            <p:cNvPr id="26" name="Elipse 25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rgbClr val="000000"/>
                  </a:solidFill>
                </a:rPr>
                <a:t>79</a:t>
              </a:r>
              <a:endParaRPr lang="es-ES" sz="1000" dirty="0">
                <a:solidFill>
                  <a:srgbClr val="000000"/>
                </a:solidFill>
              </a:endParaRPr>
            </a:p>
          </p:txBody>
        </p:sp>
        <p:sp>
          <p:nvSpPr>
            <p:cNvPr id="27" name="Elipse 26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3</a:t>
              </a:r>
              <a:r>
                <a:rPr lang="es-ES" sz="1000" dirty="0" smtClean="0">
                  <a:solidFill>
                    <a:schemeClr val="tx1"/>
                  </a:solidFill>
                </a:rPr>
                <a:t>1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cto 27"/>
            <p:cNvCxnSpPr>
              <a:stCxn id="26" idx="3"/>
              <a:endCxn id="27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67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ector recto 29"/>
            <p:cNvCxnSpPr>
              <a:stCxn id="26" idx="5"/>
              <a:endCxn id="29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ipse 30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23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27" idx="3"/>
              <a:endCxn id="31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27" idx="5"/>
              <a:endCxn id="33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ipse 39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54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recto 40"/>
            <p:cNvCxnSpPr>
              <a:stCxn id="29" idx="3"/>
              <a:endCxn id="40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Elipse 41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recto 42"/>
            <p:cNvCxnSpPr>
              <a:stCxn id="29" idx="5"/>
              <a:endCxn id="42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7" name="Elipse 46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8" name="Elipse 47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4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49" name="Elipse 48"/>
            <p:cNvSpPr/>
            <p:nvPr/>
          </p:nvSpPr>
          <p:spPr>
            <a:xfrm>
              <a:off x="346268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62" name="Conector recto 61"/>
            <p:cNvCxnSpPr>
              <a:stCxn id="31" idx="3"/>
              <a:endCxn id="46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/>
            <p:cNvCxnSpPr>
              <a:stCxn id="31" idx="5"/>
              <a:endCxn id="47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68"/>
            <p:cNvCxnSpPr>
              <a:stCxn id="33" idx="3"/>
              <a:endCxn id="48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ector recto 71"/>
            <p:cNvCxnSpPr>
              <a:stCxn id="33" idx="5"/>
              <a:endCxn id="49" idx="0"/>
            </p:cNvCxnSpPr>
            <p:nvPr/>
          </p:nvCxnSpPr>
          <p:spPr>
            <a:xfrm>
              <a:off x="3530616" y="4786404"/>
              <a:ext cx="270614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Elipse 74"/>
            <p:cNvSpPr/>
            <p:nvPr/>
          </p:nvSpPr>
          <p:spPr>
            <a:xfrm>
              <a:off x="4739429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32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6" name="Elipse 75"/>
            <p:cNvSpPr/>
            <p:nvPr/>
          </p:nvSpPr>
          <p:spPr>
            <a:xfrm>
              <a:off x="590800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18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sp>
          <p:nvSpPr>
            <p:cNvPr id="77" name="Elipse 76"/>
            <p:cNvSpPr/>
            <p:nvPr/>
          </p:nvSpPr>
          <p:spPr>
            <a:xfrm>
              <a:off x="6882394" y="5775668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000" dirty="0" smtClean="0">
                  <a:solidFill>
                    <a:schemeClr val="tx1"/>
                  </a:solidFill>
                </a:rPr>
                <a:t>17</a:t>
              </a:r>
              <a:endParaRPr lang="es-E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9" name="Conector recto 78"/>
            <p:cNvCxnSpPr>
              <a:stCxn id="40" idx="3"/>
              <a:endCxn id="75" idx="0"/>
            </p:cNvCxnSpPr>
            <p:nvPr/>
          </p:nvCxnSpPr>
          <p:spPr>
            <a:xfrm flipH="1">
              <a:off x="5077975" y="4780335"/>
              <a:ext cx="341437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/>
            <p:cNvCxnSpPr>
              <a:stCxn id="40" idx="5"/>
              <a:endCxn id="76" idx="0"/>
            </p:cNvCxnSpPr>
            <p:nvPr/>
          </p:nvCxnSpPr>
          <p:spPr>
            <a:xfrm>
              <a:off x="5898188" y="4780335"/>
              <a:ext cx="348362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cto 90"/>
            <p:cNvCxnSpPr>
              <a:stCxn id="42" idx="3"/>
              <a:endCxn id="77" idx="0"/>
            </p:cNvCxnSpPr>
            <p:nvPr/>
          </p:nvCxnSpPr>
          <p:spPr>
            <a:xfrm flipH="1">
              <a:off x="7220940" y="4769692"/>
              <a:ext cx="398739" cy="10059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uadroTexto 4"/>
          <p:cNvSpPr txBox="1"/>
          <p:nvPr/>
        </p:nvSpPr>
        <p:spPr>
          <a:xfrm>
            <a:off x="32485" y="2230119"/>
            <a:ext cx="4961364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MAX-HEAPIFY(</a:t>
            </a:r>
            <a:r>
              <a:rPr lang="es-ES" dirty="0" err="1" smtClean="0">
                <a:latin typeface="Consolas"/>
                <a:cs typeface="Consolas"/>
              </a:rPr>
              <a:t>heap,root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&lt;- INDEX_LARGEST_NODE(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 ≠ 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],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heap,largest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7211259" y="1674571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6283141" y="238861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8217094" y="235229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5727707" y="293482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3" name="CuadroTexto 52"/>
          <p:cNvSpPr txBox="1"/>
          <p:nvPr/>
        </p:nvSpPr>
        <p:spPr>
          <a:xfrm>
            <a:off x="6659272" y="293277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7743646" y="2929862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5" name="CuadroTexto 54"/>
          <p:cNvSpPr txBox="1"/>
          <p:nvPr/>
        </p:nvSpPr>
        <p:spPr>
          <a:xfrm>
            <a:off x="8718376" y="292695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6" name="CuadroTexto 55"/>
          <p:cNvSpPr txBox="1"/>
          <p:nvPr/>
        </p:nvSpPr>
        <p:spPr>
          <a:xfrm>
            <a:off x="5366087" y="358156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7" name="CuadroTexto 56"/>
          <p:cNvSpPr txBox="1"/>
          <p:nvPr/>
        </p:nvSpPr>
        <p:spPr>
          <a:xfrm>
            <a:off x="5871280" y="358642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6325201" y="358351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6742574" y="3580604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0" name="CuadroTexto 59"/>
          <p:cNvSpPr txBox="1"/>
          <p:nvPr/>
        </p:nvSpPr>
        <p:spPr>
          <a:xfrm>
            <a:off x="7397509" y="3577692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1" name="CuadroTexto 60"/>
          <p:cNvSpPr txBox="1"/>
          <p:nvPr/>
        </p:nvSpPr>
        <p:spPr>
          <a:xfrm>
            <a:off x="7860567" y="3574780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63" name="CuadroTexto 62"/>
          <p:cNvSpPr txBox="1"/>
          <p:nvPr/>
        </p:nvSpPr>
        <p:spPr>
          <a:xfrm>
            <a:off x="8387584" y="3571868"/>
            <a:ext cx="43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32485" y="4595673"/>
            <a:ext cx="48473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latin typeface="DIN Condensed Bold"/>
                <a:cs typeface="DIN Condensed Bold"/>
              </a:rPr>
              <a:t>The</a:t>
            </a:r>
            <a:r>
              <a:rPr lang="es-ES" sz="2000" dirty="0" smtClean="0"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latin typeface="DIN Condensed Bold"/>
                <a:cs typeface="DIN Condensed Bold"/>
              </a:rPr>
              <a:t>program</a:t>
            </a:r>
            <a:r>
              <a:rPr lang="es-ES" sz="2000" dirty="0" smtClean="0"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latin typeface="DIN Condensed Bold"/>
                <a:cs typeface="DIN Condensed Bold"/>
              </a:rPr>
              <a:t>returns</a:t>
            </a:r>
            <a:r>
              <a:rPr lang="es-ES" sz="2000" dirty="0" smtClean="0"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latin typeface="DIN Condensed Bold"/>
                <a:cs typeface="DIN Condensed Bold"/>
              </a:rPr>
              <a:t>from</a:t>
            </a:r>
            <a:r>
              <a:rPr lang="es-ES" sz="2000" dirty="0" smtClean="0"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latin typeface="DIN Condensed Bold"/>
                <a:cs typeface="DIN Condensed Bold"/>
              </a:rPr>
              <a:t>the</a:t>
            </a:r>
            <a:r>
              <a:rPr lang="es-ES" sz="2000" dirty="0" smtClean="0"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latin typeface="DIN Condensed Bold"/>
                <a:cs typeface="DIN Condensed Bold"/>
              </a:rPr>
              <a:t>recursive</a:t>
            </a:r>
            <a:r>
              <a:rPr lang="es-ES" sz="2000" dirty="0" smtClean="0"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latin typeface="DIN Condensed Bold"/>
                <a:cs typeface="DIN Condensed Bold"/>
              </a:rPr>
              <a:t>calls</a:t>
            </a:r>
            <a:r>
              <a:rPr lang="es-ES" sz="2000" dirty="0" smtClean="0">
                <a:latin typeface="DIN Condensed Bold"/>
                <a:cs typeface="DIN Condensed Bold"/>
              </a:rPr>
              <a:t> and </a:t>
            </a:r>
            <a:r>
              <a:rPr lang="es-ES" sz="2000" dirty="0" err="1" smtClean="0">
                <a:latin typeface="DIN Condensed Bold"/>
                <a:cs typeface="DIN Condensed Bold"/>
              </a:rPr>
              <a:t>the</a:t>
            </a:r>
            <a:r>
              <a:rPr lang="es-ES" sz="2000" dirty="0" smtClean="0"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latin typeface="DIN Condensed Bold"/>
                <a:cs typeface="DIN Condensed Bold"/>
              </a:rPr>
              <a:t>heap</a:t>
            </a:r>
            <a:r>
              <a:rPr lang="es-ES" sz="2000" dirty="0" smtClean="0">
                <a:latin typeface="DIN Condensed Bold"/>
                <a:cs typeface="DIN Condensed Bold"/>
              </a:rPr>
              <a:t> </a:t>
            </a:r>
          </a:p>
          <a:p>
            <a:r>
              <a:rPr lang="es-ES" sz="2000" dirty="0" err="1">
                <a:latin typeface="DIN Condensed Bold"/>
                <a:cs typeface="DIN Condensed Bold"/>
              </a:rPr>
              <a:t>n</a:t>
            </a:r>
            <a:r>
              <a:rPr lang="es-ES" sz="2000" dirty="0" err="1" smtClean="0">
                <a:latin typeface="DIN Condensed Bold"/>
                <a:cs typeface="DIN Condensed Bold"/>
              </a:rPr>
              <a:t>ow</a:t>
            </a:r>
            <a:r>
              <a:rPr lang="es-ES" sz="2000" dirty="0" smtClean="0"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latin typeface="DIN Condensed Bold"/>
                <a:cs typeface="DIN Condensed Bold"/>
              </a:rPr>
              <a:t>meets</a:t>
            </a:r>
            <a:r>
              <a:rPr lang="es-ES" sz="2000" dirty="0" smtClean="0"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latin typeface="DIN Condensed Bold"/>
                <a:cs typeface="DIN Condensed Bold"/>
              </a:rPr>
              <a:t>both</a:t>
            </a:r>
            <a:r>
              <a:rPr lang="es-ES" sz="2000" dirty="0" smtClean="0"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latin typeface="DIN Condensed Bold"/>
                <a:cs typeface="DIN Condensed Bold"/>
              </a:rPr>
              <a:t>shape</a:t>
            </a:r>
            <a:r>
              <a:rPr lang="es-ES" sz="2000" dirty="0" smtClean="0">
                <a:latin typeface="DIN Condensed Bold"/>
                <a:cs typeface="DIN Condensed Bold"/>
              </a:rPr>
              <a:t> &amp; </a:t>
            </a:r>
            <a:r>
              <a:rPr lang="es-ES" sz="2000" dirty="0" err="1" smtClean="0">
                <a:latin typeface="DIN Condensed Bold"/>
                <a:cs typeface="DIN Condensed Bold"/>
              </a:rPr>
              <a:t>heap</a:t>
            </a:r>
            <a:r>
              <a:rPr lang="es-ES" sz="2000" dirty="0" smtClean="0"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latin typeface="DIN Condensed Bold"/>
                <a:cs typeface="DIN Condensed Bold"/>
              </a:rPr>
              <a:t>properties</a:t>
            </a:r>
            <a:endParaRPr lang="es-ES" sz="2000" dirty="0">
              <a:latin typeface="DIN Condensed Bold"/>
              <a:cs typeface="DIN Condensed Bold"/>
            </a:endParaRPr>
          </a:p>
        </p:txBody>
      </p:sp>
      <p:graphicFrame>
        <p:nvGraphicFramePr>
          <p:cNvPr id="64" name="Tabla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796372"/>
              </p:ext>
            </p:extLst>
          </p:nvPr>
        </p:nvGraphicFramePr>
        <p:xfrm>
          <a:off x="156389" y="5668976"/>
          <a:ext cx="684018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  <a:gridCol w="34200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79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31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67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14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54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44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18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5" name="CuadroTexto 64"/>
          <p:cNvSpPr txBox="1"/>
          <p:nvPr/>
        </p:nvSpPr>
        <p:spPr>
          <a:xfrm>
            <a:off x="116963" y="5982726"/>
            <a:ext cx="5024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>
                <a:solidFill>
                  <a:srgbClr val="7F7F7F"/>
                </a:solidFill>
              </a:rPr>
              <a:t>[0]   [1]  [2]   [3]   [4]  [5]  [6]  [7]   [8]   [9]  [10][11][12][13] </a:t>
            </a:r>
            <a:endParaRPr lang="es-ES" sz="1600" dirty="0">
              <a:solidFill>
                <a:srgbClr val="7F7F7F"/>
              </a:solidFill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108087" y="5309419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heap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524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Max-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Heapify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16433" y="1176341"/>
            <a:ext cx="7118881" cy="42473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MAX-HEAPIFY(</a:t>
            </a:r>
            <a:r>
              <a:rPr lang="es-ES" dirty="0" err="1" smtClean="0">
                <a:latin typeface="Consolas"/>
                <a:cs typeface="Consolas"/>
              </a:rPr>
              <a:t>heap,root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left</a:t>
            </a:r>
            <a:r>
              <a:rPr lang="es-ES" dirty="0" smtClean="0">
                <a:latin typeface="Consolas"/>
                <a:cs typeface="Consolas"/>
              </a:rPr>
              <a:t>&lt;-LEFT(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right</a:t>
            </a:r>
            <a:r>
              <a:rPr lang="es-ES" dirty="0" smtClean="0">
                <a:latin typeface="Consolas"/>
                <a:cs typeface="Consolas"/>
              </a:rPr>
              <a:t>&lt;-RIGHT(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left</a:t>
            </a:r>
            <a:r>
              <a:rPr lang="es-ES" dirty="0" smtClean="0">
                <a:latin typeface="Consolas"/>
                <a:cs typeface="Consolas"/>
              </a:rPr>
              <a:t>&lt;</a:t>
            </a:r>
            <a:r>
              <a:rPr lang="es-ES" dirty="0" err="1" smtClean="0">
                <a:latin typeface="Consolas"/>
                <a:cs typeface="Consolas"/>
              </a:rPr>
              <a:t>heap.heapsize</a:t>
            </a:r>
            <a:r>
              <a:rPr lang="es-ES" dirty="0" smtClean="0">
                <a:latin typeface="Consolas"/>
                <a:cs typeface="Consolas"/>
              </a:rPr>
              <a:t> ^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left</a:t>
            </a:r>
            <a:r>
              <a:rPr lang="es-ES" dirty="0" smtClean="0">
                <a:latin typeface="Consolas"/>
                <a:cs typeface="Consolas"/>
              </a:rPr>
              <a:t>]&gt;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left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right</a:t>
            </a:r>
            <a:r>
              <a:rPr lang="es-ES" dirty="0" smtClean="0">
                <a:latin typeface="Consolas"/>
                <a:cs typeface="Consolas"/>
              </a:rPr>
              <a:t>&lt;</a:t>
            </a:r>
            <a:r>
              <a:rPr lang="es-ES" dirty="0" err="1">
                <a:latin typeface="Consolas"/>
                <a:cs typeface="Consolas"/>
              </a:rPr>
              <a:t>heap.heapsize</a:t>
            </a:r>
            <a:r>
              <a:rPr lang="es-ES" dirty="0">
                <a:latin typeface="Consolas"/>
                <a:cs typeface="Consolas"/>
              </a:rPr>
              <a:t> ^ </a:t>
            </a:r>
            <a:r>
              <a:rPr lang="es-ES" dirty="0" err="1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right</a:t>
            </a:r>
            <a:r>
              <a:rPr lang="es-ES" dirty="0" smtClean="0">
                <a:latin typeface="Consolas"/>
                <a:cs typeface="Consolas"/>
              </a:rPr>
              <a:t>]</a:t>
            </a:r>
            <a:r>
              <a:rPr lang="es-ES" dirty="0">
                <a:latin typeface="Consolas"/>
                <a:cs typeface="Consolas"/>
              </a:rPr>
              <a:t>&gt;</a:t>
            </a:r>
            <a:r>
              <a:rPr lang="es-ES" dirty="0" err="1">
                <a:latin typeface="Consolas"/>
                <a:cs typeface="Consolas"/>
              </a:rPr>
              <a:t>heap</a:t>
            </a:r>
            <a:r>
              <a:rPr lang="es-ES" dirty="0">
                <a:latin typeface="Consolas"/>
                <a:cs typeface="Consolas"/>
              </a:rPr>
              <a:t>[</a:t>
            </a:r>
            <a:r>
              <a:rPr lang="es-ES" dirty="0" err="1">
                <a:latin typeface="Consolas"/>
                <a:cs typeface="Consolas"/>
              </a:rPr>
              <a:t>largest</a:t>
            </a:r>
            <a:r>
              <a:rPr lang="es-ES" dirty="0">
                <a:latin typeface="Consolas"/>
                <a:cs typeface="Consolas"/>
              </a:rPr>
              <a:t>])</a:t>
            </a:r>
          </a:p>
          <a:p>
            <a:r>
              <a:rPr lang="es-ES" dirty="0">
                <a:latin typeface="Consolas"/>
                <a:cs typeface="Consolas"/>
              </a:rPr>
              <a:t>		</a:t>
            </a:r>
            <a:r>
              <a:rPr lang="es-ES" dirty="0" err="1">
                <a:latin typeface="Consolas"/>
                <a:cs typeface="Consolas"/>
              </a:rPr>
              <a:t>largest</a:t>
            </a:r>
            <a:r>
              <a:rPr lang="es-ES" dirty="0">
                <a:latin typeface="Consolas"/>
                <a:cs typeface="Consolas"/>
              </a:rPr>
              <a:t>&lt;</a:t>
            </a:r>
            <a:r>
              <a:rPr lang="es-ES" dirty="0" smtClean="0">
                <a:latin typeface="Consolas"/>
                <a:cs typeface="Consolas"/>
              </a:rPr>
              <a:t>-</a:t>
            </a:r>
            <a:r>
              <a:rPr lang="es-ES" dirty="0" err="1" smtClean="0">
                <a:latin typeface="Consolas"/>
                <a:cs typeface="Consolas"/>
              </a:rPr>
              <a:t>right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>
                <a:latin typeface="Consolas"/>
                <a:cs typeface="Consolas"/>
              </a:rPr>
              <a:t>end</a:t>
            </a:r>
            <a:r>
              <a:rPr lang="es-ES" b="1" dirty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if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 ≠ 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],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heap,largest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99078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Max-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Heapify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-16433" y="1176341"/>
            <a:ext cx="7118881" cy="424731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MAX-HEAPIFY(</a:t>
            </a:r>
            <a:r>
              <a:rPr lang="es-ES" dirty="0" err="1" smtClean="0">
                <a:latin typeface="Consolas"/>
                <a:cs typeface="Consolas"/>
              </a:rPr>
              <a:t>heap,root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left</a:t>
            </a:r>
            <a:r>
              <a:rPr lang="es-ES" dirty="0" smtClean="0">
                <a:latin typeface="Consolas"/>
                <a:cs typeface="Consolas"/>
              </a:rPr>
              <a:t>&lt;-LEFT(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right</a:t>
            </a:r>
            <a:r>
              <a:rPr lang="es-ES" dirty="0" smtClean="0">
                <a:latin typeface="Consolas"/>
                <a:cs typeface="Consolas"/>
              </a:rPr>
              <a:t>&lt;-RIGHT(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left</a:t>
            </a:r>
            <a:r>
              <a:rPr lang="es-ES" dirty="0" smtClean="0">
                <a:latin typeface="Consolas"/>
                <a:cs typeface="Consolas"/>
              </a:rPr>
              <a:t>&lt;</a:t>
            </a:r>
            <a:r>
              <a:rPr lang="es-ES" dirty="0" err="1" smtClean="0">
                <a:latin typeface="Consolas"/>
                <a:cs typeface="Consolas"/>
              </a:rPr>
              <a:t>heap.heapsize</a:t>
            </a:r>
            <a:r>
              <a:rPr lang="es-ES" dirty="0" smtClean="0">
                <a:latin typeface="Consolas"/>
                <a:cs typeface="Consolas"/>
              </a:rPr>
              <a:t> ^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left</a:t>
            </a:r>
            <a:r>
              <a:rPr lang="es-ES" dirty="0" smtClean="0">
                <a:latin typeface="Consolas"/>
                <a:cs typeface="Consolas"/>
              </a:rPr>
              <a:t>]&gt;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left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right</a:t>
            </a:r>
            <a:r>
              <a:rPr lang="es-ES" dirty="0" smtClean="0">
                <a:latin typeface="Consolas"/>
                <a:cs typeface="Consolas"/>
              </a:rPr>
              <a:t>&lt;</a:t>
            </a:r>
            <a:r>
              <a:rPr lang="es-ES" dirty="0" err="1">
                <a:latin typeface="Consolas"/>
                <a:cs typeface="Consolas"/>
              </a:rPr>
              <a:t>heap.heapsize</a:t>
            </a:r>
            <a:r>
              <a:rPr lang="es-ES" dirty="0">
                <a:latin typeface="Consolas"/>
                <a:cs typeface="Consolas"/>
              </a:rPr>
              <a:t> ^ </a:t>
            </a:r>
            <a:r>
              <a:rPr lang="es-ES" dirty="0" err="1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right</a:t>
            </a:r>
            <a:r>
              <a:rPr lang="es-ES" dirty="0" smtClean="0">
                <a:latin typeface="Consolas"/>
                <a:cs typeface="Consolas"/>
              </a:rPr>
              <a:t>]</a:t>
            </a:r>
            <a:r>
              <a:rPr lang="es-ES" dirty="0">
                <a:latin typeface="Consolas"/>
                <a:cs typeface="Consolas"/>
              </a:rPr>
              <a:t>&gt;</a:t>
            </a:r>
            <a:r>
              <a:rPr lang="es-ES" dirty="0" err="1">
                <a:latin typeface="Consolas"/>
                <a:cs typeface="Consolas"/>
              </a:rPr>
              <a:t>heap</a:t>
            </a:r>
            <a:r>
              <a:rPr lang="es-ES" dirty="0">
                <a:latin typeface="Consolas"/>
                <a:cs typeface="Consolas"/>
              </a:rPr>
              <a:t>[</a:t>
            </a:r>
            <a:r>
              <a:rPr lang="es-ES" dirty="0" err="1">
                <a:latin typeface="Consolas"/>
                <a:cs typeface="Consolas"/>
              </a:rPr>
              <a:t>largest</a:t>
            </a:r>
            <a:r>
              <a:rPr lang="es-ES" dirty="0">
                <a:latin typeface="Consolas"/>
                <a:cs typeface="Consolas"/>
              </a:rPr>
              <a:t>])</a:t>
            </a:r>
          </a:p>
          <a:p>
            <a:r>
              <a:rPr lang="es-ES" dirty="0">
                <a:latin typeface="Consolas"/>
                <a:cs typeface="Consolas"/>
              </a:rPr>
              <a:t>		</a:t>
            </a:r>
            <a:r>
              <a:rPr lang="es-ES" dirty="0" err="1">
                <a:latin typeface="Consolas"/>
                <a:cs typeface="Consolas"/>
              </a:rPr>
              <a:t>largest</a:t>
            </a:r>
            <a:r>
              <a:rPr lang="es-ES" dirty="0">
                <a:latin typeface="Consolas"/>
                <a:cs typeface="Consolas"/>
              </a:rPr>
              <a:t>&lt;</a:t>
            </a:r>
            <a:r>
              <a:rPr lang="es-ES" dirty="0" smtClean="0">
                <a:latin typeface="Consolas"/>
                <a:cs typeface="Consolas"/>
              </a:rPr>
              <a:t>-</a:t>
            </a:r>
            <a:r>
              <a:rPr lang="es-ES" dirty="0" err="1" smtClean="0">
                <a:latin typeface="Consolas"/>
                <a:cs typeface="Consolas"/>
              </a:rPr>
              <a:t>right</a:t>
            </a:r>
            <a:endParaRPr lang="es-ES" dirty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>
                <a:latin typeface="Consolas"/>
                <a:cs typeface="Consolas"/>
              </a:rPr>
              <a:t>end</a:t>
            </a:r>
            <a:r>
              <a:rPr lang="es-ES" b="1" dirty="0">
                <a:latin typeface="Consolas"/>
                <a:cs typeface="Consolas"/>
              </a:rPr>
              <a:t> </a:t>
            </a:r>
            <a:r>
              <a:rPr lang="es-ES" b="1" dirty="0" err="1">
                <a:latin typeface="Consolas"/>
                <a:cs typeface="Consolas"/>
              </a:rPr>
              <a:t>if</a:t>
            </a:r>
            <a:endParaRPr lang="es-ES" b="1" dirty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 ≠ 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largest</a:t>
            </a:r>
            <a:r>
              <a:rPr lang="es-ES" dirty="0" smtClean="0">
                <a:latin typeface="Consolas"/>
                <a:cs typeface="Consolas"/>
              </a:rPr>
              <a:t>],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root</a:t>
            </a:r>
            <a:r>
              <a:rPr lang="es-ES" dirty="0" smtClean="0">
                <a:latin typeface="Consolas"/>
                <a:cs typeface="Consolas"/>
              </a:rPr>
              <a:t>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heap,largest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if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256721" y="1513117"/>
            <a:ext cx="6742307" cy="2431795"/>
          </a:xfrm>
          <a:prstGeom prst="rect">
            <a:avLst/>
          </a:prstGeom>
          <a:ln w="28575" cmpd="sng">
            <a:solidFill>
              <a:srgbClr val="FF0000"/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" name="Llamada rectangular 4"/>
          <p:cNvSpPr/>
          <p:nvPr/>
        </p:nvSpPr>
        <p:spPr>
          <a:xfrm>
            <a:off x="6512921" y="4532000"/>
            <a:ext cx="2121327" cy="1134838"/>
          </a:xfrm>
          <a:prstGeom prst="wedgeRectCallout">
            <a:avLst>
              <a:gd name="adj1" fmla="val -53317"/>
              <a:gd name="adj2" fmla="val -97024"/>
            </a:avLst>
          </a:prstGeom>
          <a:solidFill>
            <a:schemeClr val="bg2">
              <a:lumMod val="75000"/>
            </a:schemeClr>
          </a:solidFill>
          <a:ln w="12700" cmpd="sng">
            <a:noFill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 err="1" smtClean="0"/>
              <a:t>Code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find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index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largest</a:t>
            </a:r>
            <a:r>
              <a:rPr lang="es-ES" dirty="0" smtClean="0"/>
              <a:t> </a:t>
            </a:r>
            <a:r>
              <a:rPr lang="es-ES" dirty="0" err="1" smtClean="0"/>
              <a:t>key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0313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Last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Week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Summary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,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Part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0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0" y="1086324"/>
            <a:ext cx="45704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latin typeface="Arial Narrow"/>
                <a:cs typeface="Arial Narrow"/>
              </a:rPr>
              <a:t>Hashing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>
                <a:latin typeface="Arial Narrow"/>
                <a:cs typeface="Arial Narrow"/>
              </a:rPr>
              <a:t>q</a:t>
            </a:r>
            <a:r>
              <a:rPr lang="es-ES" sz="2000" dirty="0" err="1" smtClean="0">
                <a:latin typeface="Arial Narrow"/>
                <a:cs typeface="Arial Narrow"/>
              </a:rPr>
              <a:t>uiz</a:t>
            </a:r>
            <a:r>
              <a:rPr lang="es-ES" sz="2000" dirty="0" smtClean="0">
                <a:latin typeface="Arial Narrow"/>
                <a:cs typeface="Arial Narrow"/>
              </a:rPr>
              <a:t> so </a:t>
            </a:r>
            <a:r>
              <a:rPr lang="es-ES" sz="2000" dirty="0" err="1" smtClean="0">
                <a:latin typeface="Arial Narrow"/>
                <a:cs typeface="Arial Narrow"/>
              </a:rPr>
              <a:t>far</a:t>
            </a:r>
            <a:r>
              <a:rPr lang="es-ES" sz="2000" dirty="0" smtClean="0">
                <a:latin typeface="Arial Narrow"/>
                <a:cs typeface="Arial Narrow"/>
              </a:rPr>
              <a:t>:</a:t>
            </a:r>
          </a:p>
          <a:p>
            <a:pPr marL="342900" indent="-342900">
              <a:buFont typeface="Arial"/>
              <a:buChar char="•"/>
            </a:pPr>
            <a:r>
              <a:rPr lang="es-ES" sz="2000" dirty="0" smtClean="0">
                <a:latin typeface="Arial Narrow"/>
                <a:cs typeface="Arial Narrow"/>
              </a:rPr>
              <a:t>153 </a:t>
            </a:r>
            <a:r>
              <a:rPr lang="es-ES" sz="2000" dirty="0" err="1" smtClean="0">
                <a:latin typeface="Arial Narrow"/>
                <a:cs typeface="Arial Narrow"/>
              </a:rPr>
              <a:t>attempts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err="1" smtClean="0">
                <a:latin typeface="Arial Narrow"/>
                <a:cs typeface="Arial Narrow"/>
              </a:rPr>
              <a:t>until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yesterday</a:t>
            </a:r>
            <a:r>
              <a:rPr lang="es-ES" sz="2000" dirty="0" smtClean="0">
                <a:latin typeface="Arial Narrow"/>
                <a:cs typeface="Arial Narrow"/>
              </a:rPr>
              <a:t> 8PM)</a:t>
            </a:r>
          </a:p>
          <a:p>
            <a:pPr marL="342900" indent="-342900">
              <a:buFont typeface="Arial"/>
              <a:buChar char="•"/>
            </a:pPr>
            <a:r>
              <a:rPr lang="es-ES" sz="2000" dirty="0" smtClean="0">
                <a:latin typeface="Arial Narrow"/>
                <a:cs typeface="Arial Narrow"/>
              </a:rPr>
              <a:t>8 </a:t>
            </a:r>
            <a:r>
              <a:rPr lang="es-ES" sz="2000" dirty="0" err="1" smtClean="0">
                <a:latin typeface="Arial Narrow"/>
                <a:cs typeface="Arial Narrow"/>
              </a:rPr>
              <a:t>people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have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achieved</a:t>
            </a:r>
            <a:r>
              <a:rPr lang="es-ES" sz="2000" dirty="0" smtClean="0">
                <a:latin typeface="Arial Narrow"/>
                <a:cs typeface="Arial Narrow"/>
              </a:rPr>
              <a:t> 10 </a:t>
            </a:r>
            <a:r>
              <a:rPr lang="es-ES" sz="2000" dirty="0" err="1" smtClean="0">
                <a:latin typeface="Arial Narrow"/>
                <a:cs typeface="Arial Narrow"/>
              </a:rPr>
              <a:t>correct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answers</a:t>
            </a:r>
            <a:endParaRPr lang="es-ES" sz="2000" dirty="0" smtClean="0">
              <a:latin typeface="Arial Narrow"/>
              <a:cs typeface="Arial Narrow"/>
            </a:endParaRPr>
          </a:p>
          <a:p>
            <a:r>
              <a:rPr lang="es-ES" sz="2000" dirty="0" smtClean="0">
                <a:latin typeface="Arial Narrow"/>
                <a:cs typeface="Arial Narrow"/>
              </a:rPr>
              <a:t> </a:t>
            </a:r>
            <a:endParaRPr lang="es-ES" sz="2000" dirty="0">
              <a:latin typeface="Arial Narrow"/>
              <a:cs typeface="Arial Narrow"/>
            </a:endParaRPr>
          </a:p>
        </p:txBody>
      </p:sp>
      <p:pic>
        <p:nvPicPr>
          <p:cNvPr id="5" name="Imagen 4" descr="Screen Shot 2019-01-20 at 20.26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501" y="2075915"/>
            <a:ext cx="6510911" cy="478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05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Time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Complexity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of Max-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Heapify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0" y="6180443"/>
            <a:ext cx="9144000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latin typeface="Arial Narrow"/>
                <a:cs typeface="Arial Narrow"/>
              </a:rPr>
              <a:t>Answer</a:t>
            </a:r>
            <a:r>
              <a:rPr lang="es-ES" dirty="0" smtClean="0">
                <a:latin typeface="Arial Narrow"/>
                <a:cs typeface="Arial Narrow"/>
              </a:rPr>
              <a:t> 18 in </a:t>
            </a:r>
            <a:r>
              <a:rPr lang="es-ES" dirty="0" err="1" smtClean="0">
                <a:latin typeface="Arial Narrow"/>
                <a:cs typeface="Arial Narrow"/>
              </a:rPr>
              <a:t>this</a:t>
            </a:r>
            <a:r>
              <a:rPr lang="es-ES" dirty="0" smtClean="0">
                <a:latin typeface="Arial Narrow"/>
                <a:cs typeface="Arial Narrow"/>
              </a:rPr>
              <a:t> page </a:t>
            </a:r>
            <a:r>
              <a:rPr lang="es-ES" dirty="0" err="1" smtClean="0">
                <a:latin typeface="Arial Narrow"/>
                <a:cs typeface="Arial Narrow"/>
              </a:rPr>
              <a:t>gives</a:t>
            </a:r>
            <a:r>
              <a:rPr lang="es-ES" dirty="0" smtClean="0">
                <a:latin typeface="Arial Narrow"/>
                <a:cs typeface="Arial Narrow"/>
              </a:rPr>
              <a:t> a </a:t>
            </a:r>
            <a:r>
              <a:rPr lang="es-ES" dirty="0" err="1" smtClean="0">
                <a:latin typeface="Arial Narrow"/>
                <a:cs typeface="Arial Narrow"/>
              </a:rPr>
              <a:t>detailed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explanation</a:t>
            </a:r>
            <a:r>
              <a:rPr lang="es-ES" dirty="0" smtClean="0">
                <a:latin typeface="Arial Narrow"/>
                <a:cs typeface="Arial Narrow"/>
              </a:rPr>
              <a:t>:</a:t>
            </a:r>
          </a:p>
          <a:p>
            <a:pPr algn="ctr"/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>
                <a:latin typeface="Arial Narrow"/>
                <a:cs typeface="Arial Narrow"/>
              </a:rPr>
              <a:t>https</a:t>
            </a:r>
            <a:r>
              <a:rPr lang="es-ES" dirty="0">
                <a:latin typeface="Arial Narrow"/>
                <a:cs typeface="Arial Narrow"/>
              </a:rPr>
              <a:t>://</a:t>
            </a:r>
            <a:r>
              <a:rPr lang="es-ES" dirty="0" err="1">
                <a:latin typeface="Arial Narrow"/>
                <a:cs typeface="Arial Narrow"/>
              </a:rPr>
              <a:t>math.stackexchange.com</a:t>
            </a:r>
            <a:r>
              <a:rPr lang="es-ES" dirty="0">
                <a:latin typeface="Arial Narrow"/>
                <a:cs typeface="Arial Narrow"/>
              </a:rPr>
              <a:t>/</a:t>
            </a:r>
            <a:r>
              <a:rPr lang="es-ES" dirty="0" err="1">
                <a:latin typeface="Arial Narrow"/>
                <a:cs typeface="Arial Narrow"/>
              </a:rPr>
              <a:t>questions</a:t>
            </a:r>
            <a:r>
              <a:rPr lang="es-ES" dirty="0">
                <a:latin typeface="Arial Narrow"/>
                <a:cs typeface="Arial Narrow"/>
              </a:rPr>
              <a:t>/181022/</a:t>
            </a:r>
            <a:r>
              <a:rPr lang="es-ES" dirty="0" err="1">
                <a:latin typeface="Arial Narrow"/>
                <a:cs typeface="Arial Narrow"/>
              </a:rPr>
              <a:t>worst</a:t>
            </a:r>
            <a:r>
              <a:rPr lang="es-ES" dirty="0">
                <a:latin typeface="Arial Narrow"/>
                <a:cs typeface="Arial Narrow"/>
              </a:rPr>
              <a:t>-case-</a:t>
            </a:r>
            <a:r>
              <a:rPr lang="es-ES" dirty="0" err="1">
                <a:latin typeface="Arial Narrow"/>
                <a:cs typeface="Arial Narrow"/>
              </a:rPr>
              <a:t>analysis</a:t>
            </a:r>
            <a:r>
              <a:rPr lang="es-ES" dirty="0">
                <a:latin typeface="Arial Narrow"/>
                <a:cs typeface="Arial Narrow"/>
              </a:rPr>
              <a:t>-of-</a:t>
            </a:r>
            <a:r>
              <a:rPr lang="es-ES" dirty="0" err="1">
                <a:latin typeface="Arial Narrow"/>
                <a:cs typeface="Arial Narrow"/>
              </a:rPr>
              <a:t>max</a:t>
            </a:r>
            <a:r>
              <a:rPr lang="es-ES" dirty="0">
                <a:latin typeface="Arial Narrow"/>
                <a:cs typeface="Arial Narrow"/>
              </a:rPr>
              <a:t>-</a:t>
            </a:r>
            <a:r>
              <a:rPr lang="es-ES" dirty="0" err="1">
                <a:latin typeface="Arial Narrow"/>
                <a:cs typeface="Arial Narrow"/>
              </a:rPr>
              <a:t>heapify-procedure</a:t>
            </a:r>
            <a:endParaRPr lang="es-ES" dirty="0">
              <a:latin typeface="Arial Narrow"/>
              <a:cs typeface="Arial Narrow"/>
            </a:endParaRPr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67855"/>
              </p:ext>
            </p:extLst>
          </p:nvPr>
        </p:nvGraphicFramePr>
        <p:xfrm>
          <a:off x="0" y="1353640"/>
          <a:ext cx="9194624" cy="738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6" name="Documento" r:id="rId3" imgW="5613400" imgH="342900" progId="Word.Document.12">
                  <p:embed/>
                </p:oleObj>
              </mc:Choice>
              <mc:Fallback>
                <p:oleObj name="Documento" r:id="rId3" imgW="5613400" imgH="342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353640"/>
                        <a:ext cx="9194624" cy="738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lamada rectangular 7"/>
          <p:cNvSpPr/>
          <p:nvPr/>
        </p:nvSpPr>
        <p:spPr>
          <a:xfrm>
            <a:off x="5743229" y="2271058"/>
            <a:ext cx="1958424" cy="657412"/>
          </a:xfrm>
          <a:prstGeom prst="wedgeRectCallout">
            <a:avLst>
              <a:gd name="adj1" fmla="val -52113"/>
              <a:gd name="adj2" fmla="val -87500"/>
            </a:avLst>
          </a:prstGeom>
          <a:solidFill>
            <a:schemeClr val="bg2">
              <a:lumMod val="90000"/>
            </a:schemeClr>
          </a:solidFill>
          <a:ln w="12700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 err="1" smtClean="0"/>
              <a:t>Selecting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largest</a:t>
            </a:r>
            <a:r>
              <a:rPr lang="es-ES" dirty="0" smtClean="0"/>
              <a:t> </a:t>
            </a:r>
            <a:r>
              <a:rPr lang="es-ES" dirty="0" err="1" smtClean="0"/>
              <a:t>node</a:t>
            </a:r>
            <a:endParaRPr lang="es-ES" dirty="0"/>
          </a:p>
        </p:txBody>
      </p:sp>
      <p:sp>
        <p:nvSpPr>
          <p:cNvPr id="14" name="Llamada rectangular 13"/>
          <p:cNvSpPr/>
          <p:nvPr/>
        </p:nvSpPr>
        <p:spPr>
          <a:xfrm>
            <a:off x="2932006" y="2277033"/>
            <a:ext cx="1958424" cy="657412"/>
          </a:xfrm>
          <a:prstGeom prst="wedgeRectCallout">
            <a:avLst>
              <a:gd name="adj1" fmla="val 26467"/>
              <a:gd name="adj2" fmla="val -85227"/>
            </a:avLst>
          </a:prstGeom>
          <a:solidFill>
            <a:schemeClr val="bg2">
              <a:lumMod val="90000"/>
            </a:schemeClr>
          </a:solidFill>
          <a:ln w="12700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 smtClean="0"/>
              <a:t>Max-</a:t>
            </a:r>
            <a:r>
              <a:rPr lang="es-ES" dirty="0" err="1" smtClean="0"/>
              <a:t>heapify</a:t>
            </a:r>
            <a:r>
              <a:rPr lang="es-ES" dirty="0" smtClean="0"/>
              <a:t> </a:t>
            </a:r>
            <a:r>
              <a:rPr lang="es-ES" dirty="0" err="1" smtClean="0"/>
              <a:t>next</a:t>
            </a:r>
            <a:r>
              <a:rPr lang="es-ES" dirty="0" smtClean="0"/>
              <a:t> sub-</a:t>
            </a:r>
            <a:r>
              <a:rPr lang="es-ES" dirty="0" err="1" smtClean="0"/>
              <a:t>tree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3301647" y="3527629"/>
            <a:ext cx="3252330" cy="523220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sz="2800" i="1" dirty="0" smtClean="0">
                <a:latin typeface="Times New Roman"/>
                <a:cs typeface="Times New Roman"/>
              </a:rPr>
              <a:t>=&gt;  </a:t>
            </a:r>
            <a:r>
              <a:rPr lang="es-ES" sz="2800" i="1" dirty="0" err="1" smtClean="0">
                <a:latin typeface="Times New Roman"/>
                <a:cs typeface="Times New Roman"/>
              </a:rPr>
              <a:t>Θ</a:t>
            </a:r>
            <a:r>
              <a:rPr lang="es-ES" sz="2800" i="1" dirty="0" smtClean="0">
                <a:latin typeface="Times New Roman"/>
                <a:cs typeface="Times New Roman"/>
              </a:rPr>
              <a:t>(</a:t>
            </a:r>
            <a:r>
              <a:rPr lang="es-ES" sz="2800" i="1" dirty="0" err="1" smtClean="0">
                <a:latin typeface="Times New Roman"/>
                <a:cs typeface="Times New Roman"/>
              </a:rPr>
              <a:t>logN</a:t>
            </a:r>
            <a:r>
              <a:rPr lang="es-ES" sz="2800" i="1" dirty="0" smtClean="0">
                <a:latin typeface="Times New Roman"/>
                <a:cs typeface="Times New Roman"/>
              </a:rPr>
              <a:t>)</a:t>
            </a:r>
            <a:r>
              <a:rPr lang="es-ES" sz="2800" i="1" dirty="0" err="1" smtClean="0">
                <a:latin typeface="Times New Roman"/>
                <a:cs typeface="Times New Roman"/>
              </a:rPr>
              <a:t>or</a:t>
            </a:r>
            <a:r>
              <a:rPr lang="es-ES" sz="2800" i="1" dirty="0" smtClean="0">
                <a:latin typeface="Times New Roman"/>
                <a:cs typeface="Times New Roman"/>
              </a:rPr>
              <a:t> </a:t>
            </a:r>
            <a:r>
              <a:rPr lang="es-ES" sz="2800" i="1" dirty="0" err="1" smtClean="0">
                <a:latin typeface="Times New Roman"/>
                <a:cs typeface="Times New Roman"/>
              </a:rPr>
              <a:t>Θ</a:t>
            </a:r>
            <a:r>
              <a:rPr lang="es-ES" sz="2800" i="1" dirty="0" smtClean="0">
                <a:latin typeface="Times New Roman"/>
                <a:cs typeface="Times New Roman"/>
              </a:rPr>
              <a:t>(h)</a:t>
            </a:r>
            <a:endParaRPr lang="es-ES" sz="2800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813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 heap operations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0" y="2072231"/>
            <a:ext cx="841768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3200" dirty="0" smtClean="0">
                <a:solidFill>
                  <a:srgbClr val="A6A6A6"/>
                </a:solidFill>
                <a:latin typeface="Arial Narrow"/>
                <a:cs typeface="Arial Narrow"/>
              </a:rPr>
              <a:t>INSERT! (</a:t>
            </a:r>
            <a:r>
              <a:rPr lang="es-ES" sz="3200" dirty="0" err="1" smtClean="0">
                <a:solidFill>
                  <a:srgbClr val="A6A6A6"/>
                </a:solidFill>
                <a:latin typeface="Arial Narrow"/>
                <a:cs typeface="Arial Narrow"/>
              </a:rPr>
              <a:t>insert</a:t>
            </a:r>
            <a:r>
              <a:rPr lang="es-ES" sz="3200" dirty="0" smtClean="0">
                <a:solidFill>
                  <a:srgbClr val="A6A6A6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A6A6A6"/>
                </a:solidFill>
                <a:latin typeface="Arial Narrow"/>
                <a:cs typeface="Arial Narrow"/>
              </a:rPr>
              <a:t>one</a:t>
            </a:r>
            <a:r>
              <a:rPr lang="es-ES" sz="3200" dirty="0" smtClean="0">
                <a:solidFill>
                  <a:srgbClr val="A6A6A6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A6A6A6"/>
                </a:solidFill>
                <a:latin typeface="Arial Narrow"/>
                <a:cs typeface="Arial Narrow"/>
              </a:rPr>
              <a:t>element</a:t>
            </a:r>
            <a:r>
              <a:rPr lang="es-ES" sz="3200" dirty="0" smtClean="0">
                <a:solidFill>
                  <a:srgbClr val="A6A6A6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A6A6A6"/>
                </a:solidFill>
                <a:latin typeface="Arial Narrow"/>
                <a:cs typeface="Arial Narrow"/>
              </a:rPr>
              <a:t>to</a:t>
            </a:r>
            <a:r>
              <a:rPr lang="es-ES" sz="3200" dirty="0" smtClean="0">
                <a:solidFill>
                  <a:srgbClr val="A6A6A6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A6A6A6"/>
                </a:solidFill>
                <a:latin typeface="Arial Narrow"/>
                <a:cs typeface="Arial Narrow"/>
              </a:rPr>
              <a:t>the</a:t>
            </a:r>
            <a:r>
              <a:rPr lang="es-ES" sz="3200" dirty="0" smtClean="0">
                <a:solidFill>
                  <a:srgbClr val="A6A6A6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A6A6A6"/>
                </a:solidFill>
                <a:latin typeface="Arial Narrow"/>
                <a:cs typeface="Arial Narrow"/>
              </a:rPr>
              <a:t>heap</a:t>
            </a:r>
            <a:r>
              <a:rPr lang="es-ES" sz="3200" dirty="0" smtClean="0">
                <a:solidFill>
                  <a:srgbClr val="A6A6A6"/>
                </a:solidFill>
                <a:latin typeface="Arial Narrow"/>
                <a:cs typeface="Arial Narrow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EXTRACT_MAX! (</a:t>
            </a:r>
            <a:r>
              <a:rPr lang="es-ES" sz="3200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extract</a:t>
            </a:r>
            <a:r>
              <a:rPr lang="es-ES" sz="3200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maximum</a:t>
            </a:r>
            <a:r>
              <a:rPr lang="es-ES" sz="3200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value</a:t>
            </a:r>
            <a:r>
              <a:rPr lang="es-ES" sz="3200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from</a:t>
            </a:r>
            <a:r>
              <a:rPr lang="es-ES" sz="3200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heap</a:t>
            </a:r>
            <a:r>
              <a:rPr lang="es-ES" sz="3200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s-ES" sz="3200" dirty="0" smtClean="0">
              <a:solidFill>
                <a:schemeClr val="bg1">
                  <a:lumMod val="65000"/>
                </a:schemeClr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smtClean="0">
                <a:latin typeface="Arial Narrow"/>
                <a:cs typeface="Arial Narrow"/>
              </a:rPr>
              <a:t>BUILD-MAX-HEAP (</a:t>
            </a:r>
            <a:r>
              <a:rPr lang="es-ES" sz="3200" dirty="0" err="1" smtClean="0">
                <a:latin typeface="Arial Narrow"/>
                <a:cs typeface="Arial Narrow"/>
              </a:rPr>
              <a:t>build</a:t>
            </a:r>
            <a:r>
              <a:rPr lang="es-ES" sz="3200" dirty="0" smtClean="0">
                <a:latin typeface="Arial Narrow"/>
                <a:cs typeface="Arial Narrow"/>
              </a:rPr>
              <a:t> a </a:t>
            </a:r>
            <a:r>
              <a:rPr lang="es-ES" sz="3200" dirty="0" err="1" smtClean="0">
                <a:latin typeface="Arial Narrow"/>
                <a:cs typeface="Arial Narrow"/>
              </a:rPr>
              <a:t>heap</a:t>
            </a:r>
            <a:r>
              <a:rPr lang="es-ES" sz="3200" dirty="0" smtClean="0">
                <a:latin typeface="Arial Narrow"/>
                <a:cs typeface="Arial Narrow"/>
              </a:rPr>
              <a:t> in place)</a:t>
            </a:r>
          </a:p>
          <a:p>
            <a:endParaRPr lang="es-ES" sz="3200" dirty="0" smtClean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897064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Build max-heap in place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0" y="1218461"/>
            <a:ext cx="7842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DIN Condensed Bold"/>
                <a:cs typeface="DIN Condensed Bold"/>
              </a:rPr>
              <a:t>We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already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have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an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array</a:t>
            </a:r>
            <a:r>
              <a:rPr lang="es-ES" sz="2400" dirty="0" smtClean="0">
                <a:latin typeface="DIN Condensed Bold"/>
                <a:cs typeface="DIN Condensed Bold"/>
              </a:rPr>
              <a:t>, and </a:t>
            </a:r>
            <a:r>
              <a:rPr lang="es-ES" sz="2400" dirty="0" err="1" smtClean="0">
                <a:latin typeface="DIN Condensed Bold"/>
                <a:cs typeface="DIN Condensed Bold"/>
              </a:rPr>
              <a:t>we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would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like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to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convert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it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into</a:t>
            </a:r>
            <a:r>
              <a:rPr lang="es-ES" sz="2400" dirty="0" smtClean="0">
                <a:latin typeface="DIN Condensed Bold"/>
                <a:cs typeface="DIN Condensed Bold"/>
              </a:rPr>
              <a:t> a </a:t>
            </a:r>
            <a:r>
              <a:rPr lang="es-ES" sz="2400" dirty="0" err="1" smtClean="0">
                <a:latin typeface="DIN Condensed Bold"/>
                <a:cs typeface="DIN Condensed Bold"/>
              </a:rPr>
              <a:t>heap</a:t>
            </a:r>
            <a:r>
              <a:rPr lang="es-ES" sz="2400" dirty="0" smtClean="0">
                <a:latin typeface="DIN Condensed Bold"/>
                <a:cs typeface="DIN Condensed Bold"/>
              </a:rPr>
              <a:t> (</a:t>
            </a:r>
            <a:r>
              <a:rPr lang="es-ES" sz="2400" dirty="0" err="1" smtClean="0">
                <a:latin typeface="DIN Condensed Bold"/>
                <a:cs typeface="DIN Condensed Bold"/>
              </a:rPr>
              <a:t>heapify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it</a:t>
            </a:r>
            <a:r>
              <a:rPr lang="es-ES" sz="2400" dirty="0" smtClean="0">
                <a:latin typeface="DIN Condensed Bold"/>
                <a:cs typeface="DIN Condensed Bold"/>
              </a:rPr>
              <a:t>).</a:t>
            </a:r>
          </a:p>
          <a:p>
            <a:r>
              <a:rPr lang="es-ES" sz="2400" dirty="0" err="1" smtClean="0">
                <a:latin typeface="DIN Condensed Bold"/>
                <a:cs typeface="DIN Condensed Bold"/>
              </a:rPr>
              <a:t>Example</a:t>
            </a:r>
            <a:r>
              <a:rPr lang="es-ES" sz="2400" dirty="0" smtClean="0">
                <a:latin typeface="DIN Condensed Bold"/>
                <a:cs typeface="DIN Condensed Bold"/>
              </a:rPr>
              <a:t>:</a:t>
            </a:r>
            <a:endParaRPr lang="es-ES" sz="2400" dirty="0">
              <a:latin typeface="DIN Condensed Bold"/>
              <a:cs typeface="DIN Condensed Bold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71198"/>
              </p:ext>
            </p:extLst>
          </p:nvPr>
        </p:nvGraphicFramePr>
        <p:xfrm>
          <a:off x="1580394" y="2116694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Elipse 41"/>
          <p:cNvSpPr/>
          <p:nvPr/>
        </p:nvSpPr>
        <p:spPr>
          <a:xfrm>
            <a:off x="4529764" y="3001572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rgbClr val="000000"/>
                </a:solidFill>
              </a:rPr>
              <a:t>5</a:t>
            </a:r>
            <a:endParaRPr lang="es-ES" sz="1200" dirty="0">
              <a:solidFill>
                <a:srgbClr val="000000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3478857" y="3789204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1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4" name="Conector recto 43"/>
          <p:cNvCxnSpPr>
            <a:stCxn id="42" idx="3"/>
            <a:endCxn id="43" idx="0"/>
          </p:cNvCxnSpPr>
          <p:nvPr/>
        </p:nvCxnSpPr>
        <p:spPr>
          <a:xfrm flipH="1">
            <a:off x="3653473" y="3321624"/>
            <a:ext cx="927434" cy="467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4"/>
          <p:cNvSpPr/>
          <p:nvPr/>
        </p:nvSpPr>
        <p:spPr>
          <a:xfrm>
            <a:off x="5688910" y="3844116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6" name="Conector recto 45"/>
          <p:cNvCxnSpPr>
            <a:stCxn id="42" idx="5"/>
            <a:endCxn id="45" idx="0"/>
          </p:cNvCxnSpPr>
          <p:nvPr/>
        </p:nvCxnSpPr>
        <p:spPr>
          <a:xfrm>
            <a:off x="4827853" y="3321624"/>
            <a:ext cx="1035674" cy="522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Elipse 46"/>
          <p:cNvSpPr/>
          <p:nvPr/>
        </p:nvSpPr>
        <p:spPr>
          <a:xfrm>
            <a:off x="2909101" y="4509219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95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8" name="Conector recto 47"/>
          <p:cNvCxnSpPr>
            <a:stCxn id="43" idx="3"/>
            <a:endCxn id="47" idx="0"/>
          </p:cNvCxnSpPr>
          <p:nvPr/>
        </p:nvCxnSpPr>
        <p:spPr>
          <a:xfrm flipH="1">
            <a:off x="3083717" y="4109256"/>
            <a:ext cx="446284" cy="39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Elipse 48"/>
          <p:cNvSpPr/>
          <p:nvPr/>
        </p:nvSpPr>
        <p:spPr>
          <a:xfrm>
            <a:off x="3947753" y="4489044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94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0" name="Conector recto 49"/>
          <p:cNvCxnSpPr>
            <a:stCxn id="43" idx="5"/>
            <a:endCxn id="49" idx="0"/>
          </p:cNvCxnSpPr>
          <p:nvPr/>
        </p:nvCxnSpPr>
        <p:spPr>
          <a:xfrm>
            <a:off x="3776946" y="4109256"/>
            <a:ext cx="345423" cy="379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Elipse 50"/>
          <p:cNvSpPr/>
          <p:nvPr/>
        </p:nvSpPr>
        <p:spPr>
          <a:xfrm>
            <a:off x="5168908" y="4485558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36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2" name="Conector recto 51"/>
          <p:cNvCxnSpPr>
            <a:stCxn id="45" idx="3"/>
            <a:endCxn id="51" idx="0"/>
          </p:cNvCxnSpPr>
          <p:nvPr/>
        </p:nvCxnSpPr>
        <p:spPr>
          <a:xfrm flipH="1">
            <a:off x="5343525" y="4164169"/>
            <a:ext cx="396530" cy="321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Elipse 52"/>
          <p:cNvSpPr/>
          <p:nvPr/>
        </p:nvSpPr>
        <p:spPr>
          <a:xfrm>
            <a:off x="6303770" y="4479444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93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4" name="Conector recto 53"/>
          <p:cNvCxnSpPr>
            <a:stCxn id="45" idx="5"/>
            <a:endCxn id="53" idx="0"/>
          </p:cNvCxnSpPr>
          <p:nvPr/>
        </p:nvCxnSpPr>
        <p:spPr>
          <a:xfrm>
            <a:off x="5986999" y="4164169"/>
            <a:ext cx="491387" cy="315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2562301" y="5377391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55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6" name="Elipse 55"/>
          <p:cNvSpPr/>
          <p:nvPr/>
        </p:nvSpPr>
        <p:spPr>
          <a:xfrm>
            <a:off x="3208124" y="5377391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23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7" name="Elipse 56"/>
          <p:cNvSpPr/>
          <p:nvPr/>
        </p:nvSpPr>
        <p:spPr>
          <a:xfrm>
            <a:off x="3667608" y="5377391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47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9" name="Conector recto 58"/>
          <p:cNvCxnSpPr>
            <a:stCxn id="47" idx="3"/>
            <a:endCxn id="55" idx="0"/>
          </p:cNvCxnSpPr>
          <p:nvPr/>
        </p:nvCxnSpPr>
        <p:spPr>
          <a:xfrm flipH="1">
            <a:off x="2736918" y="4829271"/>
            <a:ext cx="223327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>
            <a:stCxn id="47" idx="5"/>
            <a:endCxn id="56" idx="0"/>
          </p:cNvCxnSpPr>
          <p:nvPr/>
        </p:nvCxnSpPr>
        <p:spPr>
          <a:xfrm>
            <a:off x="3207190" y="4829271"/>
            <a:ext cx="175551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>
            <a:stCxn id="49" idx="3"/>
            <a:endCxn id="57" idx="0"/>
          </p:cNvCxnSpPr>
          <p:nvPr/>
        </p:nvCxnSpPr>
        <p:spPr>
          <a:xfrm flipH="1">
            <a:off x="3842224" y="4809097"/>
            <a:ext cx="156673" cy="56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CuadroTexto 68"/>
          <p:cNvSpPr txBox="1"/>
          <p:nvPr/>
        </p:nvSpPr>
        <p:spPr>
          <a:xfrm>
            <a:off x="4801984" y="281887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3756025" y="366657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5935527" y="362346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3130068" y="431502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4179912" y="431258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5401967" y="430912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6500456" y="4305671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2722534" y="508281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3291871" y="508858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3803425" y="508512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688353" y="2412829"/>
            <a:ext cx="7022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[0]	   [1]	       [2]	[3]	   [4]	       [5]        [6]         [7]        [8]        [9]	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-50127" y="6021298"/>
            <a:ext cx="9194127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 smtClean="0"/>
              <a:t>This</a:t>
            </a:r>
            <a:r>
              <a:rPr lang="es-ES" sz="2400" dirty="0" smtClean="0"/>
              <a:t> </a:t>
            </a:r>
            <a:r>
              <a:rPr lang="es-ES" sz="2400" dirty="0" err="1" smtClean="0"/>
              <a:t>is</a:t>
            </a:r>
            <a:r>
              <a:rPr lang="es-ES" sz="2400" dirty="0" smtClean="0"/>
              <a:t> </a:t>
            </a:r>
            <a:r>
              <a:rPr lang="es-ES" sz="2400" b="1" dirty="0" smtClean="0">
                <a:solidFill>
                  <a:srgbClr val="FF0000"/>
                </a:solidFill>
              </a:rPr>
              <a:t>NOT</a:t>
            </a:r>
            <a:r>
              <a:rPr lang="es-ES" sz="2400" dirty="0" smtClean="0"/>
              <a:t> a </a:t>
            </a:r>
            <a:r>
              <a:rPr lang="es-ES" sz="2400" dirty="0" err="1" smtClean="0"/>
              <a:t>heap</a:t>
            </a:r>
            <a:r>
              <a:rPr lang="es-ES" sz="2400" dirty="0" smtClean="0"/>
              <a:t> (</a:t>
            </a:r>
            <a:r>
              <a:rPr lang="es-ES" sz="2400" dirty="0" err="1" smtClean="0"/>
              <a:t>it</a:t>
            </a:r>
            <a:r>
              <a:rPr lang="es-ES" sz="2400" dirty="0" smtClean="0"/>
              <a:t> </a:t>
            </a:r>
            <a:r>
              <a:rPr lang="es-ES" sz="2400" dirty="0" err="1" smtClean="0"/>
              <a:t>does</a:t>
            </a:r>
            <a:r>
              <a:rPr lang="es-ES" sz="2400" dirty="0" smtClean="0"/>
              <a:t> </a:t>
            </a:r>
            <a:r>
              <a:rPr lang="es-ES" sz="2400" dirty="0" err="1" smtClean="0"/>
              <a:t>not</a:t>
            </a:r>
            <a:r>
              <a:rPr lang="es-ES" sz="2400" dirty="0" smtClean="0"/>
              <a:t> </a:t>
            </a:r>
            <a:r>
              <a:rPr lang="es-ES" sz="2400" dirty="0" err="1" smtClean="0"/>
              <a:t>comply</a:t>
            </a:r>
            <a:r>
              <a:rPr lang="es-ES" sz="2400" dirty="0" smtClean="0"/>
              <a:t> </a:t>
            </a:r>
            <a:r>
              <a:rPr lang="es-ES" sz="2400" dirty="0" err="1" smtClean="0"/>
              <a:t>with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heap</a:t>
            </a:r>
            <a:r>
              <a:rPr lang="es-ES" sz="2400" dirty="0" smtClean="0"/>
              <a:t> </a:t>
            </a:r>
            <a:r>
              <a:rPr lang="es-ES" sz="2400" dirty="0" err="1" smtClean="0"/>
              <a:t>property</a:t>
            </a:r>
            <a:r>
              <a:rPr lang="es-ES" sz="2400" dirty="0" smtClean="0"/>
              <a:t>).</a:t>
            </a:r>
          </a:p>
          <a:p>
            <a:pPr algn="ctr"/>
            <a:r>
              <a:rPr lang="es-ES" sz="2400" dirty="0" smtClean="0"/>
              <a:t>Can </a:t>
            </a:r>
            <a:r>
              <a:rPr lang="es-ES" sz="2400" dirty="0" err="1" smtClean="0"/>
              <a:t>we</a:t>
            </a:r>
            <a:r>
              <a:rPr lang="es-ES" sz="2400" dirty="0" smtClean="0"/>
              <a:t> </a:t>
            </a:r>
            <a:r>
              <a:rPr lang="es-ES" sz="2400" dirty="0" err="1" smtClean="0"/>
              <a:t>apply</a:t>
            </a:r>
            <a:r>
              <a:rPr lang="es-ES" sz="2400" dirty="0" smtClean="0"/>
              <a:t> </a:t>
            </a:r>
            <a:r>
              <a:rPr lang="es-ES" sz="2400" dirty="0" err="1" smtClean="0"/>
              <a:t>max-heapify</a:t>
            </a:r>
            <a:r>
              <a:rPr lang="es-ES" sz="2400" dirty="0" smtClean="0"/>
              <a:t> </a:t>
            </a:r>
            <a:r>
              <a:rPr lang="es-ES" sz="2400" dirty="0" err="1" smtClean="0"/>
              <a:t>somehow</a:t>
            </a:r>
            <a:r>
              <a:rPr lang="es-ES" sz="2400" dirty="0" smtClean="0"/>
              <a:t>?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56786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0" y="1218461"/>
            <a:ext cx="7842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DIN Condensed Bold"/>
                <a:cs typeface="DIN Condensed Bold"/>
              </a:rPr>
              <a:t>We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already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have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an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array</a:t>
            </a:r>
            <a:r>
              <a:rPr lang="es-ES" sz="2400" dirty="0" smtClean="0">
                <a:latin typeface="DIN Condensed Bold"/>
                <a:cs typeface="DIN Condensed Bold"/>
              </a:rPr>
              <a:t>, and </a:t>
            </a:r>
            <a:r>
              <a:rPr lang="es-ES" sz="2400" dirty="0" err="1" smtClean="0">
                <a:latin typeface="DIN Condensed Bold"/>
                <a:cs typeface="DIN Condensed Bold"/>
              </a:rPr>
              <a:t>we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would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like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to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convert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it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into</a:t>
            </a:r>
            <a:r>
              <a:rPr lang="es-ES" sz="2400" dirty="0" smtClean="0">
                <a:latin typeface="DIN Condensed Bold"/>
                <a:cs typeface="DIN Condensed Bold"/>
              </a:rPr>
              <a:t> a </a:t>
            </a:r>
            <a:r>
              <a:rPr lang="es-ES" sz="2400" dirty="0" err="1" smtClean="0">
                <a:latin typeface="DIN Condensed Bold"/>
                <a:cs typeface="DIN Condensed Bold"/>
              </a:rPr>
              <a:t>heap</a:t>
            </a:r>
            <a:r>
              <a:rPr lang="es-ES" sz="2400" dirty="0" smtClean="0">
                <a:latin typeface="DIN Condensed Bold"/>
                <a:cs typeface="DIN Condensed Bold"/>
              </a:rPr>
              <a:t> (</a:t>
            </a:r>
            <a:r>
              <a:rPr lang="es-ES" sz="2400" dirty="0" err="1" smtClean="0">
                <a:latin typeface="DIN Condensed Bold"/>
                <a:cs typeface="DIN Condensed Bold"/>
              </a:rPr>
              <a:t>heapify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it</a:t>
            </a:r>
            <a:r>
              <a:rPr lang="es-ES" sz="2400" dirty="0" smtClean="0">
                <a:latin typeface="DIN Condensed Bold"/>
                <a:cs typeface="DIN Condensed Bold"/>
              </a:rPr>
              <a:t>).</a:t>
            </a:r>
          </a:p>
          <a:p>
            <a:r>
              <a:rPr lang="es-ES" sz="2400" dirty="0" err="1" smtClean="0">
                <a:latin typeface="DIN Condensed Bold"/>
                <a:cs typeface="DIN Condensed Bold"/>
              </a:rPr>
              <a:t>Example</a:t>
            </a:r>
            <a:r>
              <a:rPr lang="es-ES" sz="2400" dirty="0" smtClean="0">
                <a:latin typeface="DIN Condensed Bold"/>
                <a:cs typeface="DIN Condensed Bold"/>
              </a:rPr>
              <a:t>:</a:t>
            </a:r>
            <a:endParaRPr lang="es-ES" sz="2400" dirty="0">
              <a:latin typeface="DIN Condensed Bold"/>
              <a:cs typeface="DIN Condensed Bold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2697528"/>
              </p:ext>
            </p:extLst>
          </p:nvPr>
        </p:nvGraphicFramePr>
        <p:xfrm>
          <a:off x="1580394" y="2116694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Elipse 41"/>
          <p:cNvSpPr/>
          <p:nvPr/>
        </p:nvSpPr>
        <p:spPr>
          <a:xfrm>
            <a:off x="4529764" y="3001572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rgbClr val="000000"/>
                </a:solidFill>
              </a:rPr>
              <a:t>5</a:t>
            </a:r>
            <a:endParaRPr lang="es-ES" sz="1200" dirty="0">
              <a:solidFill>
                <a:srgbClr val="000000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3478857" y="3789204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1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4" name="Conector recto 43"/>
          <p:cNvCxnSpPr>
            <a:stCxn id="42" idx="3"/>
            <a:endCxn id="43" idx="0"/>
          </p:cNvCxnSpPr>
          <p:nvPr/>
        </p:nvCxnSpPr>
        <p:spPr>
          <a:xfrm flipH="1">
            <a:off x="3653473" y="3321624"/>
            <a:ext cx="927434" cy="467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4"/>
          <p:cNvSpPr/>
          <p:nvPr/>
        </p:nvSpPr>
        <p:spPr>
          <a:xfrm>
            <a:off x="5688910" y="3844116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6" name="Conector recto 45"/>
          <p:cNvCxnSpPr>
            <a:stCxn id="42" idx="5"/>
            <a:endCxn id="45" idx="0"/>
          </p:cNvCxnSpPr>
          <p:nvPr/>
        </p:nvCxnSpPr>
        <p:spPr>
          <a:xfrm>
            <a:off x="4827853" y="3321624"/>
            <a:ext cx="1035674" cy="522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Elipse 46"/>
          <p:cNvSpPr/>
          <p:nvPr/>
        </p:nvSpPr>
        <p:spPr>
          <a:xfrm>
            <a:off x="2909101" y="4509219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95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8" name="Conector recto 47"/>
          <p:cNvCxnSpPr>
            <a:stCxn id="43" idx="3"/>
            <a:endCxn id="47" idx="0"/>
          </p:cNvCxnSpPr>
          <p:nvPr/>
        </p:nvCxnSpPr>
        <p:spPr>
          <a:xfrm flipH="1">
            <a:off x="3083717" y="4109256"/>
            <a:ext cx="446284" cy="39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Elipse 48"/>
          <p:cNvSpPr/>
          <p:nvPr/>
        </p:nvSpPr>
        <p:spPr>
          <a:xfrm>
            <a:off x="3947753" y="4489044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94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0" name="Conector recto 49"/>
          <p:cNvCxnSpPr>
            <a:stCxn id="43" idx="5"/>
            <a:endCxn id="49" idx="0"/>
          </p:cNvCxnSpPr>
          <p:nvPr/>
        </p:nvCxnSpPr>
        <p:spPr>
          <a:xfrm>
            <a:off x="3776946" y="4109256"/>
            <a:ext cx="345423" cy="379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Elipse 50"/>
          <p:cNvSpPr/>
          <p:nvPr/>
        </p:nvSpPr>
        <p:spPr>
          <a:xfrm>
            <a:off x="5168908" y="4485558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36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2" name="Conector recto 51"/>
          <p:cNvCxnSpPr>
            <a:stCxn id="45" idx="3"/>
            <a:endCxn id="51" idx="0"/>
          </p:cNvCxnSpPr>
          <p:nvPr/>
        </p:nvCxnSpPr>
        <p:spPr>
          <a:xfrm flipH="1">
            <a:off x="5343525" y="4164169"/>
            <a:ext cx="396530" cy="321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Elipse 52"/>
          <p:cNvSpPr/>
          <p:nvPr/>
        </p:nvSpPr>
        <p:spPr>
          <a:xfrm>
            <a:off x="6303770" y="4479444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93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4" name="Conector recto 53"/>
          <p:cNvCxnSpPr>
            <a:stCxn id="45" idx="5"/>
            <a:endCxn id="53" idx="0"/>
          </p:cNvCxnSpPr>
          <p:nvPr/>
        </p:nvCxnSpPr>
        <p:spPr>
          <a:xfrm>
            <a:off x="5986999" y="4164169"/>
            <a:ext cx="491387" cy="315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2562301" y="5377391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55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6" name="Elipse 55"/>
          <p:cNvSpPr/>
          <p:nvPr/>
        </p:nvSpPr>
        <p:spPr>
          <a:xfrm>
            <a:off x="3208124" y="5377391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23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7" name="Elipse 56"/>
          <p:cNvSpPr/>
          <p:nvPr/>
        </p:nvSpPr>
        <p:spPr>
          <a:xfrm>
            <a:off x="3667608" y="5377391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47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9" name="Conector recto 58"/>
          <p:cNvCxnSpPr>
            <a:stCxn id="47" idx="3"/>
            <a:endCxn id="55" idx="0"/>
          </p:cNvCxnSpPr>
          <p:nvPr/>
        </p:nvCxnSpPr>
        <p:spPr>
          <a:xfrm flipH="1">
            <a:off x="2736918" y="4829271"/>
            <a:ext cx="223327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>
            <a:stCxn id="47" idx="5"/>
            <a:endCxn id="56" idx="0"/>
          </p:cNvCxnSpPr>
          <p:nvPr/>
        </p:nvCxnSpPr>
        <p:spPr>
          <a:xfrm>
            <a:off x="3207190" y="4829271"/>
            <a:ext cx="175551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>
            <a:stCxn id="49" idx="3"/>
            <a:endCxn id="57" idx="0"/>
          </p:cNvCxnSpPr>
          <p:nvPr/>
        </p:nvCxnSpPr>
        <p:spPr>
          <a:xfrm flipH="1">
            <a:off x="3842224" y="4809097"/>
            <a:ext cx="156673" cy="56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CuadroTexto 68"/>
          <p:cNvSpPr txBox="1"/>
          <p:nvPr/>
        </p:nvSpPr>
        <p:spPr>
          <a:xfrm>
            <a:off x="4801984" y="281887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3756025" y="366657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5935527" y="362346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3130068" y="431502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4179912" y="431258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5401967" y="430912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6500456" y="4305671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2722534" y="508281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3291871" y="5088586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3803425" y="508512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688353" y="2412829"/>
            <a:ext cx="7022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[0]	   [1]	       [2]	[3]	   [4]	       [5]        [6]         [7]        [8]        [9]	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-50127" y="6021298"/>
            <a:ext cx="9194127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 smtClean="0"/>
              <a:t>This</a:t>
            </a:r>
            <a:r>
              <a:rPr lang="es-ES" sz="2400" dirty="0" smtClean="0"/>
              <a:t> </a:t>
            </a:r>
            <a:r>
              <a:rPr lang="es-ES" sz="2400" dirty="0" err="1" smtClean="0"/>
              <a:t>tree</a:t>
            </a:r>
            <a:r>
              <a:rPr lang="es-ES" sz="2400" dirty="0" smtClean="0"/>
              <a:t> </a:t>
            </a:r>
            <a:r>
              <a:rPr lang="es-ES" sz="2400" dirty="0" err="1" smtClean="0"/>
              <a:t>does</a:t>
            </a:r>
            <a:r>
              <a:rPr lang="es-ES" sz="2400" dirty="0" smtClean="0"/>
              <a:t> </a:t>
            </a:r>
            <a:r>
              <a:rPr lang="es-ES" sz="2400" dirty="0" err="1" smtClean="0"/>
              <a:t>not</a:t>
            </a:r>
            <a:r>
              <a:rPr lang="es-ES" sz="2400" dirty="0" smtClean="0"/>
              <a:t> </a:t>
            </a:r>
            <a:r>
              <a:rPr lang="es-ES" sz="2400" dirty="0" err="1" smtClean="0"/>
              <a:t>comply</a:t>
            </a:r>
            <a:r>
              <a:rPr lang="es-ES" sz="2400" dirty="0" smtClean="0"/>
              <a:t> </a:t>
            </a:r>
            <a:r>
              <a:rPr lang="es-ES" sz="2400" dirty="0" err="1" smtClean="0"/>
              <a:t>with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heap</a:t>
            </a:r>
            <a:r>
              <a:rPr lang="es-ES" sz="2400" dirty="0" smtClean="0"/>
              <a:t> </a:t>
            </a:r>
            <a:r>
              <a:rPr lang="es-ES" sz="2400" dirty="0" err="1" smtClean="0"/>
              <a:t>property</a:t>
            </a:r>
            <a:r>
              <a:rPr lang="es-ES" sz="2400" dirty="0" smtClean="0"/>
              <a:t>.</a:t>
            </a:r>
          </a:p>
          <a:p>
            <a:pPr algn="ctr"/>
            <a:r>
              <a:rPr lang="es-ES" sz="2400" dirty="0" smtClean="0"/>
              <a:t>Can </a:t>
            </a:r>
            <a:r>
              <a:rPr lang="es-ES" sz="2400" dirty="0" err="1" smtClean="0"/>
              <a:t>we</a:t>
            </a:r>
            <a:r>
              <a:rPr lang="es-ES" sz="2400" dirty="0" smtClean="0"/>
              <a:t> </a:t>
            </a:r>
            <a:r>
              <a:rPr lang="es-ES" sz="2400" dirty="0" err="1" smtClean="0"/>
              <a:t>apply</a:t>
            </a:r>
            <a:r>
              <a:rPr lang="es-ES" sz="2400" dirty="0" smtClean="0"/>
              <a:t> </a:t>
            </a:r>
            <a:r>
              <a:rPr lang="es-ES" sz="2400" dirty="0" err="1" smtClean="0"/>
              <a:t>max-heapify</a:t>
            </a:r>
            <a:r>
              <a:rPr lang="es-ES" sz="2400" dirty="0" smtClean="0"/>
              <a:t> </a:t>
            </a:r>
            <a:r>
              <a:rPr lang="es-ES" sz="2400" dirty="0" err="1" smtClean="0"/>
              <a:t>somehow</a:t>
            </a:r>
            <a:r>
              <a:rPr lang="es-ES" sz="2400" dirty="0" smtClean="0"/>
              <a:t>?</a:t>
            </a:r>
            <a:endParaRPr lang="es-ES" sz="2400" dirty="0"/>
          </a:p>
        </p:txBody>
      </p:sp>
      <p:sp>
        <p:nvSpPr>
          <p:cNvPr id="4" name="Rectángulo 3"/>
          <p:cNvSpPr/>
          <p:nvPr/>
        </p:nvSpPr>
        <p:spPr>
          <a:xfrm>
            <a:off x="2322274" y="5359813"/>
            <a:ext cx="1857638" cy="527011"/>
          </a:xfrm>
          <a:prstGeom prst="rect">
            <a:avLst/>
          </a:prstGeom>
          <a:ln w="38100" cmpd="sng">
            <a:solidFill>
              <a:srgbClr val="FF0000"/>
            </a:solidFill>
            <a:prstDash val="dot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4582432" y="5427850"/>
            <a:ext cx="2015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Leaves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are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already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heaps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13" name="Conector recto de flecha 12"/>
          <p:cNvCxnSpPr>
            <a:stCxn id="4" idx="3"/>
            <a:endCxn id="7" idx="1"/>
          </p:cNvCxnSpPr>
          <p:nvPr/>
        </p:nvCxnSpPr>
        <p:spPr>
          <a:xfrm flipV="1">
            <a:off x="4179912" y="5612516"/>
            <a:ext cx="402520" cy="1080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/>
          <p:cNvGrpSpPr/>
          <p:nvPr/>
        </p:nvGrpSpPr>
        <p:grpSpPr>
          <a:xfrm>
            <a:off x="2032000" y="3095878"/>
            <a:ext cx="6678707" cy="1877952"/>
            <a:chOff x="2032000" y="3095878"/>
            <a:chExt cx="6678707" cy="1877952"/>
          </a:xfrm>
        </p:grpSpPr>
        <p:cxnSp>
          <p:nvCxnSpPr>
            <p:cNvPr id="15" name="Conector recto 14"/>
            <p:cNvCxnSpPr/>
            <p:nvPr/>
          </p:nvCxnSpPr>
          <p:spPr>
            <a:xfrm>
              <a:off x="2032000" y="4973830"/>
              <a:ext cx="5468471" cy="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lecha arriba 15"/>
            <p:cNvSpPr/>
            <p:nvPr/>
          </p:nvSpPr>
          <p:spPr>
            <a:xfrm>
              <a:off x="7231529" y="3095878"/>
              <a:ext cx="268942" cy="1713219"/>
            </a:xfrm>
            <a:prstGeom prst="upArrow">
              <a:avLst/>
            </a:prstGeom>
            <a:ln w="12700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7494387" y="3572750"/>
              <a:ext cx="12163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We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 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heapify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 </a:t>
              </a:r>
              <a:r>
                <a:rPr lang="es-ES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bottom</a:t>
              </a:r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-up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sp>
        <p:nvSpPr>
          <p:cNvPr id="62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Build max-heap in place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4279610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530736"/>
              </p:ext>
            </p:extLst>
          </p:nvPr>
        </p:nvGraphicFramePr>
        <p:xfrm>
          <a:off x="3005750" y="1231285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Elipse 41"/>
          <p:cNvSpPr/>
          <p:nvPr/>
        </p:nvSpPr>
        <p:spPr>
          <a:xfrm>
            <a:off x="6470450" y="2490941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rgbClr val="000000"/>
                </a:solidFill>
              </a:rPr>
              <a:t>5</a:t>
            </a:r>
            <a:endParaRPr lang="es-ES" sz="1200" dirty="0">
              <a:solidFill>
                <a:srgbClr val="000000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5419543" y="3278573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1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4" name="Conector recto 43"/>
          <p:cNvCxnSpPr>
            <a:stCxn id="42" idx="3"/>
            <a:endCxn id="43" idx="0"/>
          </p:cNvCxnSpPr>
          <p:nvPr/>
        </p:nvCxnSpPr>
        <p:spPr>
          <a:xfrm flipH="1">
            <a:off x="5594159" y="2810993"/>
            <a:ext cx="927434" cy="467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4"/>
          <p:cNvSpPr/>
          <p:nvPr/>
        </p:nvSpPr>
        <p:spPr>
          <a:xfrm>
            <a:off x="7629596" y="3333485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6" name="Conector recto 45"/>
          <p:cNvCxnSpPr>
            <a:stCxn id="42" idx="5"/>
            <a:endCxn id="45" idx="0"/>
          </p:cNvCxnSpPr>
          <p:nvPr/>
        </p:nvCxnSpPr>
        <p:spPr>
          <a:xfrm>
            <a:off x="6768539" y="2810993"/>
            <a:ext cx="1035674" cy="522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Elipse 46"/>
          <p:cNvSpPr/>
          <p:nvPr/>
        </p:nvSpPr>
        <p:spPr>
          <a:xfrm>
            <a:off x="4849787" y="3998588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95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8" name="Conector recto 47"/>
          <p:cNvCxnSpPr>
            <a:stCxn id="43" idx="3"/>
            <a:endCxn id="47" idx="0"/>
          </p:cNvCxnSpPr>
          <p:nvPr/>
        </p:nvCxnSpPr>
        <p:spPr>
          <a:xfrm flipH="1">
            <a:off x="5024403" y="3598625"/>
            <a:ext cx="446284" cy="39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Elipse 48"/>
          <p:cNvSpPr/>
          <p:nvPr/>
        </p:nvSpPr>
        <p:spPr>
          <a:xfrm>
            <a:off x="5888439" y="3978413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94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0" name="Conector recto 49"/>
          <p:cNvCxnSpPr>
            <a:stCxn id="43" idx="5"/>
            <a:endCxn id="49" idx="0"/>
          </p:cNvCxnSpPr>
          <p:nvPr/>
        </p:nvCxnSpPr>
        <p:spPr>
          <a:xfrm>
            <a:off x="5717632" y="3598625"/>
            <a:ext cx="345423" cy="379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Elipse 50"/>
          <p:cNvSpPr/>
          <p:nvPr/>
        </p:nvSpPr>
        <p:spPr>
          <a:xfrm>
            <a:off x="7109594" y="3974927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36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2" name="Conector recto 51"/>
          <p:cNvCxnSpPr>
            <a:stCxn id="45" idx="3"/>
            <a:endCxn id="51" idx="0"/>
          </p:cNvCxnSpPr>
          <p:nvPr/>
        </p:nvCxnSpPr>
        <p:spPr>
          <a:xfrm flipH="1">
            <a:off x="7284211" y="3653538"/>
            <a:ext cx="396530" cy="321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Elipse 52"/>
          <p:cNvSpPr/>
          <p:nvPr/>
        </p:nvSpPr>
        <p:spPr>
          <a:xfrm>
            <a:off x="8244456" y="3968813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93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4" name="Conector recto 53"/>
          <p:cNvCxnSpPr>
            <a:stCxn id="45" idx="5"/>
            <a:endCxn id="53" idx="0"/>
          </p:cNvCxnSpPr>
          <p:nvPr/>
        </p:nvCxnSpPr>
        <p:spPr>
          <a:xfrm>
            <a:off x="7927685" y="3653538"/>
            <a:ext cx="491387" cy="315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4502987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55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6" name="Elipse 55"/>
          <p:cNvSpPr/>
          <p:nvPr/>
        </p:nvSpPr>
        <p:spPr>
          <a:xfrm>
            <a:off x="5148810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23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7" name="Elipse 56"/>
          <p:cNvSpPr/>
          <p:nvPr/>
        </p:nvSpPr>
        <p:spPr>
          <a:xfrm>
            <a:off x="5608294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47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9" name="Conector recto 58"/>
          <p:cNvCxnSpPr>
            <a:stCxn id="47" idx="3"/>
            <a:endCxn id="55" idx="0"/>
          </p:cNvCxnSpPr>
          <p:nvPr/>
        </p:nvCxnSpPr>
        <p:spPr>
          <a:xfrm flipH="1">
            <a:off x="4677604" y="4318640"/>
            <a:ext cx="223327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>
            <a:stCxn id="47" idx="5"/>
            <a:endCxn id="56" idx="0"/>
          </p:cNvCxnSpPr>
          <p:nvPr/>
        </p:nvCxnSpPr>
        <p:spPr>
          <a:xfrm>
            <a:off x="5147876" y="4318640"/>
            <a:ext cx="175551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>
            <a:stCxn id="49" idx="3"/>
            <a:endCxn id="57" idx="0"/>
          </p:cNvCxnSpPr>
          <p:nvPr/>
        </p:nvCxnSpPr>
        <p:spPr>
          <a:xfrm flipH="1">
            <a:off x="5782910" y="4298466"/>
            <a:ext cx="156673" cy="56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CuadroTexto 68"/>
          <p:cNvSpPr txBox="1"/>
          <p:nvPr/>
        </p:nvSpPr>
        <p:spPr>
          <a:xfrm>
            <a:off x="6742670" y="230824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5696711" y="315594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7876213" y="311282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5070754" y="380438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6120598" y="380195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7342653" y="379849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8441142" y="379504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4663220" y="4572183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5232557" y="457795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5744111" y="457449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113709" y="1527420"/>
            <a:ext cx="7022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[0]	   [1]	       [2]	[3]	   [4]	       [5]        [6]         [7]        [8]        [9]	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0" y="2585247"/>
            <a:ext cx="4326826" cy="17543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BUILD-MAX-HEAP(A)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A.heapsize</a:t>
            </a:r>
            <a:r>
              <a:rPr lang="es-ES" dirty="0" smtClean="0">
                <a:latin typeface="Consolas"/>
                <a:cs typeface="Consolas"/>
              </a:rPr>
              <a:t> &lt;- 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r>
              <a:rPr lang="es-ES" dirty="0" smtClean="0">
                <a:latin typeface="Consolas"/>
                <a:cs typeface="Consolas"/>
              </a:rPr>
              <a:t> FLOOR(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r>
              <a:rPr lang="es-ES" dirty="0" smtClean="0">
                <a:latin typeface="Consolas"/>
                <a:cs typeface="Consolas"/>
              </a:rPr>
              <a:t>/2) &lt; j ≤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A,j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err="1">
                <a:latin typeface="Consolas"/>
                <a:cs typeface="Consolas"/>
              </a:rPr>
              <a:t>e</a:t>
            </a:r>
            <a:r>
              <a:rPr lang="es-ES" dirty="0" err="1" smtClean="0">
                <a:latin typeface="Consolas"/>
                <a:cs typeface="Consolas"/>
              </a:rPr>
              <a:t>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62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Build max-heap in place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477296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9922327"/>
              </p:ext>
            </p:extLst>
          </p:nvPr>
        </p:nvGraphicFramePr>
        <p:xfrm>
          <a:off x="3005750" y="1231285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Elipse 41"/>
          <p:cNvSpPr/>
          <p:nvPr/>
        </p:nvSpPr>
        <p:spPr>
          <a:xfrm>
            <a:off x="6470450" y="2490941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rgbClr val="000000"/>
                </a:solidFill>
              </a:rPr>
              <a:t>5</a:t>
            </a:r>
            <a:endParaRPr lang="es-ES" sz="1200" dirty="0">
              <a:solidFill>
                <a:srgbClr val="000000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5419543" y="3278573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1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4" name="Conector recto 43"/>
          <p:cNvCxnSpPr>
            <a:stCxn id="42" idx="3"/>
            <a:endCxn id="43" idx="0"/>
          </p:cNvCxnSpPr>
          <p:nvPr/>
        </p:nvCxnSpPr>
        <p:spPr>
          <a:xfrm flipH="1">
            <a:off x="5594159" y="2810993"/>
            <a:ext cx="927434" cy="467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4"/>
          <p:cNvSpPr/>
          <p:nvPr/>
        </p:nvSpPr>
        <p:spPr>
          <a:xfrm>
            <a:off x="7629596" y="3333485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6" name="Conector recto 45"/>
          <p:cNvCxnSpPr>
            <a:stCxn id="42" idx="5"/>
            <a:endCxn id="45" idx="0"/>
          </p:cNvCxnSpPr>
          <p:nvPr/>
        </p:nvCxnSpPr>
        <p:spPr>
          <a:xfrm>
            <a:off x="6768539" y="2810993"/>
            <a:ext cx="1035674" cy="522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Elipse 46"/>
          <p:cNvSpPr/>
          <p:nvPr/>
        </p:nvSpPr>
        <p:spPr>
          <a:xfrm>
            <a:off x="4849787" y="3998588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95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8" name="Conector recto 47"/>
          <p:cNvCxnSpPr>
            <a:stCxn id="43" idx="3"/>
            <a:endCxn id="47" idx="0"/>
          </p:cNvCxnSpPr>
          <p:nvPr/>
        </p:nvCxnSpPr>
        <p:spPr>
          <a:xfrm flipH="1">
            <a:off x="5024403" y="3598625"/>
            <a:ext cx="446284" cy="39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Elipse 48"/>
          <p:cNvSpPr/>
          <p:nvPr/>
        </p:nvSpPr>
        <p:spPr>
          <a:xfrm>
            <a:off x="5888439" y="3978413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94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0" name="Conector recto 49"/>
          <p:cNvCxnSpPr>
            <a:stCxn id="43" idx="5"/>
            <a:endCxn id="49" idx="0"/>
          </p:cNvCxnSpPr>
          <p:nvPr/>
        </p:nvCxnSpPr>
        <p:spPr>
          <a:xfrm>
            <a:off x="5717632" y="3598625"/>
            <a:ext cx="345423" cy="379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Elipse 50"/>
          <p:cNvSpPr/>
          <p:nvPr/>
        </p:nvSpPr>
        <p:spPr>
          <a:xfrm>
            <a:off x="7109594" y="3974927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36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2" name="Conector recto 51"/>
          <p:cNvCxnSpPr>
            <a:stCxn id="45" idx="3"/>
            <a:endCxn id="51" idx="0"/>
          </p:cNvCxnSpPr>
          <p:nvPr/>
        </p:nvCxnSpPr>
        <p:spPr>
          <a:xfrm flipH="1">
            <a:off x="7284211" y="3653538"/>
            <a:ext cx="396530" cy="321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Elipse 52"/>
          <p:cNvSpPr/>
          <p:nvPr/>
        </p:nvSpPr>
        <p:spPr>
          <a:xfrm>
            <a:off x="8244456" y="3968813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93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4" name="Conector recto 53"/>
          <p:cNvCxnSpPr>
            <a:stCxn id="45" idx="5"/>
            <a:endCxn id="53" idx="0"/>
          </p:cNvCxnSpPr>
          <p:nvPr/>
        </p:nvCxnSpPr>
        <p:spPr>
          <a:xfrm>
            <a:off x="7927685" y="3653538"/>
            <a:ext cx="491387" cy="315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4502987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55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6" name="Elipse 55"/>
          <p:cNvSpPr/>
          <p:nvPr/>
        </p:nvSpPr>
        <p:spPr>
          <a:xfrm>
            <a:off x="5148810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23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7" name="Elipse 56"/>
          <p:cNvSpPr/>
          <p:nvPr/>
        </p:nvSpPr>
        <p:spPr>
          <a:xfrm>
            <a:off x="5608294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47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9" name="Conector recto 58"/>
          <p:cNvCxnSpPr>
            <a:stCxn id="47" idx="3"/>
            <a:endCxn id="55" idx="0"/>
          </p:cNvCxnSpPr>
          <p:nvPr/>
        </p:nvCxnSpPr>
        <p:spPr>
          <a:xfrm flipH="1">
            <a:off x="4677604" y="4318640"/>
            <a:ext cx="223327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>
            <a:stCxn id="47" idx="5"/>
            <a:endCxn id="56" idx="0"/>
          </p:cNvCxnSpPr>
          <p:nvPr/>
        </p:nvCxnSpPr>
        <p:spPr>
          <a:xfrm>
            <a:off x="5147876" y="4318640"/>
            <a:ext cx="175551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>
            <a:stCxn id="49" idx="3"/>
            <a:endCxn id="57" idx="0"/>
          </p:cNvCxnSpPr>
          <p:nvPr/>
        </p:nvCxnSpPr>
        <p:spPr>
          <a:xfrm flipH="1">
            <a:off x="5782910" y="4298466"/>
            <a:ext cx="156673" cy="56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CuadroTexto 68"/>
          <p:cNvSpPr txBox="1"/>
          <p:nvPr/>
        </p:nvSpPr>
        <p:spPr>
          <a:xfrm>
            <a:off x="6742670" y="230824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5696711" y="315594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7876213" y="311282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5070754" y="380438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6120598" y="380195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7342653" y="379849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8441142" y="379504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4663220" y="4572183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5232557" y="457795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5744111" y="457449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113709" y="1527420"/>
            <a:ext cx="7022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[0]	   [1]	       [2]	[3]	   [4]	       [5]        [6]         [7]        [8]        [9]	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0" y="2585247"/>
            <a:ext cx="4326826" cy="17543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BUILD-MAX-HEAP(A)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A.heapsize</a:t>
            </a:r>
            <a:r>
              <a:rPr lang="es-ES" dirty="0" smtClean="0">
                <a:latin typeface="Consolas"/>
                <a:cs typeface="Consolas"/>
              </a:rPr>
              <a:t> &lt;- 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r>
              <a:rPr lang="es-ES" dirty="0" smtClean="0">
                <a:latin typeface="Consolas"/>
                <a:cs typeface="Consolas"/>
              </a:rPr>
              <a:t> FLOOR(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r>
              <a:rPr lang="es-ES" dirty="0" smtClean="0">
                <a:latin typeface="Consolas"/>
                <a:cs typeface="Consolas"/>
              </a:rPr>
              <a:t>/2) &lt; j ≤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A,j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err="1">
                <a:latin typeface="Consolas"/>
                <a:cs typeface="Consolas"/>
              </a:rPr>
              <a:t>e</a:t>
            </a:r>
            <a:r>
              <a:rPr lang="es-ES" dirty="0" err="1" smtClean="0">
                <a:latin typeface="Consolas"/>
                <a:cs typeface="Consolas"/>
              </a:rPr>
              <a:t>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97481"/>
              </p:ext>
            </p:extLst>
          </p:nvPr>
        </p:nvGraphicFramePr>
        <p:xfrm>
          <a:off x="192686" y="1767840"/>
          <a:ext cx="61258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5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0" y="1398508"/>
            <a:ext cx="119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A.heapsize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2865907"/>
            <a:ext cx="4326826" cy="334862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8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Build max-heap in place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611870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adroTexto 61"/>
          <p:cNvSpPr txBox="1"/>
          <p:nvPr/>
        </p:nvSpPr>
        <p:spPr>
          <a:xfrm>
            <a:off x="0" y="2585247"/>
            <a:ext cx="4455066" cy="17543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BUILD-MAX-HEAP(A)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A.heapsize</a:t>
            </a:r>
            <a:r>
              <a:rPr lang="es-ES" dirty="0" smtClean="0">
                <a:latin typeface="Consolas"/>
                <a:cs typeface="Consolas"/>
              </a:rPr>
              <a:t> &lt;- 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r>
              <a:rPr lang="es-ES" dirty="0" smtClean="0">
                <a:latin typeface="Consolas"/>
                <a:cs typeface="Consolas"/>
              </a:rPr>
              <a:t> FLOOR(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r>
              <a:rPr lang="es-ES" dirty="0" smtClean="0">
                <a:latin typeface="Consolas"/>
                <a:cs typeface="Consolas"/>
              </a:rPr>
              <a:t>/2) &lt; j ≤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A,j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err="1">
                <a:latin typeface="Consolas"/>
                <a:cs typeface="Consolas"/>
              </a:rPr>
              <a:t>e</a:t>
            </a:r>
            <a:r>
              <a:rPr lang="es-ES" dirty="0" err="1" smtClean="0">
                <a:latin typeface="Consolas"/>
                <a:cs typeface="Consolas"/>
              </a:rPr>
              <a:t>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304752"/>
              </p:ext>
            </p:extLst>
          </p:nvPr>
        </p:nvGraphicFramePr>
        <p:xfrm>
          <a:off x="3005750" y="1231285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Elipse 41"/>
          <p:cNvSpPr/>
          <p:nvPr/>
        </p:nvSpPr>
        <p:spPr>
          <a:xfrm>
            <a:off x="6470450" y="2490941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rgbClr val="000000"/>
                </a:solidFill>
              </a:rPr>
              <a:t>5</a:t>
            </a:r>
            <a:endParaRPr lang="es-ES" sz="1200" dirty="0">
              <a:solidFill>
                <a:srgbClr val="000000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5419543" y="3278573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1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4" name="Conector recto 43"/>
          <p:cNvCxnSpPr>
            <a:stCxn id="42" idx="3"/>
            <a:endCxn id="43" idx="0"/>
          </p:cNvCxnSpPr>
          <p:nvPr/>
        </p:nvCxnSpPr>
        <p:spPr>
          <a:xfrm flipH="1">
            <a:off x="5594159" y="2810993"/>
            <a:ext cx="927434" cy="467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4"/>
          <p:cNvSpPr/>
          <p:nvPr/>
        </p:nvSpPr>
        <p:spPr>
          <a:xfrm>
            <a:off x="7629596" y="3333485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6" name="Conector recto 45"/>
          <p:cNvCxnSpPr>
            <a:stCxn id="42" idx="5"/>
            <a:endCxn id="45" idx="0"/>
          </p:cNvCxnSpPr>
          <p:nvPr/>
        </p:nvCxnSpPr>
        <p:spPr>
          <a:xfrm>
            <a:off x="6768539" y="2810993"/>
            <a:ext cx="1035674" cy="522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Elipse 46"/>
          <p:cNvSpPr/>
          <p:nvPr/>
        </p:nvSpPr>
        <p:spPr>
          <a:xfrm>
            <a:off x="4849787" y="3998588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95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8" name="Conector recto 47"/>
          <p:cNvCxnSpPr>
            <a:stCxn id="43" idx="3"/>
            <a:endCxn id="47" idx="0"/>
          </p:cNvCxnSpPr>
          <p:nvPr/>
        </p:nvCxnSpPr>
        <p:spPr>
          <a:xfrm flipH="1">
            <a:off x="5024403" y="3598625"/>
            <a:ext cx="446284" cy="39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Elipse 48"/>
          <p:cNvSpPr/>
          <p:nvPr/>
        </p:nvSpPr>
        <p:spPr>
          <a:xfrm>
            <a:off x="5888439" y="3978413"/>
            <a:ext cx="349233" cy="37496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94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0" name="Conector recto 49"/>
          <p:cNvCxnSpPr>
            <a:stCxn id="43" idx="5"/>
            <a:endCxn id="49" idx="0"/>
          </p:cNvCxnSpPr>
          <p:nvPr/>
        </p:nvCxnSpPr>
        <p:spPr>
          <a:xfrm>
            <a:off x="5717632" y="3598625"/>
            <a:ext cx="345423" cy="379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Elipse 50"/>
          <p:cNvSpPr/>
          <p:nvPr/>
        </p:nvSpPr>
        <p:spPr>
          <a:xfrm>
            <a:off x="7109594" y="3974927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36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2" name="Conector recto 51"/>
          <p:cNvCxnSpPr>
            <a:stCxn id="45" idx="3"/>
            <a:endCxn id="51" idx="0"/>
          </p:cNvCxnSpPr>
          <p:nvPr/>
        </p:nvCxnSpPr>
        <p:spPr>
          <a:xfrm flipH="1">
            <a:off x="7284211" y="3653538"/>
            <a:ext cx="396530" cy="321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Elipse 52"/>
          <p:cNvSpPr/>
          <p:nvPr/>
        </p:nvSpPr>
        <p:spPr>
          <a:xfrm>
            <a:off x="8244456" y="3968813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93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4" name="Conector recto 53"/>
          <p:cNvCxnSpPr>
            <a:stCxn id="45" idx="5"/>
            <a:endCxn id="53" idx="0"/>
          </p:cNvCxnSpPr>
          <p:nvPr/>
        </p:nvCxnSpPr>
        <p:spPr>
          <a:xfrm>
            <a:off x="7927685" y="3653538"/>
            <a:ext cx="491387" cy="315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4502987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55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6" name="Elipse 55"/>
          <p:cNvSpPr/>
          <p:nvPr/>
        </p:nvSpPr>
        <p:spPr>
          <a:xfrm>
            <a:off x="5148810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23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7" name="Elipse 56"/>
          <p:cNvSpPr/>
          <p:nvPr/>
        </p:nvSpPr>
        <p:spPr>
          <a:xfrm>
            <a:off x="5608294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47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9" name="Conector recto 58"/>
          <p:cNvCxnSpPr>
            <a:stCxn id="47" idx="3"/>
            <a:endCxn id="55" idx="0"/>
          </p:cNvCxnSpPr>
          <p:nvPr/>
        </p:nvCxnSpPr>
        <p:spPr>
          <a:xfrm flipH="1">
            <a:off x="4677604" y="4318640"/>
            <a:ext cx="223327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>
            <a:stCxn id="47" idx="5"/>
            <a:endCxn id="56" idx="0"/>
          </p:cNvCxnSpPr>
          <p:nvPr/>
        </p:nvCxnSpPr>
        <p:spPr>
          <a:xfrm>
            <a:off x="5147876" y="4318640"/>
            <a:ext cx="175551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>
            <a:stCxn id="49" idx="3"/>
            <a:endCxn id="57" idx="0"/>
          </p:cNvCxnSpPr>
          <p:nvPr/>
        </p:nvCxnSpPr>
        <p:spPr>
          <a:xfrm flipH="1">
            <a:off x="5782910" y="4298466"/>
            <a:ext cx="156673" cy="56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CuadroTexto 68"/>
          <p:cNvSpPr txBox="1"/>
          <p:nvPr/>
        </p:nvSpPr>
        <p:spPr>
          <a:xfrm>
            <a:off x="6742670" y="230824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5696711" y="315594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7876213" y="311282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5070754" y="380438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6120598" y="380195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7342653" y="379849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8441142" y="379504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4663220" y="4572183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5232557" y="457795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5744111" y="457449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113709" y="1527420"/>
            <a:ext cx="7022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[0]	   [1]	       [2]	[3]	   [4]	       [5]        [6]         [7]        [8]        [9]	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336183"/>
              </p:ext>
            </p:extLst>
          </p:nvPr>
        </p:nvGraphicFramePr>
        <p:xfrm>
          <a:off x="192686" y="1767840"/>
          <a:ext cx="61258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5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0" y="1398508"/>
            <a:ext cx="119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A.heapsize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3155946"/>
            <a:ext cx="4455066" cy="328702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5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8781356"/>
              </p:ext>
            </p:extLst>
          </p:nvPr>
        </p:nvGraphicFramePr>
        <p:xfrm>
          <a:off x="179184" y="4870885"/>
          <a:ext cx="61258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5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373531" y="4512237"/>
            <a:ext cx="239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j</a:t>
            </a:r>
            <a:endParaRPr lang="es-ES" dirty="0"/>
          </a:p>
        </p:txBody>
      </p:sp>
      <p:sp>
        <p:nvSpPr>
          <p:cNvPr id="63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Build max-heap in place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392128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613344"/>
              </p:ext>
            </p:extLst>
          </p:nvPr>
        </p:nvGraphicFramePr>
        <p:xfrm>
          <a:off x="3005750" y="1231285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Elipse 41"/>
          <p:cNvSpPr/>
          <p:nvPr/>
        </p:nvSpPr>
        <p:spPr>
          <a:xfrm>
            <a:off x="6470450" y="2490941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rgbClr val="000000"/>
                </a:solidFill>
              </a:rPr>
              <a:t>5</a:t>
            </a:r>
            <a:endParaRPr lang="es-ES" sz="1200" dirty="0">
              <a:solidFill>
                <a:srgbClr val="000000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5419543" y="3278573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1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4" name="Conector recto 43"/>
          <p:cNvCxnSpPr>
            <a:stCxn id="42" idx="3"/>
            <a:endCxn id="43" idx="0"/>
          </p:cNvCxnSpPr>
          <p:nvPr/>
        </p:nvCxnSpPr>
        <p:spPr>
          <a:xfrm flipH="1">
            <a:off x="5594159" y="2810993"/>
            <a:ext cx="927434" cy="467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4"/>
          <p:cNvSpPr/>
          <p:nvPr/>
        </p:nvSpPr>
        <p:spPr>
          <a:xfrm>
            <a:off x="7629596" y="3333485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6" name="Conector recto 45"/>
          <p:cNvCxnSpPr>
            <a:stCxn id="42" idx="5"/>
            <a:endCxn id="45" idx="0"/>
          </p:cNvCxnSpPr>
          <p:nvPr/>
        </p:nvCxnSpPr>
        <p:spPr>
          <a:xfrm>
            <a:off x="6768539" y="2810993"/>
            <a:ext cx="1035674" cy="522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Elipse 46"/>
          <p:cNvSpPr/>
          <p:nvPr/>
        </p:nvSpPr>
        <p:spPr>
          <a:xfrm>
            <a:off x="4849787" y="3998588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95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8" name="Conector recto 47"/>
          <p:cNvCxnSpPr>
            <a:stCxn id="43" idx="3"/>
            <a:endCxn id="47" idx="0"/>
          </p:cNvCxnSpPr>
          <p:nvPr/>
        </p:nvCxnSpPr>
        <p:spPr>
          <a:xfrm flipH="1">
            <a:off x="5024403" y="3598625"/>
            <a:ext cx="446284" cy="39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Elipse 48"/>
          <p:cNvSpPr/>
          <p:nvPr/>
        </p:nvSpPr>
        <p:spPr>
          <a:xfrm>
            <a:off x="5888439" y="3978413"/>
            <a:ext cx="349233" cy="37496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94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0" name="Conector recto 49"/>
          <p:cNvCxnSpPr>
            <a:stCxn id="43" idx="5"/>
            <a:endCxn id="49" idx="0"/>
          </p:cNvCxnSpPr>
          <p:nvPr/>
        </p:nvCxnSpPr>
        <p:spPr>
          <a:xfrm>
            <a:off x="5717632" y="3598625"/>
            <a:ext cx="345423" cy="379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Elipse 50"/>
          <p:cNvSpPr/>
          <p:nvPr/>
        </p:nvSpPr>
        <p:spPr>
          <a:xfrm>
            <a:off x="7109594" y="3974927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36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2" name="Conector recto 51"/>
          <p:cNvCxnSpPr>
            <a:stCxn id="45" idx="3"/>
            <a:endCxn id="51" idx="0"/>
          </p:cNvCxnSpPr>
          <p:nvPr/>
        </p:nvCxnSpPr>
        <p:spPr>
          <a:xfrm flipH="1">
            <a:off x="7284211" y="3653538"/>
            <a:ext cx="396530" cy="321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Elipse 52"/>
          <p:cNvSpPr/>
          <p:nvPr/>
        </p:nvSpPr>
        <p:spPr>
          <a:xfrm>
            <a:off x="8244456" y="3968813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93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4" name="Conector recto 53"/>
          <p:cNvCxnSpPr>
            <a:stCxn id="45" idx="5"/>
            <a:endCxn id="53" idx="0"/>
          </p:cNvCxnSpPr>
          <p:nvPr/>
        </p:nvCxnSpPr>
        <p:spPr>
          <a:xfrm>
            <a:off x="7927685" y="3653538"/>
            <a:ext cx="491387" cy="315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4502987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55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6" name="Elipse 55"/>
          <p:cNvSpPr/>
          <p:nvPr/>
        </p:nvSpPr>
        <p:spPr>
          <a:xfrm>
            <a:off x="5148810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23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7" name="Elipse 56"/>
          <p:cNvSpPr/>
          <p:nvPr/>
        </p:nvSpPr>
        <p:spPr>
          <a:xfrm>
            <a:off x="5608294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47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9" name="Conector recto 58"/>
          <p:cNvCxnSpPr>
            <a:stCxn id="47" idx="3"/>
            <a:endCxn id="55" idx="0"/>
          </p:cNvCxnSpPr>
          <p:nvPr/>
        </p:nvCxnSpPr>
        <p:spPr>
          <a:xfrm flipH="1">
            <a:off x="4677604" y="4318640"/>
            <a:ext cx="223327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>
            <a:stCxn id="47" idx="5"/>
            <a:endCxn id="56" idx="0"/>
          </p:cNvCxnSpPr>
          <p:nvPr/>
        </p:nvCxnSpPr>
        <p:spPr>
          <a:xfrm>
            <a:off x="5147876" y="4318640"/>
            <a:ext cx="175551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>
            <a:stCxn id="49" idx="3"/>
            <a:endCxn id="57" idx="0"/>
          </p:cNvCxnSpPr>
          <p:nvPr/>
        </p:nvCxnSpPr>
        <p:spPr>
          <a:xfrm flipH="1">
            <a:off x="5782910" y="4298466"/>
            <a:ext cx="156673" cy="56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CuadroTexto 68"/>
          <p:cNvSpPr txBox="1"/>
          <p:nvPr/>
        </p:nvSpPr>
        <p:spPr>
          <a:xfrm>
            <a:off x="6742670" y="230824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5696711" y="315594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7876213" y="311282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5070754" y="380438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6120598" y="380195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7342653" y="379849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8441142" y="379504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4663220" y="4572183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5232557" y="457795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5744111" y="457449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113709" y="1527420"/>
            <a:ext cx="7022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[0]	   [1]	       [2]	[3]	   [4]	       [5]        [6]         [7]        [8]        [9]	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-50127" y="6021298"/>
            <a:ext cx="9194127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 smtClean="0"/>
              <a:t>This</a:t>
            </a:r>
            <a:r>
              <a:rPr lang="es-ES" sz="2400" dirty="0" smtClean="0"/>
              <a:t> </a:t>
            </a:r>
            <a:r>
              <a:rPr lang="es-ES" sz="2400" dirty="0" err="1" smtClean="0"/>
              <a:t>tree</a:t>
            </a:r>
            <a:r>
              <a:rPr lang="es-ES" sz="2400" dirty="0" smtClean="0"/>
              <a:t> </a:t>
            </a:r>
            <a:r>
              <a:rPr lang="es-ES" sz="2400" dirty="0" err="1" smtClean="0"/>
              <a:t>does</a:t>
            </a:r>
            <a:r>
              <a:rPr lang="es-ES" sz="2400" dirty="0" smtClean="0"/>
              <a:t> </a:t>
            </a:r>
            <a:r>
              <a:rPr lang="es-ES" sz="2400" dirty="0" err="1" smtClean="0"/>
              <a:t>not</a:t>
            </a:r>
            <a:r>
              <a:rPr lang="es-ES" sz="2400" dirty="0" smtClean="0"/>
              <a:t> </a:t>
            </a:r>
            <a:r>
              <a:rPr lang="es-ES" sz="2400" dirty="0" err="1" smtClean="0"/>
              <a:t>comply</a:t>
            </a:r>
            <a:r>
              <a:rPr lang="es-ES" sz="2400" dirty="0" smtClean="0"/>
              <a:t> </a:t>
            </a:r>
            <a:r>
              <a:rPr lang="es-ES" sz="2400" dirty="0" err="1" smtClean="0"/>
              <a:t>with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heap</a:t>
            </a:r>
            <a:r>
              <a:rPr lang="es-ES" sz="2400" dirty="0" smtClean="0"/>
              <a:t> </a:t>
            </a:r>
            <a:r>
              <a:rPr lang="es-ES" sz="2400" dirty="0" err="1" smtClean="0"/>
              <a:t>property</a:t>
            </a:r>
            <a:r>
              <a:rPr lang="es-ES" sz="2400" dirty="0" smtClean="0"/>
              <a:t>.</a:t>
            </a:r>
          </a:p>
          <a:p>
            <a:pPr algn="ctr"/>
            <a:r>
              <a:rPr lang="es-ES" sz="2400" dirty="0" smtClean="0"/>
              <a:t>Can </a:t>
            </a:r>
            <a:r>
              <a:rPr lang="es-ES" sz="2400" dirty="0" err="1" smtClean="0"/>
              <a:t>we</a:t>
            </a:r>
            <a:r>
              <a:rPr lang="es-ES" sz="2400" dirty="0" smtClean="0"/>
              <a:t> </a:t>
            </a:r>
            <a:r>
              <a:rPr lang="es-ES" sz="2400" dirty="0" err="1" smtClean="0"/>
              <a:t>apply</a:t>
            </a:r>
            <a:r>
              <a:rPr lang="es-ES" sz="2400" dirty="0" smtClean="0"/>
              <a:t> </a:t>
            </a:r>
            <a:r>
              <a:rPr lang="es-ES" sz="2400" dirty="0" err="1" smtClean="0"/>
              <a:t>max-heapify</a:t>
            </a:r>
            <a:r>
              <a:rPr lang="es-ES" sz="2400" dirty="0" smtClean="0"/>
              <a:t> </a:t>
            </a:r>
            <a:r>
              <a:rPr lang="es-ES" sz="2400" dirty="0" err="1" smtClean="0"/>
              <a:t>somehow</a:t>
            </a:r>
            <a:r>
              <a:rPr lang="es-ES" sz="2400" dirty="0" smtClean="0"/>
              <a:t>?</a:t>
            </a:r>
            <a:endParaRPr lang="es-ES" sz="24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0" y="2585247"/>
            <a:ext cx="4326826" cy="17543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BUILD-MAX-HEAP(A)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A.heapsize</a:t>
            </a:r>
            <a:r>
              <a:rPr lang="es-ES" dirty="0" smtClean="0">
                <a:latin typeface="Consolas"/>
                <a:cs typeface="Consolas"/>
              </a:rPr>
              <a:t> &lt;- 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r>
              <a:rPr lang="es-ES" dirty="0" smtClean="0">
                <a:latin typeface="Consolas"/>
                <a:cs typeface="Consolas"/>
              </a:rPr>
              <a:t> FLOOR(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r>
              <a:rPr lang="es-ES" dirty="0" smtClean="0">
                <a:latin typeface="Consolas"/>
                <a:cs typeface="Consolas"/>
              </a:rPr>
              <a:t>/2) &lt; j ≤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A,j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err="1">
                <a:latin typeface="Consolas"/>
                <a:cs typeface="Consolas"/>
              </a:rPr>
              <a:t>e</a:t>
            </a:r>
            <a:r>
              <a:rPr lang="es-ES" dirty="0" err="1" smtClean="0">
                <a:latin typeface="Consolas"/>
                <a:cs typeface="Consolas"/>
              </a:rPr>
              <a:t>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6514"/>
              </p:ext>
            </p:extLst>
          </p:nvPr>
        </p:nvGraphicFramePr>
        <p:xfrm>
          <a:off x="192686" y="1767840"/>
          <a:ext cx="61258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5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0" y="1398508"/>
            <a:ext cx="119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A.heapsize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3448605"/>
            <a:ext cx="4326826" cy="290039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5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228539"/>
              </p:ext>
            </p:extLst>
          </p:nvPr>
        </p:nvGraphicFramePr>
        <p:xfrm>
          <a:off x="179184" y="4870885"/>
          <a:ext cx="61258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5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373531" y="4512237"/>
            <a:ext cx="239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j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142486" y="5537805"/>
            <a:ext cx="3848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Nothing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to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do, sub-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tree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rooted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at [4]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already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a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62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Build max-heap in place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873101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692109"/>
              </p:ext>
            </p:extLst>
          </p:nvPr>
        </p:nvGraphicFramePr>
        <p:xfrm>
          <a:off x="3005750" y="1231285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Elipse 41"/>
          <p:cNvSpPr/>
          <p:nvPr/>
        </p:nvSpPr>
        <p:spPr>
          <a:xfrm>
            <a:off x="6470450" y="2490941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rgbClr val="000000"/>
                </a:solidFill>
              </a:rPr>
              <a:t>5</a:t>
            </a:r>
            <a:endParaRPr lang="es-ES" sz="1200" dirty="0">
              <a:solidFill>
                <a:srgbClr val="000000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5419543" y="3278573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1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4" name="Conector recto 43"/>
          <p:cNvCxnSpPr>
            <a:stCxn id="42" idx="3"/>
            <a:endCxn id="43" idx="0"/>
          </p:cNvCxnSpPr>
          <p:nvPr/>
        </p:nvCxnSpPr>
        <p:spPr>
          <a:xfrm flipH="1">
            <a:off x="5594159" y="2810993"/>
            <a:ext cx="927434" cy="467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4"/>
          <p:cNvSpPr/>
          <p:nvPr/>
        </p:nvSpPr>
        <p:spPr>
          <a:xfrm>
            <a:off x="7629596" y="3333485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6" name="Conector recto 45"/>
          <p:cNvCxnSpPr>
            <a:stCxn id="42" idx="5"/>
            <a:endCxn id="45" idx="0"/>
          </p:cNvCxnSpPr>
          <p:nvPr/>
        </p:nvCxnSpPr>
        <p:spPr>
          <a:xfrm>
            <a:off x="6768539" y="2810993"/>
            <a:ext cx="1035674" cy="522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Elipse 46"/>
          <p:cNvSpPr/>
          <p:nvPr/>
        </p:nvSpPr>
        <p:spPr>
          <a:xfrm>
            <a:off x="4849787" y="3998588"/>
            <a:ext cx="349233" cy="37496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95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8" name="Conector recto 47"/>
          <p:cNvCxnSpPr>
            <a:stCxn id="43" idx="3"/>
            <a:endCxn id="47" idx="0"/>
          </p:cNvCxnSpPr>
          <p:nvPr/>
        </p:nvCxnSpPr>
        <p:spPr>
          <a:xfrm flipH="1">
            <a:off x="5024403" y="3598625"/>
            <a:ext cx="446284" cy="39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Elipse 48"/>
          <p:cNvSpPr/>
          <p:nvPr/>
        </p:nvSpPr>
        <p:spPr>
          <a:xfrm>
            <a:off x="5888439" y="3978413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94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0" name="Conector recto 49"/>
          <p:cNvCxnSpPr>
            <a:stCxn id="43" idx="5"/>
            <a:endCxn id="49" idx="0"/>
          </p:cNvCxnSpPr>
          <p:nvPr/>
        </p:nvCxnSpPr>
        <p:spPr>
          <a:xfrm>
            <a:off x="5717632" y="3598625"/>
            <a:ext cx="345423" cy="379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Elipse 50"/>
          <p:cNvSpPr/>
          <p:nvPr/>
        </p:nvSpPr>
        <p:spPr>
          <a:xfrm>
            <a:off x="7109594" y="3974927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36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2" name="Conector recto 51"/>
          <p:cNvCxnSpPr>
            <a:stCxn id="45" idx="3"/>
            <a:endCxn id="51" idx="0"/>
          </p:cNvCxnSpPr>
          <p:nvPr/>
        </p:nvCxnSpPr>
        <p:spPr>
          <a:xfrm flipH="1">
            <a:off x="7284211" y="3653538"/>
            <a:ext cx="396530" cy="321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Elipse 52"/>
          <p:cNvSpPr/>
          <p:nvPr/>
        </p:nvSpPr>
        <p:spPr>
          <a:xfrm>
            <a:off x="8244456" y="3968813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93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4" name="Conector recto 53"/>
          <p:cNvCxnSpPr>
            <a:stCxn id="45" idx="5"/>
            <a:endCxn id="53" idx="0"/>
          </p:cNvCxnSpPr>
          <p:nvPr/>
        </p:nvCxnSpPr>
        <p:spPr>
          <a:xfrm>
            <a:off x="7927685" y="3653538"/>
            <a:ext cx="491387" cy="315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4502987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55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6" name="Elipse 55"/>
          <p:cNvSpPr/>
          <p:nvPr/>
        </p:nvSpPr>
        <p:spPr>
          <a:xfrm>
            <a:off x="5148810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23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7" name="Elipse 56"/>
          <p:cNvSpPr/>
          <p:nvPr/>
        </p:nvSpPr>
        <p:spPr>
          <a:xfrm>
            <a:off x="5608294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47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9" name="Conector recto 58"/>
          <p:cNvCxnSpPr>
            <a:stCxn id="47" idx="3"/>
            <a:endCxn id="55" idx="0"/>
          </p:cNvCxnSpPr>
          <p:nvPr/>
        </p:nvCxnSpPr>
        <p:spPr>
          <a:xfrm flipH="1">
            <a:off x="4677604" y="4318640"/>
            <a:ext cx="223327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>
            <a:stCxn id="47" idx="5"/>
            <a:endCxn id="56" idx="0"/>
          </p:cNvCxnSpPr>
          <p:nvPr/>
        </p:nvCxnSpPr>
        <p:spPr>
          <a:xfrm>
            <a:off x="5147876" y="4318640"/>
            <a:ext cx="175551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>
            <a:stCxn id="49" idx="3"/>
            <a:endCxn id="57" idx="0"/>
          </p:cNvCxnSpPr>
          <p:nvPr/>
        </p:nvCxnSpPr>
        <p:spPr>
          <a:xfrm flipH="1">
            <a:off x="5782910" y="4298466"/>
            <a:ext cx="156673" cy="56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CuadroTexto 68"/>
          <p:cNvSpPr txBox="1"/>
          <p:nvPr/>
        </p:nvSpPr>
        <p:spPr>
          <a:xfrm>
            <a:off x="6742670" y="230824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5696711" y="315594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7876213" y="311282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5070754" y="380438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6120598" y="380195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7342653" y="379849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8441142" y="379504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4663220" y="4572183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5232557" y="457795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5744111" y="457449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113709" y="1527420"/>
            <a:ext cx="7022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[0]	   [1]	       [2]	[3]	   [4]	       [5]        [6]         [7]        [8]        [9]	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-50127" y="6021298"/>
            <a:ext cx="9194127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 smtClean="0"/>
              <a:t>This</a:t>
            </a:r>
            <a:r>
              <a:rPr lang="es-ES" sz="2400" dirty="0" smtClean="0"/>
              <a:t> </a:t>
            </a:r>
            <a:r>
              <a:rPr lang="es-ES" sz="2400" dirty="0" err="1" smtClean="0"/>
              <a:t>tree</a:t>
            </a:r>
            <a:r>
              <a:rPr lang="es-ES" sz="2400" dirty="0" smtClean="0"/>
              <a:t> </a:t>
            </a:r>
            <a:r>
              <a:rPr lang="es-ES" sz="2400" dirty="0" err="1" smtClean="0"/>
              <a:t>does</a:t>
            </a:r>
            <a:r>
              <a:rPr lang="es-ES" sz="2400" dirty="0" smtClean="0"/>
              <a:t> </a:t>
            </a:r>
            <a:r>
              <a:rPr lang="es-ES" sz="2400" dirty="0" err="1" smtClean="0"/>
              <a:t>not</a:t>
            </a:r>
            <a:r>
              <a:rPr lang="es-ES" sz="2400" dirty="0" smtClean="0"/>
              <a:t> </a:t>
            </a:r>
            <a:r>
              <a:rPr lang="es-ES" sz="2400" dirty="0" err="1" smtClean="0"/>
              <a:t>comply</a:t>
            </a:r>
            <a:r>
              <a:rPr lang="es-ES" sz="2400" dirty="0" smtClean="0"/>
              <a:t> </a:t>
            </a:r>
            <a:r>
              <a:rPr lang="es-ES" sz="2400" dirty="0" err="1" smtClean="0"/>
              <a:t>with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heap</a:t>
            </a:r>
            <a:r>
              <a:rPr lang="es-ES" sz="2400" dirty="0" smtClean="0"/>
              <a:t> </a:t>
            </a:r>
            <a:r>
              <a:rPr lang="es-ES" sz="2400" dirty="0" err="1" smtClean="0"/>
              <a:t>property</a:t>
            </a:r>
            <a:r>
              <a:rPr lang="es-ES" sz="2400" dirty="0" smtClean="0"/>
              <a:t>.</a:t>
            </a:r>
          </a:p>
          <a:p>
            <a:pPr algn="ctr"/>
            <a:r>
              <a:rPr lang="es-ES" sz="2400" dirty="0" smtClean="0"/>
              <a:t>Can </a:t>
            </a:r>
            <a:r>
              <a:rPr lang="es-ES" sz="2400" dirty="0" err="1" smtClean="0"/>
              <a:t>we</a:t>
            </a:r>
            <a:r>
              <a:rPr lang="es-ES" sz="2400" dirty="0" smtClean="0"/>
              <a:t> </a:t>
            </a:r>
            <a:r>
              <a:rPr lang="es-ES" sz="2400" dirty="0" err="1" smtClean="0"/>
              <a:t>apply</a:t>
            </a:r>
            <a:r>
              <a:rPr lang="es-ES" sz="2400" dirty="0" smtClean="0"/>
              <a:t> </a:t>
            </a:r>
            <a:r>
              <a:rPr lang="es-ES" sz="2400" dirty="0" err="1" smtClean="0"/>
              <a:t>max-heapify</a:t>
            </a:r>
            <a:r>
              <a:rPr lang="es-ES" sz="2400" dirty="0" smtClean="0"/>
              <a:t> </a:t>
            </a:r>
            <a:r>
              <a:rPr lang="es-ES" sz="2400" dirty="0" err="1" smtClean="0"/>
              <a:t>somehow</a:t>
            </a:r>
            <a:r>
              <a:rPr lang="es-ES" sz="2400" dirty="0" smtClean="0"/>
              <a:t>?</a:t>
            </a:r>
            <a:endParaRPr lang="es-ES" sz="24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0" y="2585247"/>
            <a:ext cx="4326826" cy="17543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BUILD-MAX-HEAP(A)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A.heapsize</a:t>
            </a:r>
            <a:r>
              <a:rPr lang="es-ES" dirty="0" smtClean="0">
                <a:latin typeface="Consolas"/>
                <a:cs typeface="Consolas"/>
              </a:rPr>
              <a:t> &lt;- 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r>
              <a:rPr lang="es-ES" dirty="0" smtClean="0">
                <a:latin typeface="Consolas"/>
                <a:cs typeface="Consolas"/>
              </a:rPr>
              <a:t> FLOOR(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r>
              <a:rPr lang="es-ES" dirty="0" smtClean="0">
                <a:latin typeface="Consolas"/>
                <a:cs typeface="Consolas"/>
              </a:rPr>
              <a:t>/2) &lt; j ≤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A,j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err="1">
                <a:latin typeface="Consolas"/>
                <a:cs typeface="Consolas"/>
              </a:rPr>
              <a:t>e</a:t>
            </a:r>
            <a:r>
              <a:rPr lang="es-ES" dirty="0" err="1" smtClean="0">
                <a:latin typeface="Consolas"/>
                <a:cs typeface="Consolas"/>
              </a:rPr>
              <a:t>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44090"/>
              </p:ext>
            </p:extLst>
          </p:nvPr>
        </p:nvGraphicFramePr>
        <p:xfrm>
          <a:off x="192686" y="1767840"/>
          <a:ext cx="61258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5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0" y="1398508"/>
            <a:ext cx="119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A.heapsize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3179667"/>
            <a:ext cx="4326826" cy="290039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5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607563"/>
              </p:ext>
            </p:extLst>
          </p:nvPr>
        </p:nvGraphicFramePr>
        <p:xfrm>
          <a:off x="179184" y="4870885"/>
          <a:ext cx="61258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5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373531" y="4512237"/>
            <a:ext cx="239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j</a:t>
            </a:r>
            <a:endParaRPr lang="es-ES" dirty="0"/>
          </a:p>
        </p:txBody>
      </p:sp>
      <p:sp>
        <p:nvSpPr>
          <p:cNvPr id="63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Build max-heap in place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4026265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853805"/>
              </p:ext>
            </p:extLst>
          </p:nvPr>
        </p:nvGraphicFramePr>
        <p:xfrm>
          <a:off x="3005750" y="1231285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Elipse 41"/>
          <p:cNvSpPr/>
          <p:nvPr/>
        </p:nvSpPr>
        <p:spPr>
          <a:xfrm>
            <a:off x="6470450" y="2490941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rgbClr val="000000"/>
                </a:solidFill>
              </a:rPr>
              <a:t>5</a:t>
            </a:r>
            <a:endParaRPr lang="es-ES" sz="1200" dirty="0">
              <a:solidFill>
                <a:srgbClr val="000000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5419543" y="3278573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1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4" name="Conector recto 43"/>
          <p:cNvCxnSpPr>
            <a:stCxn id="42" idx="3"/>
            <a:endCxn id="43" idx="0"/>
          </p:cNvCxnSpPr>
          <p:nvPr/>
        </p:nvCxnSpPr>
        <p:spPr>
          <a:xfrm flipH="1">
            <a:off x="5594159" y="2810993"/>
            <a:ext cx="927434" cy="467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4"/>
          <p:cNvSpPr/>
          <p:nvPr/>
        </p:nvSpPr>
        <p:spPr>
          <a:xfrm>
            <a:off x="7629596" y="3333485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6" name="Conector recto 45"/>
          <p:cNvCxnSpPr>
            <a:stCxn id="42" idx="5"/>
            <a:endCxn id="45" idx="0"/>
          </p:cNvCxnSpPr>
          <p:nvPr/>
        </p:nvCxnSpPr>
        <p:spPr>
          <a:xfrm>
            <a:off x="6768539" y="2810993"/>
            <a:ext cx="1035674" cy="522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Elipse 46"/>
          <p:cNvSpPr/>
          <p:nvPr/>
        </p:nvSpPr>
        <p:spPr>
          <a:xfrm>
            <a:off x="4849787" y="3998588"/>
            <a:ext cx="349233" cy="37496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95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8" name="Conector recto 47"/>
          <p:cNvCxnSpPr>
            <a:stCxn id="43" idx="3"/>
            <a:endCxn id="47" idx="0"/>
          </p:cNvCxnSpPr>
          <p:nvPr/>
        </p:nvCxnSpPr>
        <p:spPr>
          <a:xfrm flipH="1">
            <a:off x="5024403" y="3598625"/>
            <a:ext cx="446284" cy="39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Elipse 48"/>
          <p:cNvSpPr/>
          <p:nvPr/>
        </p:nvSpPr>
        <p:spPr>
          <a:xfrm>
            <a:off x="5888439" y="3978413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94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0" name="Conector recto 49"/>
          <p:cNvCxnSpPr>
            <a:stCxn id="43" idx="5"/>
            <a:endCxn id="49" idx="0"/>
          </p:cNvCxnSpPr>
          <p:nvPr/>
        </p:nvCxnSpPr>
        <p:spPr>
          <a:xfrm>
            <a:off x="5717632" y="3598625"/>
            <a:ext cx="345423" cy="379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Elipse 50"/>
          <p:cNvSpPr/>
          <p:nvPr/>
        </p:nvSpPr>
        <p:spPr>
          <a:xfrm>
            <a:off x="7109594" y="3974927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36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2" name="Conector recto 51"/>
          <p:cNvCxnSpPr>
            <a:stCxn id="45" idx="3"/>
            <a:endCxn id="51" idx="0"/>
          </p:cNvCxnSpPr>
          <p:nvPr/>
        </p:nvCxnSpPr>
        <p:spPr>
          <a:xfrm flipH="1">
            <a:off x="7284211" y="3653538"/>
            <a:ext cx="396530" cy="321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Elipse 52"/>
          <p:cNvSpPr/>
          <p:nvPr/>
        </p:nvSpPr>
        <p:spPr>
          <a:xfrm>
            <a:off x="8244456" y="3968813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93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4" name="Conector recto 53"/>
          <p:cNvCxnSpPr>
            <a:stCxn id="45" idx="5"/>
            <a:endCxn id="53" idx="0"/>
          </p:cNvCxnSpPr>
          <p:nvPr/>
        </p:nvCxnSpPr>
        <p:spPr>
          <a:xfrm>
            <a:off x="7927685" y="3653538"/>
            <a:ext cx="491387" cy="315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4502987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55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6" name="Elipse 55"/>
          <p:cNvSpPr/>
          <p:nvPr/>
        </p:nvSpPr>
        <p:spPr>
          <a:xfrm>
            <a:off x="5148810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23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7" name="Elipse 56"/>
          <p:cNvSpPr/>
          <p:nvPr/>
        </p:nvSpPr>
        <p:spPr>
          <a:xfrm>
            <a:off x="5608294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47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9" name="Conector recto 58"/>
          <p:cNvCxnSpPr>
            <a:stCxn id="47" idx="3"/>
            <a:endCxn id="55" idx="0"/>
          </p:cNvCxnSpPr>
          <p:nvPr/>
        </p:nvCxnSpPr>
        <p:spPr>
          <a:xfrm flipH="1">
            <a:off x="4677604" y="4318640"/>
            <a:ext cx="223327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>
            <a:stCxn id="47" idx="5"/>
            <a:endCxn id="56" idx="0"/>
          </p:cNvCxnSpPr>
          <p:nvPr/>
        </p:nvCxnSpPr>
        <p:spPr>
          <a:xfrm>
            <a:off x="5147876" y="4318640"/>
            <a:ext cx="175551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>
            <a:stCxn id="49" idx="3"/>
            <a:endCxn id="57" idx="0"/>
          </p:cNvCxnSpPr>
          <p:nvPr/>
        </p:nvCxnSpPr>
        <p:spPr>
          <a:xfrm flipH="1">
            <a:off x="5782910" y="4298466"/>
            <a:ext cx="156673" cy="56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CuadroTexto 68"/>
          <p:cNvSpPr txBox="1"/>
          <p:nvPr/>
        </p:nvSpPr>
        <p:spPr>
          <a:xfrm>
            <a:off x="6742670" y="230824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5696711" y="315594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7876213" y="311282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5070754" y="380438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6120598" y="380195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7342653" y="379849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8441142" y="379504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4663220" y="4572183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5232557" y="457795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5744111" y="457449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113709" y="1527420"/>
            <a:ext cx="7022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[0]	   [1]	       [2]	[3]	   [4]	       [5]        [6]         [7]        [8]        [9]	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0" y="2585247"/>
            <a:ext cx="4326826" cy="17543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BUILD-MAX-HEAP(A)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A.heapsize</a:t>
            </a:r>
            <a:r>
              <a:rPr lang="es-ES" dirty="0" smtClean="0">
                <a:latin typeface="Consolas"/>
                <a:cs typeface="Consolas"/>
              </a:rPr>
              <a:t> &lt;- 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r>
              <a:rPr lang="es-ES" dirty="0" smtClean="0">
                <a:latin typeface="Consolas"/>
                <a:cs typeface="Consolas"/>
              </a:rPr>
              <a:t> FLOOR(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r>
              <a:rPr lang="es-ES" dirty="0" smtClean="0">
                <a:latin typeface="Consolas"/>
                <a:cs typeface="Consolas"/>
              </a:rPr>
              <a:t>/2) &lt; j ≤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A,j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err="1">
                <a:latin typeface="Consolas"/>
                <a:cs typeface="Consolas"/>
              </a:rPr>
              <a:t>e</a:t>
            </a:r>
            <a:r>
              <a:rPr lang="es-ES" dirty="0" err="1" smtClean="0">
                <a:latin typeface="Consolas"/>
                <a:cs typeface="Consolas"/>
              </a:rPr>
              <a:t>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540128"/>
              </p:ext>
            </p:extLst>
          </p:nvPr>
        </p:nvGraphicFramePr>
        <p:xfrm>
          <a:off x="192686" y="1767840"/>
          <a:ext cx="61258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5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0" y="1398508"/>
            <a:ext cx="119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A.heapsize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3433664"/>
            <a:ext cx="4326826" cy="290039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5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420529"/>
              </p:ext>
            </p:extLst>
          </p:nvPr>
        </p:nvGraphicFramePr>
        <p:xfrm>
          <a:off x="179184" y="4870885"/>
          <a:ext cx="61258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5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373531" y="4512237"/>
            <a:ext cx="239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j</a:t>
            </a:r>
            <a:endParaRPr lang="es-ES" dirty="0"/>
          </a:p>
        </p:txBody>
      </p:sp>
      <p:sp>
        <p:nvSpPr>
          <p:cNvPr id="62" name="CuadroTexto 61"/>
          <p:cNvSpPr txBox="1"/>
          <p:nvPr/>
        </p:nvSpPr>
        <p:spPr>
          <a:xfrm>
            <a:off x="142486" y="5537805"/>
            <a:ext cx="3848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Nothing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to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do, sub-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tree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rooted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at [3]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already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a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63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Build max-heap in place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572897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Last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Week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Summary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,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Part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0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10024" y="1108976"/>
            <a:ext cx="37753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latin typeface="Arial Narrow"/>
                <a:cs typeface="Arial Narrow"/>
              </a:rPr>
              <a:t>Hashing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>
                <a:latin typeface="Arial Narrow"/>
                <a:cs typeface="Arial Narrow"/>
              </a:rPr>
              <a:t>q</a:t>
            </a:r>
            <a:r>
              <a:rPr lang="es-ES" sz="2000" dirty="0" err="1" smtClean="0">
                <a:latin typeface="Arial Narrow"/>
                <a:cs typeface="Arial Narrow"/>
              </a:rPr>
              <a:t>uiz</a:t>
            </a:r>
            <a:r>
              <a:rPr lang="es-ES" sz="2000" dirty="0" smtClean="0">
                <a:latin typeface="Arial Narrow"/>
                <a:cs typeface="Arial Narrow"/>
              </a:rPr>
              <a:t> so </a:t>
            </a:r>
            <a:r>
              <a:rPr lang="es-ES" sz="2000" dirty="0" err="1" smtClean="0">
                <a:latin typeface="Arial Narrow"/>
                <a:cs typeface="Arial Narrow"/>
              </a:rPr>
              <a:t>far</a:t>
            </a:r>
            <a:r>
              <a:rPr lang="es-ES" sz="2000" dirty="0" smtClean="0">
                <a:latin typeface="Arial Narrow"/>
                <a:cs typeface="Arial Narrow"/>
              </a:rPr>
              <a:t>:</a:t>
            </a:r>
          </a:p>
          <a:p>
            <a:pPr marL="342900" indent="-342900">
              <a:buFont typeface="Arial"/>
              <a:buChar char="•"/>
            </a:pPr>
            <a:r>
              <a:rPr lang="es-ES" sz="2000" dirty="0" smtClean="0">
                <a:latin typeface="Arial Narrow"/>
                <a:cs typeface="Arial Narrow"/>
              </a:rPr>
              <a:t>153 </a:t>
            </a:r>
            <a:r>
              <a:rPr lang="es-ES" sz="2000" dirty="0" err="1" smtClean="0">
                <a:latin typeface="Arial Narrow"/>
                <a:cs typeface="Arial Narrow"/>
              </a:rPr>
              <a:t>attempts</a:t>
            </a:r>
            <a:r>
              <a:rPr lang="es-ES" sz="2000" dirty="0" smtClean="0">
                <a:latin typeface="Arial Narrow"/>
                <a:cs typeface="Arial Narrow"/>
              </a:rPr>
              <a:t> (</a:t>
            </a:r>
            <a:r>
              <a:rPr lang="es-ES" sz="2000" dirty="0" err="1" smtClean="0">
                <a:latin typeface="Arial Narrow"/>
                <a:cs typeface="Arial Narrow"/>
              </a:rPr>
              <a:t>until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yesterday</a:t>
            </a:r>
            <a:r>
              <a:rPr lang="es-ES" sz="2000" dirty="0" smtClean="0">
                <a:latin typeface="Arial Narrow"/>
                <a:cs typeface="Arial Narrow"/>
              </a:rPr>
              <a:t> 8PM)</a:t>
            </a:r>
          </a:p>
          <a:p>
            <a:pPr marL="342900" indent="-342900">
              <a:buFont typeface="Arial"/>
              <a:buChar char="•"/>
            </a:pPr>
            <a:r>
              <a:rPr lang="es-ES" sz="2000" dirty="0" smtClean="0">
                <a:latin typeface="Arial Narrow"/>
                <a:cs typeface="Arial Narrow"/>
              </a:rPr>
              <a:t>8 </a:t>
            </a:r>
            <a:r>
              <a:rPr lang="es-ES" sz="2000" dirty="0" err="1" smtClean="0">
                <a:latin typeface="Arial Narrow"/>
                <a:cs typeface="Arial Narrow"/>
              </a:rPr>
              <a:t>people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achieved</a:t>
            </a:r>
            <a:r>
              <a:rPr lang="es-ES" sz="2000" dirty="0" smtClean="0">
                <a:latin typeface="Arial Narrow"/>
                <a:cs typeface="Arial Narrow"/>
              </a:rPr>
              <a:t> 10</a:t>
            </a:r>
          </a:p>
          <a:p>
            <a:r>
              <a:rPr lang="es-ES" sz="2000" dirty="0" smtClean="0">
                <a:latin typeface="Arial Narrow"/>
                <a:cs typeface="Arial Narrow"/>
              </a:rPr>
              <a:t> </a:t>
            </a:r>
            <a:endParaRPr lang="es-ES" sz="2000" dirty="0">
              <a:latin typeface="Arial Narrow"/>
              <a:cs typeface="Arial Narrow"/>
            </a:endParaRPr>
          </a:p>
        </p:txBody>
      </p:sp>
      <p:graphicFrame>
        <p:nvGraphicFramePr>
          <p:cNvPr id="4" name="Gráfic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10865"/>
              </p:ext>
            </p:extLst>
          </p:nvPr>
        </p:nvGraphicFramePr>
        <p:xfrm>
          <a:off x="587935" y="2144632"/>
          <a:ext cx="8303208" cy="44916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1623010" y="4488305"/>
            <a:ext cx="80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3.5/63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2230851" y="3888177"/>
            <a:ext cx="80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5.1/30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2901080" y="3357371"/>
            <a:ext cx="6633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/>
              <a:t>6.7/17</a:t>
            </a:r>
            <a:endParaRPr lang="es-ES" sz="1400" dirty="0"/>
          </a:p>
        </p:txBody>
      </p:sp>
      <p:sp>
        <p:nvSpPr>
          <p:cNvPr id="8" name="CuadroTexto 7"/>
          <p:cNvSpPr txBox="1"/>
          <p:nvPr/>
        </p:nvSpPr>
        <p:spPr>
          <a:xfrm>
            <a:off x="3552766" y="3199583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/>
              <a:t>7.1/13</a:t>
            </a:r>
            <a:endParaRPr lang="es-ES" sz="1200" dirty="0"/>
          </a:p>
        </p:txBody>
      </p:sp>
      <p:sp>
        <p:nvSpPr>
          <p:cNvPr id="9" name="CuadroTexto 8"/>
          <p:cNvSpPr txBox="1"/>
          <p:nvPr/>
        </p:nvSpPr>
        <p:spPr>
          <a:xfrm>
            <a:off x="4145540" y="3310337"/>
            <a:ext cx="59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/>
              <a:t>6.9/10</a:t>
            </a:r>
            <a:endParaRPr lang="es-ES" sz="12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790711" y="3081189"/>
            <a:ext cx="49244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/>
              <a:t>7.5/7</a:t>
            </a:r>
            <a:endParaRPr lang="es-ES" sz="11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5511185" y="3908442"/>
            <a:ext cx="28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/>
              <a:t>3</a:t>
            </a:r>
            <a:endParaRPr lang="es-ES" sz="16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6110063" y="2845526"/>
            <a:ext cx="2886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smtClean="0"/>
              <a:t>3</a:t>
            </a:r>
            <a:endParaRPr lang="es-ES" sz="1600" dirty="0"/>
          </a:p>
        </p:txBody>
      </p:sp>
      <p:sp>
        <p:nvSpPr>
          <p:cNvPr id="14" name="CuadroTexto 13"/>
          <p:cNvSpPr txBox="1"/>
          <p:nvPr/>
        </p:nvSpPr>
        <p:spPr>
          <a:xfrm>
            <a:off x="6717499" y="3717179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2</a:t>
            </a:r>
          </a:p>
        </p:txBody>
      </p:sp>
      <p:sp>
        <p:nvSpPr>
          <p:cNvPr id="15" name="CuadroTexto 14"/>
          <p:cNvSpPr txBox="1"/>
          <p:nvPr/>
        </p:nvSpPr>
        <p:spPr>
          <a:xfrm>
            <a:off x="7324020" y="3571415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2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-71488" y="6488668"/>
            <a:ext cx="9215488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 smtClean="0">
                <a:latin typeface="Arial Narrow"/>
                <a:cs typeface="Arial Narrow"/>
              </a:rPr>
              <a:t>About</a:t>
            </a:r>
            <a:r>
              <a:rPr lang="es-ES" b="1" dirty="0" smtClean="0">
                <a:latin typeface="Arial Narrow"/>
                <a:cs typeface="Arial Narrow"/>
              </a:rPr>
              <a:t> 80 </a:t>
            </a:r>
            <a:r>
              <a:rPr lang="es-ES" b="1" dirty="0" err="1" smtClean="0">
                <a:latin typeface="Arial Narrow"/>
                <a:cs typeface="Arial Narrow"/>
              </a:rPr>
              <a:t>people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haven’t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started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yet</a:t>
            </a:r>
            <a:endParaRPr lang="es-ES" b="1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597195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288476"/>
              </p:ext>
            </p:extLst>
          </p:nvPr>
        </p:nvGraphicFramePr>
        <p:xfrm>
          <a:off x="3005750" y="1231285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Elipse 41"/>
          <p:cNvSpPr/>
          <p:nvPr/>
        </p:nvSpPr>
        <p:spPr>
          <a:xfrm>
            <a:off x="6470450" y="2490941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rgbClr val="000000"/>
                </a:solidFill>
              </a:rPr>
              <a:t>5</a:t>
            </a:r>
            <a:endParaRPr lang="es-ES" sz="1200" dirty="0">
              <a:solidFill>
                <a:srgbClr val="000000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5419543" y="3278573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1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4" name="Conector recto 43"/>
          <p:cNvCxnSpPr>
            <a:stCxn id="42" idx="3"/>
            <a:endCxn id="43" idx="0"/>
          </p:cNvCxnSpPr>
          <p:nvPr/>
        </p:nvCxnSpPr>
        <p:spPr>
          <a:xfrm flipH="1">
            <a:off x="5594159" y="2810993"/>
            <a:ext cx="927434" cy="467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4"/>
          <p:cNvSpPr/>
          <p:nvPr/>
        </p:nvSpPr>
        <p:spPr>
          <a:xfrm>
            <a:off x="7629596" y="3333485"/>
            <a:ext cx="349233" cy="37496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6" name="Conector recto 45"/>
          <p:cNvCxnSpPr>
            <a:stCxn id="42" idx="5"/>
            <a:endCxn id="45" idx="0"/>
          </p:cNvCxnSpPr>
          <p:nvPr/>
        </p:nvCxnSpPr>
        <p:spPr>
          <a:xfrm>
            <a:off x="6768539" y="2810993"/>
            <a:ext cx="1035674" cy="522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Elipse 46"/>
          <p:cNvSpPr/>
          <p:nvPr/>
        </p:nvSpPr>
        <p:spPr>
          <a:xfrm>
            <a:off x="4849787" y="3998588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95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8" name="Conector recto 47"/>
          <p:cNvCxnSpPr>
            <a:stCxn id="43" idx="3"/>
            <a:endCxn id="47" idx="0"/>
          </p:cNvCxnSpPr>
          <p:nvPr/>
        </p:nvCxnSpPr>
        <p:spPr>
          <a:xfrm flipH="1">
            <a:off x="5024403" y="3598625"/>
            <a:ext cx="446284" cy="39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Elipse 48"/>
          <p:cNvSpPr/>
          <p:nvPr/>
        </p:nvSpPr>
        <p:spPr>
          <a:xfrm>
            <a:off x="5888439" y="3978413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94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0" name="Conector recto 49"/>
          <p:cNvCxnSpPr>
            <a:stCxn id="43" idx="5"/>
            <a:endCxn id="49" idx="0"/>
          </p:cNvCxnSpPr>
          <p:nvPr/>
        </p:nvCxnSpPr>
        <p:spPr>
          <a:xfrm>
            <a:off x="5717632" y="3598625"/>
            <a:ext cx="345423" cy="379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Elipse 50"/>
          <p:cNvSpPr/>
          <p:nvPr/>
        </p:nvSpPr>
        <p:spPr>
          <a:xfrm>
            <a:off x="7109594" y="3974927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36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2" name="Conector recto 51"/>
          <p:cNvCxnSpPr>
            <a:stCxn id="45" idx="3"/>
            <a:endCxn id="51" idx="0"/>
          </p:cNvCxnSpPr>
          <p:nvPr/>
        </p:nvCxnSpPr>
        <p:spPr>
          <a:xfrm flipH="1">
            <a:off x="7284211" y="3653538"/>
            <a:ext cx="396530" cy="321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Elipse 52"/>
          <p:cNvSpPr/>
          <p:nvPr/>
        </p:nvSpPr>
        <p:spPr>
          <a:xfrm>
            <a:off x="8244456" y="3968813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93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4" name="Conector recto 53"/>
          <p:cNvCxnSpPr>
            <a:stCxn id="45" idx="5"/>
            <a:endCxn id="53" idx="0"/>
          </p:cNvCxnSpPr>
          <p:nvPr/>
        </p:nvCxnSpPr>
        <p:spPr>
          <a:xfrm>
            <a:off x="7927685" y="3653538"/>
            <a:ext cx="491387" cy="315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4502987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55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6" name="Elipse 55"/>
          <p:cNvSpPr/>
          <p:nvPr/>
        </p:nvSpPr>
        <p:spPr>
          <a:xfrm>
            <a:off x="5148810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23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7" name="Elipse 56"/>
          <p:cNvSpPr/>
          <p:nvPr/>
        </p:nvSpPr>
        <p:spPr>
          <a:xfrm>
            <a:off x="5608294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47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9" name="Conector recto 58"/>
          <p:cNvCxnSpPr>
            <a:stCxn id="47" idx="3"/>
            <a:endCxn id="55" idx="0"/>
          </p:cNvCxnSpPr>
          <p:nvPr/>
        </p:nvCxnSpPr>
        <p:spPr>
          <a:xfrm flipH="1">
            <a:off x="4677604" y="4318640"/>
            <a:ext cx="223327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>
            <a:stCxn id="47" idx="5"/>
            <a:endCxn id="56" idx="0"/>
          </p:cNvCxnSpPr>
          <p:nvPr/>
        </p:nvCxnSpPr>
        <p:spPr>
          <a:xfrm>
            <a:off x="5147876" y="4318640"/>
            <a:ext cx="175551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>
            <a:stCxn id="49" idx="3"/>
            <a:endCxn id="57" idx="0"/>
          </p:cNvCxnSpPr>
          <p:nvPr/>
        </p:nvCxnSpPr>
        <p:spPr>
          <a:xfrm flipH="1">
            <a:off x="5782910" y="4298466"/>
            <a:ext cx="156673" cy="56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CuadroTexto 68"/>
          <p:cNvSpPr txBox="1"/>
          <p:nvPr/>
        </p:nvSpPr>
        <p:spPr>
          <a:xfrm>
            <a:off x="6742670" y="230824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5696711" y="315594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7876213" y="311282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5070754" y="380438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6120598" y="380195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7342653" y="379849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8441142" y="379504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4663220" y="4572183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5232557" y="457795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5744111" y="457449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113709" y="1527420"/>
            <a:ext cx="7022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[0]	   [1]	       [2]	[3]	   [4]	       [5]        [6]         [7]        [8]        [9]	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0" y="2585247"/>
            <a:ext cx="4326826" cy="17543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BUILD-MAX-HEAP(A)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A.heapsize</a:t>
            </a:r>
            <a:r>
              <a:rPr lang="es-ES" dirty="0" smtClean="0">
                <a:latin typeface="Consolas"/>
                <a:cs typeface="Consolas"/>
              </a:rPr>
              <a:t> &lt;- 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r>
              <a:rPr lang="es-ES" dirty="0" smtClean="0">
                <a:latin typeface="Consolas"/>
                <a:cs typeface="Consolas"/>
              </a:rPr>
              <a:t> FLOOR(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r>
              <a:rPr lang="es-ES" dirty="0" smtClean="0">
                <a:latin typeface="Consolas"/>
                <a:cs typeface="Consolas"/>
              </a:rPr>
              <a:t>/2) &lt; j ≤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A,j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err="1">
                <a:latin typeface="Consolas"/>
                <a:cs typeface="Consolas"/>
              </a:rPr>
              <a:t>e</a:t>
            </a:r>
            <a:r>
              <a:rPr lang="es-ES" dirty="0" err="1" smtClean="0">
                <a:latin typeface="Consolas"/>
                <a:cs typeface="Consolas"/>
              </a:rPr>
              <a:t>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9366460"/>
              </p:ext>
            </p:extLst>
          </p:nvPr>
        </p:nvGraphicFramePr>
        <p:xfrm>
          <a:off x="192686" y="1767840"/>
          <a:ext cx="61258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5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0" y="1398508"/>
            <a:ext cx="119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A.heapsize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3179667"/>
            <a:ext cx="4326826" cy="290039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5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2870474"/>
              </p:ext>
            </p:extLst>
          </p:nvPr>
        </p:nvGraphicFramePr>
        <p:xfrm>
          <a:off x="179184" y="4870885"/>
          <a:ext cx="61258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5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373531" y="4512237"/>
            <a:ext cx="239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j</a:t>
            </a:r>
            <a:endParaRPr lang="es-ES" dirty="0"/>
          </a:p>
        </p:txBody>
      </p:sp>
      <p:sp>
        <p:nvSpPr>
          <p:cNvPr id="63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Build max-heap in place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006117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79622"/>
              </p:ext>
            </p:extLst>
          </p:nvPr>
        </p:nvGraphicFramePr>
        <p:xfrm>
          <a:off x="3005750" y="1231285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93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Elipse 41"/>
          <p:cNvSpPr/>
          <p:nvPr/>
        </p:nvSpPr>
        <p:spPr>
          <a:xfrm>
            <a:off x="6470450" y="2490941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rgbClr val="000000"/>
                </a:solidFill>
              </a:rPr>
              <a:t>5</a:t>
            </a:r>
            <a:endParaRPr lang="es-ES" sz="1200" dirty="0">
              <a:solidFill>
                <a:srgbClr val="000000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5419543" y="3278573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1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4" name="Conector recto 43"/>
          <p:cNvCxnSpPr>
            <a:stCxn id="42" idx="3"/>
            <a:endCxn id="43" idx="0"/>
          </p:cNvCxnSpPr>
          <p:nvPr/>
        </p:nvCxnSpPr>
        <p:spPr>
          <a:xfrm flipH="1">
            <a:off x="5594159" y="2810993"/>
            <a:ext cx="927434" cy="467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4"/>
          <p:cNvSpPr/>
          <p:nvPr/>
        </p:nvSpPr>
        <p:spPr>
          <a:xfrm>
            <a:off x="7629596" y="3333485"/>
            <a:ext cx="349233" cy="37496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93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6" name="Conector recto 45"/>
          <p:cNvCxnSpPr>
            <a:stCxn id="42" idx="5"/>
            <a:endCxn id="45" idx="0"/>
          </p:cNvCxnSpPr>
          <p:nvPr/>
        </p:nvCxnSpPr>
        <p:spPr>
          <a:xfrm>
            <a:off x="6768539" y="2810993"/>
            <a:ext cx="1035674" cy="522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Elipse 46"/>
          <p:cNvSpPr/>
          <p:nvPr/>
        </p:nvSpPr>
        <p:spPr>
          <a:xfrm>
            <a:off x="4849787" y="3998588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95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8" name="Conector recto 47"/>
          <p:cNvCxnSpPr>
            <a:stCxn id="43" idx="3"/>
            <a:endCxn id="47" idx="0"/>
          </p:cNvCxnSpPr>
          <p:nvPr/>
        </p:nvCxnSpPr>
        <p:spPr>
          <a:xfrm flipH="1">
            <a:off x="5024403" y="3598625"/>
            <a:ext cx="446284" cy="39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Elipse 48"/>
          <p:cNvSpPr/>
          <p:nvPr/>
        </p:nvSpPr>
        <p:spPr>
          <a:xfrm>
            <a:off x="5888439" y="3978413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94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0" name="Conector recto 49"/>
          <p:cNvCxnSpPr>
            <a:stCxn id="43" idx="5"/>
            <a:endCxn id="49" idx="0"/>
          </p:cNvCxnSpPr>
          <p:nvPr/>
        </p:nvCxnSpPr>
        <p:spPr>
          <a:xfrm>
            <a:off x="5717632" y="3598625"/>
            <a:ext cx="345423" cy="379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Elipse 50"/>
          <p:cNvSpPr/>
          <p:nvPr/>
        </p:nvSpPr>
        <p:spPr>
          <a:xfrm>
            <a:off x="7109594" y="3974927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36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2" name="Conector recto 51"/>
          <p:cNvCxnSpPr>
            <a:stCxn id="45" idx="3"/>
            <a:endCxn id="51" idx="0"/>
          </p:cNvCxnSpPr>
          <p:nvPr/>
        </p:nvCxnSpPr>
        <p:spPr>
          <a:xfrm flipH="1">
            <a:off x="7284211" y="3653538"/>
            <a:ext cx="396530" cy="321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Elipse 52"/>
          <p:cNvSpPr/>
          <p:nvPr/>
        </p:nvSpPr>
        <p:spPr>
          <a:xfrm>
            <a:off x="8244456" y="3968813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4" name="Conector recto 53"/>
          <p:cNvCxnSpPr>
            <a:stCxn id="45" idx="5"/>
            <a:endCxn id="53" idx="0"/>
          </p:cNvCxnSpPr>
          <p:nvPr/>
        </p:nvCxnSpPr>
        <p:spPr>
          <a:xfrm>
            <a:off x="7927685" y="3653538"/>
            <a:ext cx="491387" cy="315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4502987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55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6" name="Elipse 55"/>
          <p:cNvSpPr/>
          <p:nvPr/>
        </p:nvSpPr>
        <p:spPr>
          <a:xfrm>
            <a:off x="5148810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23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7" name="Elipse 56"/>
          <p:cNvSpPr/>
          <p:nvPr/>
        </p:nvSpPr>
        <p:spPr>
          <a:xfrm>
            <a:off x="5608294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47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9" name="Conector recto 58"/>
          <p:cNvCxnSpPr>
            <a:stCxn id="47" idx="3"/>
            <a:endCxn id="55" idx="0"/>
          </p:cNvCxnSpPr>
          <p:nvPr/>
        </p:nvCxnSpPr>
        <p:spPr>
          <a:xfrm flipH="1">
            <a:off x="4677604" y="4318640"/>
            <a:ext cx="223327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>
            <a:stCxn id="47" idx="5"/>
            <a:endCxn id="56" idx="0"/>
          </p:cNvCxnSpPr>
          <p:nvPr/>
        </p:nvCxnSpPr>
        <p:spPr>
          <a:xfrm>
            <a:off x="5147876" y="4318640"/>
            <a:ext cx="175551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>
            <a:stCxn id="49" idx="3"/>
            <a:endCxn id="57" idx="0"/>
          </p:cNvCxnSpPr>
          <p:nvPr/>
        </p:nvCxnSpPr>
        <p:spPr>
          <a:xfrm flipH="1">
            <a:off x="5782910" y="4298466"/>
            <a:ext cx="156673" cy="56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CuadroTexto 68"/>
          <p:cNvSpPr txBox="1"/>
          <p:nvPr/>
        </p:nvSpPr>
        <p:spPr>
          <a:xfrm>
            <a:off x="6742670" y="230824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5696711" y="315594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7876213" y="311282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5070754" y="380438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6120598" y="380195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7342653" y="379849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8441142" y="379504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4663220" y="4572183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5232557" y="457795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5744111" y="457449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113709" y="1527420"/>
            <a:ext cx="7022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[0]	   [1]	       [2]	[3]	   [4]	       [5]        [6]         [7]        [8]        [9]	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0" y="2585247"/>
            <a:ext cx="4326826" cy="17543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BUILD-MAX-HEAP(A)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A.heapsize</a:t>
            </a:r>
            <a:r>
              <a:rPr lang="es-ES" dirty="0" smtClean="0">
                <a:latin typeface="Consolas"/>
                <a:cs typeface="Consolas"/>
              </a:rPr>
              <a:t> &lt;- 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r>
              <a:rPr lang="es-ES" dirty="0" smtClean="0">
                <a:latin typeface="Consolas"/>
                <a:cs typeface="Consolas"/>
              </a:rPr>
              <a:t> FLOOR(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r>
              <a:rPr lang="es-ES" dirty="0" smtClean="0">
                <a:latin typeface="Consolas"/>
                <a:cs typeface="Consolas"/>
              </a:rPr>
              <a:t>/2) &lt; j ≤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A,j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err="1">
                <a:latin typeface="Consolas"/>
                <a:cs typeface="Consolas"/>
              </a:rPr>
              <a:t>e</a:t>
            </a:r>
            <a:r>
              <a:rPr lang="es-ES" dirty="0" err="1" smtClean="0">
                <a:latin typeface="Consolas"/>
                <a:cs typeface="Consolas"/>
              </a:rPr>
              <a:t>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1508614"/>
              </p:ext>
            </p:extLst>
          </p:nvPr>
        </p:nvGraphicFramePr>
        <p:xfrm>
          <a:off x="192686" y="1767840"/>
          <a:ext cx="61258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5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0" y="1398508"/>
            <a:ext cx="119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A.heapsize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3448605"/>
            <a:ext cx="4326826" cy="290039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5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387790"/>
              </p:ext>
            </p:extLst>
          </p:nvPr>
        </p:nvGraphicFramePr>
        <p:xfrm>
          <a:off x="179184" y="4870885"/>
          <a:ext cx="61258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5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373531" y="4512237"/>
            <a:ext cx="239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j</a:t>
            </a:r>
            <a:endParaRPr lang="es-ES" dirty="0"/>
          </a:p>
        </p:txBody>
      </p:sp>
      <p:sp>
        <p:nvSpPr>
          <p:cNvPr id="62" name="CuadroTexto 61"/>
          <p:cNvSpPr txBox="1"/>
          <p:nvPr/>
        </p:nvSpPr>
        <p:spPr>
          <a:xfrm>
            <a:off x="142486" y="5537805"/>
            <a:ext cx="2913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in positions [2] &amp; [6]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swaped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63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Build max-heap in place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060768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546833"/>
              </p:ext>
            </p:extLst>
          </p:nvPr>
        </p:nvGraphicFramePr>
        <p:xfrm>
          <a:off x="3005750" y="1231285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000000"/>
                          </a:solidFill>
                        </a:rPr>
                        <a:t>93</a:t>
                      </a:r>
                      <a:endParaRPr lang="es-E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000000"/>
                          </a:solidFill>
                        </a:rPr>
                        <a:t>95</a:t>
                      </a:r>
                      <a:endParaRPr lang="es-E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000000"/>
                          </a:solidFill>
                        </a:rPr>
                        <a:t>94</a:t>
                      </a:r>
                      <a:endParaRPr lang="es-E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000000"/>
                          </a:solidFill>
                        </a:rPr>
                        <a:t>36</a:t>
                      </a:r>
                      <a:endParaRPr lang="es-E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s-E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000000"/>
                          </a:solidFill>
                        </a:rPr>
                        <a:t>55</a:t>
                      </a:r>
                      <a:endParaRPr lang="es-E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Elipse 41"/>
          <p:cNvSpPr/>
          <p:nvPr/>
        </p:nvSpPr>
        <p:spPr>
          <a:xfrm>
            <a:off x="6470450" y="2490941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rgbClr val="000000"/>
                </a:solidFill>
              </a:rPr>
              <a:t>5</a:t>
            </a:r>
            <a:endParaRPr lang="es-ES" sz="1200" dirty="0">
              <a:solidFill>
                <a:srgbClr val="000000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5419543" y="3278573"/>
            <a:ext cx="349233" cy="37496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1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4" name="Conector recto 43"/>
          <p:cNvCxnSpPr>
            <a:stCxn id="42" idx="3"/>
            <a:endCxn id="43" idx="0"/>
          </p:cNvCxnSpPr>
          <p:nvPr/>
        </p:nvCxnSpPr>
        <p:spPr>
          <a:xfrm flipH="1">
            <a:off x="5594159" y="2810993"/>
            <a:ext cx="927434" cy="467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4"/>
          <p:cNvSpPr/>
          <p:nvPr/>
        </p:nvSpPr>
        <p:spPr>
          <a:xfrm>
            <a:off x="7629596" y="3333485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93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6" name="Conector recto 45"/>
          <p:cNvCxnSpPr>
            <a:stCxn id="42" idx="5"/>
            <a:endCxn id="45" idx="0"/>
          </p:cNvCxnSpPr>
          <p:nvPr/>
        </p:nvCxnSpPr>
        <p:spPr>
          <a:xfrm>
            <a:off x="6768539" y="2810993"/>
            <a:ext cx="1035674" cy="522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Elipse 46"/>
          <p:cNvSpPr/>
          <p:nvPr/>
        </p:nvSpPr>
        <p:spPr>
          <a:xfrm>
            <a:off x="4849787" y="3998588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95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8" name="Conector recto 47"/>
          <p:cNvCxnSpPr>
            <a:stCxn id="43" idx="3"/>
            <a:endCxn id="47" idx="0"/>
          </p:cNvCxnSpPr>
          <p:nvPr/>
        </p:nvCxnSpPr>
        <p:spPr>
          <a:xfrm flipH="1">
            <a:off x="5024403" y="3598625"/>
            <a:ext cx="446284" cy="39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Elipse 48"/>
          <p:cNvSpPr/>
          <p:nvPr/>
        </p:nvSpPr>
        <p:spPr>
          <a:xfrm>
            <a:off x="5888439" y="3978413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94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0" name="Conector recto 49"/>
          <p:cNvCxnSpPr>
            <a:stCxn id="43" idx="5"/>
            <a:endCxn id="49" idx="0"/>
          </p:cNvCxnSpPr>
          <p:nvPr/>
        </p:nvCxnSpPr>
        <p:spPr>
          <a:xfrm>
            <a:off x="5717632" y="3598625"/>
            <a:ext cx="345423" cy="379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Elipse 50"/>
          <p:cNvSpPr/>
          <p:nvPr/>
        </p:nvSpPr>
        <p:spPr>
          <a:xfrm>
            <a:off x="7109594" y="3974927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36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2" name="Conector recto 51"/>
          <p:cNvCxnSpPr>
            <a:stCxn id="45" idx="3"/>
            <a:endCxn id="51" idx="0"/>
          </p:cNvCxnSpPr>
          <p:nvPr/>
        </p:nvCxnSpPr>
        <p:spPr>
          <a:xfrm flipH="1">
            <a:off x="7284211" y="3653538"/>
            <a:ext cx="396530" cy="321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Elipse 52"/>
          <p:cNvSpPr/>
          <p:nvPr/>
        </p:nvSpPr>
        <p:spPr>
          <a:xfrm>
            <a:off x="8244456" y="3968813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4" name="Conector recto 53"/>
          <p:cNvCxnSpPr>
            <a:stCxn id="45" idx="5"/>
            <a:endCxn id="53" idx="0"/>
          </p:cNvCxnSpPr>
          <p:nvPr/>
        </p:nvCxnSpPr>
        <p:spPr>
          <a:xfrm>
            <a:off x="7927685" y="3653538"/>
            <a:ext cx="491387" cy="315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4502987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55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6" name="Elipse 55"/>
          <p:cNvSpPr/>
          <p:nvPr/>
        </p:nvSpPr>
        <p:spPr>
          <a:xfrm>
            <a:off x="5148810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23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7" name="Elipse 56"/>
          <p:cNvSpPr/>
          <p:nvPr/>
        </p:nvSpPr>
        <p:spPr>
          <a:xfrm>
            <a:off x="5608294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47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9" name="Conector recto 58"/>
          <p:cNvCxnSpPr>
            <a:stCxn id="47" idx="3"/>
            <a:endCxn id="55" idx="0"/>
          </p:cNvCxnSpPr>
          <p:nvPr/>
        </p:nvCxnSpPr>
        <p:spPr>
          <a:xfrm flipH="1">
            <a:off x="4677604" y="4318640"/>
            <a:ext cx="223327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>
            <a:stCxn id="47" idx="5"/>
            <a:endCxn id="56" idx="0"/>
          </p:cNvCxnSpPr>
          <p:nvPr/>
        </p:nvCxnSpPr>
        <p:spPr>
          <a:xfrm>
            <a:off x="5147876" y="4318640"/>
            <a:ext cx="175551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>
            <a:stCxn id="49" idx="3"/>
            <a:endCxn id="57" idx="0"/>
          </p:cNvCxnSpPr>
          <p:nvPr/>
        </p:nvCxnSpPr>
        <p:spPr>
          <a:xfrm flipH="1">
            <a:off x="5782910" y="4298466"/>
            <a:ext cx="156673" cy="56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CuadroTexto 68"/>
          <p:cNvSpPr txBox="1"/>
          <p:nvPr/>
        </p:nvSpPr>
        <p:spPr>
          <a:xfrm>
            <a:off x="6742670" y="230824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5696711" y="315594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7876213" y="311282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5070754" y="380438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6120598" y="380195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7342653" y="379849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8441142" y="379504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4663220" y="4572183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5232557" y="457795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5744111" y="457449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113709" y="1527420"/>
            <a:ext cx="7022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[0]	   [1]	       [2]	[3]	   [4]	       [5]        [6]         [7]        [8]        [9]	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0" y="2585247"/>
            <a:ext cx="4326826" cy="17543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BUILD-MAX-HEAP(A)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A.heapsize</a:t>
            </a:r>
            <a:r>
              <a:rPr lang="es-ES" dirty="0" smtClean="0">
                <a:latin typeface="Consolas"/>
                <a:cs typeface="Consolas"/>
              </a:rPr>
              <a:t> &lt;- 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r>
              <a:rPr lang="es-ES" dirty="0" smtClean="0">
                <a:latin typeface="Consolas"/>
                <a:cs typeface="Consolas"/>
              </a:rPr>
              <a:t> FLOOR(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r>
              <a:rPr lang="es-ES" dirty="0" smtClean="0">
                <a:latin typeface="Consolas"/>
                <a:cs typeface="Consolas"/>
              </a:rPr>
              <a:t>/2) &lt; j ≤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A,j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err="1">
                <a:latin typeface="Consolas"/>
                <a:cs typeface="Consolas"/>
              </a:rPr>
              <a:t>e</a:t>
            </a:r>
            <a:r>
              <a:rPr lang="es-ES" dirty="0" err="1" smtClean="0">
                <a:latin typeface="Consolas"/>
                <a:cs typeface="Consolas"/>
              </a:rPr>
              <a:t>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679883"/>
              </p:ext>
            </p:extLst>
          </p:nvPr>
        </p:nvGraphicFramePr>
        <p:xfrm>
          <a:off x="192686" y="1767840"/>
          <a:ext cx="61258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5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0" y="1398508"/>
            <a:ext cx="119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A.heapsize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3164726"/>
            <a:ext cx="4326826" cy="290039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5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473547"/>
              </p:ext>
            </p:extLst>
          </p:nvPr>
        </p:nvGraphicFramePr>
        <p:xfrm>
          <a:off x="179184" y="4870885"/>
          <a:ext cx="61258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5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373531" y="4512237"/>
            <a:ext cx="239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j</a:t>
            </a:r>
            <a:endParaRPr lang="es-ES" dirty="0"/>
          </a:p>
        </p:txBody>
      </p:sp>
      <p:sp>
        <p:nvSpPr>
          <p:cNvPr id="63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Build max-heap in place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855208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1599114"/>
              </p:ext>
            </p:extLst>
          </p:nvPr>
        </p:nvGraphicFramePr>
        <p:xfrm>
          <a:off x="3005750" y="1231285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95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93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s-E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Elipse 41"/>
          <p:cNvSpPr/>
          <p:nvPr/>
        </p:nvSpPr>
        <p:spPr>
          <a:xfrm>
            <a:off x="6470450" y="2490941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rgbClr val="000000"/>
                </a:solidFill>
              </a:rPr>
              <a:t>5</a:t>
            </a:r>
            <a:endParaRPr lang="es-ES" sz="1200" dirty="0">
              <a:solidFill>
                <a:srgbClr val="000000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5419543" y="3278573"/>
            <a:ext cx="349233" cy="37496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95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4" name="Conector recto 43"/>
          <p:cNvCxnSpPr>
            <a:stCxn id="42" idx="3"/>
            <a:endCxn id="43" idx="0"/>
          </p:cNvCxnSpPr>
          <p:nvPr/>
        </p:nvCxnSpPr>
        <p:spPr>
          <a:xfrm flipH="1">
            <a:off x="5594159" y="2810993"/>
            <a:ext cx="927434" cy="467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4"/>
          <p:cNvSpPr/>
          <p:nvPr/>
        </p:nvSpPr>
        <p:spPr>
          <a:xfrm>
            <a:off x="7629596" y="3333485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93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6" name="Conector recto 45"/>
          <p:cNvCxnSpPr>
            <a:stCxn id="42" idx="5"/>
            <a:endCxn id="45" idx="0"/>
          </p:cNvCxnSpPr>
          <p:nvPr/>
        </p:nvCxnSpPr>
        <p:spPr>
          <a:xfrm>
            <a:off x="6768539" y="2810993"/>
            <a:ext cx="1035674" cy="522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Elipse 46"/>
          <p:cNvSpPr/>
          <p:nvPr/>
        </p:nvSpPr>
        <p:spPr>
          <a:xfrm>
            <a:off x="4849787" y="3998588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48" name="Conector recto 47"/>
          <p:cNvCxnSpPr>
            <a:stCxn id="43" idx="3"/>
            <a:endCxn id="47" idx="0"/>
          </p:cNvCxnSpPr>
          <p:nvPr/>
        </p:nvCxnSpPr>
        <p:spPr>
          <a:xfrm flipH="1">
            <a:off x="5024403" y="3598625"/>
            <a:ext cx="446284" cy="39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Elipse 48"/>
          <p:cNvSpPr/>
          <p:nvPr/>
        </p:nvSpPr>
        <p:spPr>
          <a:xfrm>
            <a:off x="5888439" y="3978413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94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0" name="Conector recto 49"/>
          <p:cNvCxnSpPr>
            <a:stCxn id="43" idx="5"/>
            <a:endCxn id="49" idx="0"/>
          </p:cNvCxnSpPr>
          <p:nvPr/>
        </p:nvCxnSpPr>
        <p:spPr>
          <a:xfrm>
            <a:off x="5717632" y="3598625"/>
            <a:ext cx="345423" cy="379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Elipse 50"/>
          <p:cNvSpPr/>
          <p:nvPr/>
        </p:nvSpPr>
        <p:spPr>
          <a:xfrm>
            <a:off x="7109594" y="3974927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36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2" name="Conector recto 51"/>
          <p:cNvCxnSpPr>
            <a:stCxn id="45" idx="3"/>
            <a:endCxn id="51" idx="0"/>
          </p:cNvCxnSpPr>
          <p:nvPr/>
        </p:nvCxnSpPr>
        <p:spPr>
          <a:xfrm flipH="1">
            <a:off x="7284211" y="3653538"/>
            <a:ext cx="396530" cy="321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Elipse 52"/>
          <p:cNvSpPr/>
          <p:nvPr/>
        </p:nvSpPr>
        <p:spPr>
          <a:xfrm>
            <a:off x="8244456" y="3968813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4" name="Conector recto 53"/>
          <p:cNvCxnSpPr>
            <a:stCxn id="45" idx="5"/>
            <a:endCxn id="53" idx="0"/>
          </p:cNvCxnSpPr>
          <p:nvPr/>
        </p:nvCxnSpPr>
        <p:spPr>
          <a:xfrm>
            <a:off x="7927685" y="3653538"/>
            <a:ext cx="491387" cy="315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4502987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55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6" name="Elipse 55"/>
          <p:cNvSpPr/>
          <p:nvPr/>
        </p:nvSpPr>
        <p:spPr>
          <a:xfrm>
            <a:off x="5148810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23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7" name="Elipse 56"/>
          <p:cNvSpPr/>
          <p:nvPr/>
        </p:nvSpPr>
        <p:spPr>
          <a:xfrm>
            <a:off x="5608294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47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9" name="Conector recto 58"/>
          <p:cNvCxnSpPr>
            <a:stCxn id="47" idx="3"/>
            <a:endCxn id="55" idx="0"/>
          </p:cNvCxnSpPr>
          <p:nvPr/>
        </p:nvCxnSpPr>
        <p:spPr>
          <a:xfrm flipH="1">
            <a:off x="4677604" y="4318640"/>
            <a:ext cx="223327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>
            <a:stCxn id="47" idx="5"/>
            <a:endCxn id="56" idx="0"/>
          </p:cNvCxnSpPr>
          <p:nvPr/>
        </p:nvCxnSpPr>
        <p:spPr>
          <a:xfrm>
            <a:off x="5147876" y="4318640"/>
            <a:ext cx="175551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>
            <a:stCxn id="49" idx="3"/>
            <a:endCxn id="57" idx="0"/>
          </p:cNvCxnSpPr>
          <p:nvPr/>
        </p:nvCxnSpPr>
        <p:spPr>
          <a:xfrm flipH="1">
            <a:off x="5782910" y="4298466"/>
            <a:ext cx="156673" cy="56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CuadroTexto 68"/>
          <p:cNvSpPr txBox="1"/>
          <p:nvPr/>
        </p:nvSpPr>
        <p:spPr>
          <a:xfrm>
            <a:off x="6742670" y="230824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5696711" y="315594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7876213" y="311282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5070754" y="380438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6120598" y="380195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7342653" y="379849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8441142" y="379504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4663220" y="4572183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5232557" y="457795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5744111" y="457449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113709" y="1527420"/>
            <a:ext cx="7022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[0]	   [1]	       [2]	[3]	   [4]	       [5]        [6]         [7]        [8]        [9]	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0" y="2585247"/>
            <a:ext cx="4326826" cy="17543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BUILD-MAX-HEAP(A)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A.heapsize</a:t>
            </a:r>
            <a:r>
              <a:rPr lang="es-ES" dirty="0" smtClean="0">
                <a:latin typeface="Consolas"/>
                <a:cs typeface="Consolas"/>
              </a:rPr>
              <a:t> &lt;- 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r>
              <a:rPr lang="es-ES" dirty="0" smtClean="0">
                <a:latin typeface="Consolas"/>
                <a:cs typeface="Consolas"/>
              </a:rPr>
              <a:t> FLOOR(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r>
              <a:rPr lang="es-ES" dirty="0" smtClean="0">
                <a:latin typeface="Consolas"/>
                <a:cs typeface="Consolas"/>
              </a:rPr>
              <a:t>/2) &lt; j ≤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A,j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err="1">
                <a:latin typeface="Consolas"/>
                <a:cs typeface="Consolas"/>
              </a:rPr>
              <a:t>e</a:t>
            </a:r>
            <a:r>
              <a:rPr lang="es-ES" dirty="0" err="1" smtClean="0">
                <a:latin typeface="Consolas"/>
                <a:cs typeface="Consolas"/>
              </a:rPr>
              <a:t>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686011"/>
              </p:ext>
            </p:extLst>
          </p:nvPr>
        </p:nvGraphicFramePr>
        <p:xfrm>
          <a:off x="192686" y="1767840"/>
          <a:ext cx="61258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5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0" y="1398508"/>
            <a:ext cx="119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A.heapsize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3448605"/>
            <a:ext cx="4326826" cy="290039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5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703442"/>
              </p:ext>
            </p:extLst>
          </p:nvPr>
        </p:nvGraphicFramePr>
        <p:xfrm>
          <a:off x="179184" y="4870885"/>
          <a:ext cx="61258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5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373531" y="4512237"/>
            <a:ext cx="239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j</a:t>
            </a:r>
            <a:endParaRPr lang="es-ES" dirty="0"/>
          </a:p>
        </p:txBody>
      </p:sp>
      <p:sp>
        <p:nvSpPr>
          <p:cNvPr id="62" name="CuadroTexto 61"/>
          <p:cNvSpPr txBox="1"/>
          <p:nvPr/>
        </p:nvSpPr>
        <p:spPr>
          <a:xfrm>
            <a:off x="142486" y="5343572"/>
            <a:ext cx="2913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in positions [1] &amp; [3]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swaped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63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Build max-heap in place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055402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975343"/>
              </p:ext>
            </p:extLst>
          </p:nvPr>
        </p:nvGraphicFramePr>
        <p:xfrm>
          <a:off x="3005750" y="1231285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95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93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s-E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Elipse 41"/>
          <p:cNvSpPr/>
          <p:nvPr/>
        </p:nvSpPr>
        <p:spPr>
          <a:xfrm>
            <a:off x="6470450" y="2490941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rgbClr val="000000"/>
                </a:solidFill>
              </a:rPr>
              <a:t>5</a:t>
            </a:r>
            <a:endParaRPr lang="es-ES" sz="1200" dirty="0">
              <a:solidFill>
                <a:srgbClr val="000000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5419543" y="3278573"/>
            <a:ext cx="349233" cy="37496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95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4" name="Conector recto 43"/>
          <p:cNvCxnSpPr>
            <a:stCxn id="42" idx="3"/>
            <a:endCxn id="43" idx="0"/>
          </p:cNvCxnSpPr>
          <p:nvPr/>
        </p:nvCxnSpPr>
        <p:spPr>
          <a:xfrm flipH="1">
            <a:off x="5594159" y="2810993"/>
            <a:ext cx="927434" cy="467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4"/>
          <p:cNvSpPr/>
          <p:nvPr/>
        </p:nvSpPr>
        <p:spPr>
          <a:xfrm>
            <a:off x="7629596" y="3333485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93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6" name="Conector recto 45"/>
          <p:cNvCxnSpPr>
            <a:stCxn id="42" idx="5"/>
            <a:endCxn id="45" idx="0"/>
          </p:cNvCxnSpPr>
          <p:nvPr/>
        </p:nvCxnSpPr>
        <p:spPr>
          <a:xfrm>
            <a:off x="6768539" y="2810993"/>
            <a:ext cx="1035674" cy="522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Elipse 46"/>
          <p:cNvSpPr/>
          <p:nvPr/>
        </p:nvSpPr>
        <p:spPr>
          <a:xfrm>
            <a:off x="4849787" y="3998588"/>
            <a:ext cx="349233" cy="37496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48" name="Conector recto 47"/>
          <p:cNvCxnSpPr>
            <a:stCxn id="43" idx="3"/>
            <a:endCxn id="47" idx="0"/>
          </p:cNvCxnSpPr>
          <p:nvPr/>
        </p:nvCxnSpPr>
        <p:spPr>
          <a:xfrm flipH="1">
            <a:off x="5024403" y="3598625"/>
            <a:ext cx="446284" cy="39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Elipse 48"/>
          <p:cNvSpPr/>
          <p:nvPr/>
        </p:nvSpPr>
        <p:spPr>
          <a:xfrm>
            <a:off x="5888439" y="3978413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94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0" name="Conector recto 49"/>
          <p:cNvCxnSpPr>
            <a:stCxn id="43" idx="5"/>
            <a:endCxn id="49" idx="0"/>
          </p:cNvCxnSpPr>
          <p:nvPr/>
        </p:nvCxnSpPr>
        <p:spPr>
          <a:xfrm>
            <a:off x="5717632" y="3598625"/>
            <a:ext cx="345423" cy="379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Elipse 50"/>
          <p:cNvSpPr/>
          <p:nvPr/>
        </p:nvSpPr>
        <p:spPr>
          <a:xfrm>
            <a:off x="7109594" y="3974927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36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2" name="Conector recto 51"/>
          <p:cNvCxnSpPr>
            <a:stCxn id="45" idx="3"/>
            <a:endCxn id="51" idx="0"/>
          </p:cNvCxnSpPr>
          <p:nvPr/>
        </p:nvCxnSpPr>
        <p:spPr>
          <a:xfrm flipH="1">
            <a:off x="7284211" y="3653538"/>
            <a:ext cx="396530" cy="321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Elipse 52"/>
          <p:cNvSpPr/>
          <p:nvPr/>
        </p:nvSpPr>
        <p:spPr>
          <a:xfrm>
            <a:off x="8244456" y="3968813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4" name="Conector recto 53"/>
          <p:cNvCxnSpPr>
            <a:stCxn id="45" idx="5"/>
            <a:endCxn id="53" idx="0"/>
          </p:cNvCxnSpPr>
          <p:nvPr/>
        </p:nvCxnSpPr>
        <p:spPr>
          <a:xfrm>
            <a:off x="7927685" y="3653538"/>
            <a:ext cx="491387" cy="315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4502987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55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6" name="Elipse 55"/>
          <p:cNvSpPr/>
          <p:nvPr/>
        </p:nvSpPr>
        <p:spPr>
          <a:xfrm>
            <a:off x="5148810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23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7" name="Elipse 56"/>
          <p:cNvSpPr/>
          <p:nvPr/>
        </p:nvSpPr>
        <p:spPr>
          <a:xfrm>
            <a:off x="5608294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47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9" name="Conector recto 58"/>
          <p:cNvCxnSpPr>
            <a:stCxn id="47" idx="3"/>
            <a:endCxn id="55" idx="0"/>
          </p:cNvCxnSpPr>
          <p:nvPr/>
        </p:nvCxnSpPr>
        <p:spPr>
          <a:xfrm flipH="1">
            <a:off x="4677604" y="4318640"/>
            <a:ext cx="223327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>
            <a:stCxn id="47" idx="5"/>
            <a:endCxn id="56" idx="0"/>
          </p:cNvCxnSpPr>
          <p:nvPr/>
        </p:nvCxnSpPr>
        <p:spPr>
          <a:xfrm>
            <a:off x="5147876" y="4318640"/>
            <a:ext cx="175551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>
            <a:stCxn id="49" idx="3"/>
            <a:endCxn id="57" idx="0"/>
          </p:cNvCxnSpPr>
          <p:nvPr/>
        </p:nvCxnSpPr>
        <p:spPr>
          <a:xfrm flipH="1">
            <a:off x="5782910" y="4298466"/>
            <a:ext cx="156673" cy="56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CuadroTexto 68"/>
          <p:cNvSpPr txBox="1"/>
          <p:nvPr/>
        </p:nvSpPr>
        <p:spPr>
          <a:xfrm>
            <a:off x="6742670" y="230824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5696711" y="315594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7876213" y="311282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5070754" y="380438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6120598" y="380195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7342653" y="379849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8441142" y="379504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4663220" y="4572183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5232557" y="457795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5744111" y="457449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113709" y="1527420"/>
            <a:ext cx="7022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[0]	   [1]	       [2]	[3]	   [4]	       [5]        [6]         [7]        [8]        [9]	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0" y="2585247"/>
            <a:ext cx="4326826" cy="17543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BUILD-MAX-HEAP(A)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A.heapsize</a:t>
            </a:r>
            <a:r>
              <a:rPr lang="es-ES" dirty="0" smtClean="0">
                <a:latin typeface="Consolas"/>
                <a:cs typeface="Consolas"/>
              </a:rPr>
              <a:t> &lt;- 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r>
              <a:rPr lang="es-ES" dirty="0" smtClean="0">
                <a:latin typeface="Consolas"/>
                <a:cs typeface="Consolas"/>
              </a:rPr>
              <a:t> FLOOR(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r>
              <a:rPr lang="es-ES" dirty="0" smtClean="0">
                <a:latin typeface="Consolas"/>
                <a:cs typeface="Consolas"/>
              </a:rPr>
              <a:t>/2) &lt; j ≤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A,j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err="1">
                <a:latin typeface="Consolas"/>
                <a:cs typeface="Consolas"/>
              </a:rPr>
              <a:t>e</a:t>
            </a:r>
            <a:r>
              <a:rPr lang="es-ES" dirty="0" err="1" smtClean="0">
                <a:latin typeface="Consolas"/>
                <a:cs typeface="Consolas"/>
              </a:rPr>
              <a:t>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9524"/>
              </p:ext>
            </p:extLst>
          </p:nvPr>
        </p:nvGraphicFramePr>
        <p:xfrm>
          <a:off x="192686" y="1767840"/>
          <a:ext cx="61258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5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0" y="1398508"/>
            <a:ext cx="119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A.heapsize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3448605"/>
            <a:ext cx="4326826" cy="290039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5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4644501"/>
              </p:ext>
            </p:extLst>
          </p:nvPr>
        </p:nvGraphicFramePr>
        <p:xfrm>
          <a:off x="179184" y="4870885"/>
          <a:ext cx="61258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5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373531" y="4512237"/>
            <a:ext cx="239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j</a:t>
            </a:r>
            <a:endParaRPr lang="es-ES" dirty="0"/>
          </a:p>
        </p:txBody>
      </p:sp>
      <p:sp>
        <p:nvSpPr>
          <p:cNvPr id="62" name="CuadroTexto 61"/>
          <p:cNvSpPr txBox="1"/>
          <p:nvPr/>
        </p:nvSpPr>
        <p:spPr>
          <a:xfrm>
            <a:off x="142486" y="5343572"/>
            <a:ext cx="2913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in positions [1] &amp; [3]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swaped</a:t>
            </a:r>
            <a:endParaRPr lang="es-ES" dirty="0" smtClean="0">
              <a:solidFill>
                <a:srgbClr val="FF0000"/>
              </a:solidFill>
              <a:latin typeface="DIN Condensed Bold"/>
              <a:cs typeface="DIN Condensed Bold"/>
            </a:endParaRPr>
          </a:p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Recursive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call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to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MAX-HEAPIFY 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63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Build max-heap in place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924509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830203"/>
              </p:ext>
            </p:extLst>
          </p:nvPr>
        </p:nvGraphicFramePr>
        <p:xfrm>
          <a:off x="3005750" y="1231285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95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93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55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000000"/>
                          </a:solidFill>
                        </a:rPr>
                        <a:t>9</a:t>
                      </a:r>
                      <a:endParaRPr lang="es-E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Elipse 41"/>
          <p:cNvSpPr/>
          <p:nvPr/>
        </p:nvSpPr>
        <p:spPr>
          <a:xfrm>
            <a:off x="6470450" y="2490941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rgbClr val="000000"/>
                </a:solidFill>
              </a:rPr>
              <a:t>5</a:t>
            </a:r>
            <a:endParaRPr lang="es-ES" sz="1200" dirty="0">
              <a:solidFill>
                <a:srgbClr val="000000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5419543" y="3278573"/>
            <a:ext cx="349233" cy="37496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95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4" name="Conector recto 43"/>
          <p:cNvCxnSpPr>
            <a:stCxn id="42" idx="3"/>
            <a:endCxn id="43" idx="0"/>
          </p:cNvCxnSpPr>
          <p:nvPr/>
        </p:nvCxnSpPr>
        <p:spPr>
          <a:xfrm flipH="1">
            <a:off x="5594159" y="2810993"/>
            <a:ext cx="927434" cy="467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4"/>
          <p:cNvSpPr/>
          <p:nvPr/>
        </p:nvSpPr>
        <p:spPr>
          <a:xfrm>
            <a:off x="7629596" y="3333485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93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6" name="Conector recto 45"/>
          <p:cNvCxnSpPr>
            <a:stCxn id="42" idx="5"/>
            <a:endCxn id="45" idx="0"/>
          </p:cNvCxnSpPr>
          <p:nvPr/>
        </p:nvCxnSpPr>
        <p:spPr>
          <a:xfrm>
            <a:off x="6768539" y="2810993"/>
            <a:ext cx="1035674" cy="522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Elipse 46"/>
          <p:cNvSpPr/>
          <p:nvPr/>
        </p:nvSpPr>
        <p:spPr>
          <a:xfrm>
            <a:off x="4849787" y="3998588"/>
            <a:ext cx="349233" cy="37496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55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8" name="Conector recto 47"/>
          <p:cNvCxnSpPr>
            <a:stCxn id="43" idx="3"/>
            <a:endCxn id="47" idx="0"/>
          </p:cNvCxnSpPr>
          <p:nvPr/>
        </p:nvCxnSpPr>
        <p:spPr>
          <a:xfrm flipH="1">
            <a:off x="5024403" y="3598625"/>
            <a:ext cx="446284" cy="39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Elipse 48"/>
          <p:cNvSpPr/>
          <p:nvPr/>
        </p:nvSpPr>
        <p:spPr>
          <a:xfrm>
            <a:off x="5888439" y="3978413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94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0" name="Conector recto 49"/>
          <p:cNvCxnSpPr>
            <a:stCxn id="43" idx="5"/>
            <a:endCxn id="49" idx="0"/>
          </p:cNvCxnSpPr>
          <p:nvPr/>
        </p:nvCxnSpPr>
        <p:spPr>
          <a:xfrm>
            <a:off x="5717632" y="3598625"/>
            <a:ext cx="345423" cy="379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Elipse 50"/>
          <p:cNvSpPr/>
          <p:nvPr/>
        </p:nvSpPr>
        <p:spPr>
          <a:xfrm>
            <a:off x="7109594" y="3974927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36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2" name="Conector recto 51"/>
          <p:cNvCxnSpPr>
            <a:stCxn id="45" idx="3"/>
            <a:endCxn id="51" idx="0"/>
          </p:cNvCxnSpPr>
          <p:nvPr/>
        </p:nvCxnSpPr>
        <p:spPr>
          <a:xfrm flipH="1">
            <a:off x="7284211" y="3653538"/>
            <a:ext cx="396530" cy="321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Elipse 52"/>
          <p:cNvSpPr/>
          <p:nvPr/>
        </p:nvSpPr>
        <p:spPr>
          <a:xfrm>
            <a:off x="8244456" y="3968813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4" name="Conector recto 53"/>
          <p:cNvCxnSpPr>
            <a:stCxn id="45" idx="5"/>
            <a:endCxn id="53" idx="0"/>
          </p:cNvCxnSpPr>
          <p:nvPr/>
        </p:nvCxnSpPr>
        <p:spPr>
          <a:xfrm>
            <a:off x="7927685" y="3653538"/>
            <a:ext cx="491387" cy="315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4502987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1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6" name="Elipse 55"/>
          <p:cNvSpPr/>
          <p:nvPr/>
        </p:nvSpPr>
        <p:spPr>
          <a:xfrm>
            <a:off x="5148810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23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7" name="Elipse 56"/>
          <p:cNvSpPr/>
          <p:nvPr/>
        </p:nvSpPr>
        <p:spPr>
          <a:xfrm>
            <a:off x="5608294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47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9" name="Conector recto 58"/>
          <p:cNvCxnSpPr>
            <a:stCxn id="47" idx="3"/>
            <a:endCxn id="55" idx="0"/>
          </p:cNvCxnSpPr>
          <p:nvPr/>
        </p:nvCxnSpPr>
        <p:spPr>
          <a:xfrm flipH="1">
            <a:off x="4677604" y="4318640"/>
            <a:ext cx="223327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>
            <a:stCxn id="47" idx="5"/>
            <a:endCxn id="56" idx="0"/>
          </p:cNvCxnSpPr>
          <p:nvPr/>
        </p:nvCxnSpPr>
        <p:spPr>
          <a:xfrm>
            <a:off x="5147876" y="4318640"/>
            <a:ext cx="175551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>
            <a:stCxn id="49" idx="3"/>
            <a:endCxn id="57" idx="0"/>
          </p:cNvCxnSpPr>
          <p:nvPr/>
        </p:nvCxnSpPr>
        <p:spPr>
          <a:xfrm flipH="1">
            <a:off x="5782910" y="4298466"/>
            <a:ext cx="156673" cy="56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CuadroTexto 68"/>
          <p:cNvSpPr txBox="1"/>
          <p:nvPr/>
        </p:nvSpPr>
        <p:spPr>
          <a:xfrm>
            <a:off x="6742670" y="230824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5696711" y="315594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7876213" y="311282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5070754" y="380438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6120598" y="380195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7342653" y="379849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8441142" y="379504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4663220" y="4572183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5232557" y="457795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5744111" y="457449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113709" y="1527420"/>
            <a:ext cx="7022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[0]	   [1]	       [2]	[3]	   [4]	       [5]        [6]         [7]        [8]        [9]	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0" y="2585247"/>
            <a:ext cx="4326826" cy="17543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BUILD-MAX-HEAP(A)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A.heapsize</a:t>
            </a:r>
            <a:r>
              <a:rPr lang="es-ES" dirty="0" smtClean="0">
                <a:latin typeface="Consolas"/>
                <a:cs typeface="Consolas"/>
              </a:rPr>
              <a:t> &lt;- 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r>
              <a:rPr lang="es-ES" dirty="0" smtClean="0">
                <a:latin typeface="Consolas"/>
                <a:cs typeface="Consolas"/>
              </a:rPr>
              <a:t> FLOOR(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r>
              <a:rPr lang="es-ES" dirty="0" smtClean="0">
                <a:latin typeface="Consolas"/>
                <a:cs typeface="Consolas"/>
              </a:rPr>
              <a:t>/2) &lt; j ≤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A,j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err="1">
                <a:latin typeface="Consolas"/>
                <a:cs typeface="Consolas"/>
              </a:rPr>
              <a:t>e</a:t>
            </a:r>
            <a:r>
              <a:rPr lang="es-ES" dirty="0" err="1" smtClean="0">
                <a:latin typeface="Consolas"/>
                <a:cs typeface="Consolas"/>
              </a:rPr>
              <a:t>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7880730"/>
              </p:ext>
            </p:extLst>
          </p:nvPr>
        </p:nvGraphicFramePr>
        <p:xfrm>
          <a:off x="192686" y="1767840"/>
          <a:ext cx="61258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5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0" y="1398508"/>
            <a:ext cx="119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A.heapsize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3448605"/>
            <a:ext cx="4326826" cy="290039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5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5755960"/>
              </p:ext>
            </p:extLst>
          </p:nvPr>
        </p:nvGraphicFramePr>
        <p:xfrm>
          <a:off x="179184" y="4870885"/>
          <a:ext cx="61258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5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373531" y="4512237"/>
            <a:ext cx="239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j</a:t>
            </a:r>
            <a:endParaRPr lang="es-ES" dirty="0"/>
          </a:p>
        </p:txBody>
      </p:sp>
      <p:sp>
        <p:nvSpPr>
          <p:cNvPr id="62" name="CuadroTexto 61"/>
          <p:cNvSpPr txBox="1"/>
          <p:nvPr/>
        </p:nvSpPr>
        <p:spPr>
          <a:xfrm>
            <a:off x="95449" y="5343572"/>
            <a:ext cx="5588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Elements in positions [1] &amp; [3] </a:t>
            </a:r>
            <a:r>
              <a:rPr lang="en-GB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swaped</a:t>
            </a:r>
            <a:endParaRPr lang="en-GB" dirty="0" smtClean="0">
              <a:solidFill>
                <a:srgbClr val="FF0000"/>
              </a:solidFill>
              <a:latin typeface="DIN Condensed Bold"/>
              <a:cs typeface="DIN Condensed Bold"/>
            </a:endParaRPr>
          </a:p>
          <a:p>
            <a:r>
              <a:rPr lang="en-GB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Recursive call to MAX-HEAPIFY  =&gt; Elements  in positions [3] &amp; [7] </a:t>
            </a:r>
            <a:r>
              <a:rPr lang="en-GB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swaped</a:t>
            </a:r>
            <a:endParaRPr lang="en-GB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63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Build max-heap in place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057149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116466"/>
              </p:ext>
            </p:extLst>
          </p:nvPr>
        </p:nvGraphicFramePr>
        <p:xfrm>
          <a:off x="3005750" y="1231285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95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93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55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Elipse 41"/>
          <p:cNvSpPr/>
          <p:nvPr/>
        </p:nvSpPr>
        <p:spPr>
          <a:xfrm>
            <a:off x="6470450" y="2490941"/>
            <a:ext cx="349233" cy="37496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rgbClr val="000000"/>
                </a:solidFill>
              </a:rPr>
              <a:t>5</a:t>
            </a:r>
            <a:endParaRPr lang="es-ES" sz="1200" dirty="0">
              <a:solidFill>
                <a:srgbClr val="000000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5419543" y="3278573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95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4" name="Conector recto 43"/>
          <p:cNvCxnSpPr>
            <a:stCxn id="42" idx="3"/>
            <a:endCxn id="43" idx="0"/>
          </p:cNvCxnSpPr>
          <p:nvPr/>
        </p:nvCxnSpPr>
        <p:spPr>
          <a:xfrm flipH="1">
            <a:off x="5594159" y="2810993"/>
            <a:ext cx="927434" cy="467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4"/>
          <p:cNvSpPr/>
          <p:nvPr/>
        </p:nvSpPr>
        <p:spPr>
          <a:xfrm>
            <a:off x="7629596" y="3333485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93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6" name="Conector recto 45"/>
          <p:cNvCxnSpPr>
            <a:stCxn id="42" idx="5"/>
            <a:endCxn id="45" idx="0"/>
          </p:cNvCxnSpPr>
          <p:nvPr/>
        </p:nvCxnSpPr>
        <p:spPr>
          <a:xfrm>
            <a:off x="6768539" y="2810993"/>
            <a:ext cx="1035674" cy="522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Elipse 46"/>
          <p:cNvSpPr/>
          <p:nvPr/>
        </p:nvSpPr>
        <p:spPr>
          <a:xfrm>
            <a:off x="4849787" y="3998588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55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8" name="Conector recto 47"/>
          <p:cNvCxnSpPr>
            <a:stCxn id="43" idx="3"/>
            <a:endCxn id="47" idx="0"/>
          </p:cNvCxnSpPr>
          <p:nvPr/>
        </p:nvCxnSpPr>
        <p:spPr>
          <a:xfrm flipH="1">
            <a:off x="5024403" y="3598625"/>
            <a:ext cx="446284" cy="39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Elipse 48"/>
          <p:cNvSpPr/>
          <p:nvPr/>
        </p:nvSpPr>
        <p:spPr>
          <a:xfrm>
            <a:off x="5888439" y="3978413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94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0" name="Conector recto 49"/>
          <p:cNvCxnSpPr>
            <a:stCxn id="43" idx="5"/>
            <a:endCxn id="49" idx="0"/>
          </p:cNvCxnSpPr>
          <p:nvPr/>
        </p:nvCxnSpPr>
        <p:spPr>
          <a:xfrm>
            <a:off x="5717632" y="3598625"/>
            <a:ext cx="345423" cy="379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Elipse 50"/>
          <p:cNvSpPr/>
          <p:nvPr/>
        </p:nvSpPr>
        <p:spPr>
          <a:xfrm>
            <a:off x="7109594" y="3974927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36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2" name="Conector recto 51"/>
          <p:cNvCxnSpPr>
            <a:stCxn id="45" idx="3"/>
            <a:endCxn id="51" idx="0"/>
          </p:cNvCxnSpPr>
          <p:nvPr/>
        </p:nvCxnSpPr>
        <p:spPr>
          <a:xfrm flipH="1">
            <a:off x="7284211" y="3653538"/>
            <a:ext cx="396530" cy="321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Elipse 52"/>
          <p:cNvSpPr/>
          <p:nvPr/>
        </p:nvSpPr>
        <p:spPr>
          <a:xfrm>
            <a:off x="8244456" y="3968813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4" name="Conector recto 53"/>
          <p:cNvCxnSpPr>
            <a:stCxn id="45" idx="5"/>
            <a:endCxn id="53" idx="0"/>
          </p:cNvCxnSpPr>
          <p:nvPr/>
        </p:nvCxnSpPr>
        <p:spPr>
          <a:xfrm>
            <a:off x="7927685" y="3653538"/>
            <a:ext cx="491387" cy="315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4502987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1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6" name="Elipse 55"/>
          <p:cNvSpPr/>
          <p:nvPr/>
        </p:nvSpPr>
        <p:spPr>
          <a:xfrm>
            <a:off x="5148810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23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7" name="Elipse 56"/>
          <p:cNvSpPr/>
          <p:nvPr/>
        </p:nvSpPr>
        <p:spPr>
          <a:xfrm>
            <a:off x="5608294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47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9" name="Conector recto 58"/>
          <p:cNvCxnSpPr>
            <a:stCxn id="47" idx="3"/>
            <a:endCxn id="55" idx="0"/>
          </p:cNvCxnSpPr>
          <p:nvPr/>
        </p:nvCxnSpPr>
        <p:spPr>
          <a:xfrm flipH="1">
            <a:off x="4677604" y="4318640"/>
            <a:ext cx="223327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>
            <a:stCxn id="47" idx="5"/>
            <a:endCxn id="56" idx="0"/>
          </p:cNvCxnSpPr>
          <p:nvPr/>
        </p:nvCxnSpPr>
        <p:spPr>
          <a:xfrm>
            <a:off x="5147876" y="4318640"/>
            <a:ext cx="175551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>
            <a:stCxn id="49" idx="3"/>
            <a:endCxn id="57" idx="0"/>
          </p:cNvCxnSpPr>
          <p:nvPr/>
        </p:nvCxnSpPr>
        <p:spPr>
          <a:xfrm flipH="1">
            <a:off x="5782910" y="4298466"/>
            <a:ext cx="156673" cy="56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CuadroTexto 68"/>
          <p:cNvSpPr txBox="1"/>
          <p:nvPr/>
        </p:nvSpPr>
        <p:spPr>
          <a:xfrm>
            <a:off x="6742670" y="230824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5696711" y="315594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7876213" y="311282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5070754" y="380438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6120598" y="380195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7342653" y="379849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8441142" y="379504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4663220" y="4572183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5232557" y="457795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5744111" y="457449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113709" y="1527420"/>
            <a:ext cx="7022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[0]	   [1]	       [2]	[3]	   [4]	       [5]        [6]         [7]        [8]        [9]	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0" y="2585247"/>
            <a:ext cx="4326826" cy="17543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BUILD-MAX-HEAP(A)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A.heapsize</a:t>
            </a:r>
            <a:r>
              <a:rPr lang="es-ES" dirty="0" smtClean="0">
                <a:latin typeface="Consolas"/>
                <a:cs typeface="Consolas"/>
              </a:rPr>
              <a:t> &lt;- 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r>
              <a:rPr lang="es-ES" dirty="0" smtClean="0">
                <a:latin typeface="Consolas"/>
                <a:cs typeface="Consolas"/>
              </a:rPr>
              <a:t> FLOOR(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r>
              <a:rPr lang="es-ES" dirty="0" smtClean="0">
                <a:latin typeface="Consolas"/>
                <a:cs typeface="Consolas"/>
              </a:rPr>
              <a:t>/2) &lt; j ≤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A,j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err="1">
                <a:latin typeface="Consolas"/>
                <a:cs typeface="Consolas"/>
              </a:rPr>
              <a:t>e</a:t>
            </a:r>
            <a:r>
              <a:rPr lang="es-ES" dirty="0" err="1" smtClean="0">
                <a:latin typeface="Consolas"/>
                <a:cs typeface="Consolas"/>
              </a:rPr>
              <a:t>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075188"/>
              </p:ext>
            </p:extLst>
          </p:nvPr>
        </p:nvGraphicFramePr>
        <p:xfrm>
          <a:off x="192686" y="1767840"/>
          <a:ext cx="61258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5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0" y="1398508"/>
            <a:ext cx="119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A.heapsize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3179667"/>
            <a:ext cx="4326826" cy="290039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5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0061285"/>
              </p:ext>
            </p:extLst>
          </p:nvPr>
        </p:nvGraphicFramePr>
        <p:xfrm>
          <a:off x="179184" y="4870885"/>
          <a:ext cx="61258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5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373531" y="4512237"/>
            <a:ext cx="239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j</a:t>
            </a:r>
            <a:endParaRPr lang="es-ES" dirty="0"/>
          </a:p>
        </p:txBody>
      </p:sp>
      <p:sp>
        <p:nvSpPr>
          <p:cNvPr id="63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Build max-heap in place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104330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-50127" y="-33424"/>
            <a:ext cx="855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DIN Condensed Bold"/>
                <a:cs typeface="DIN Condensed Bold"/>
              </a:rPr>
              <a:t>Introduction</a:t>
            </a:r>
            <a:endParaRPr lang="es-ES" sz="1400" dirty="0">
              <a:latin typeface="DIN Condensed Bold"/>
              <a:cs typeface="DIN Condensed Bold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322274" y="-50136"/>
            <a:ext cx="5270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DIN Condensed Bold"/>
                <a:cs typeface="DIN Condensed Bold"/>
              </a:rPr>
              <a:t>Heaps</a:t>
            </a:r>
            <a:endParaRPr lang="es-ES" sz="1400" dirty="0">
              <a:latin typeface="DIN Condensed Bold"/>
              <a:cs typeface="DIN Condensed Bold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4628394" y="-50136"/>
            <a:ext cx="969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latin typeface="DIN Condensed Bold"/>
                <a:cs typeface="DIN Condensed Bold"/>
              </a:rPr>
              <a:t>Implicit</a:t>
            </a:r>
            <a:r>
              <a:rPr lang="es-ES" sz="1400" dirty="0" smtClean="0">
                <a:latin typeface="DIN Condensed Bold"/>
                <a:cs typeface="DIN Condensed Bold"/>
              </a:rPr>
              <a:t> </a:t>
            </a:r>
            <a:r>
              <a:rPr lang="es-ES" sz="1400" dirty="0" err="1" smtClean="0">
                <a:latin typeface="DIN Condensed Bold"/>
                <a:cs typeface="DIN Condensed Bold"/>
              </a:rPr>
              <a:t>heaps</a:t>
            </a:r>
            <a:endParaRPr lang="es-ES" sz="1400" dirty="0">
              <a:latin typeface="DIN Condensed Bold"/>
              <a:cs typeface="DIN Condensed Bold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034316"/>
              </p:ext>
            </p:extLst>
          </p:nvPr>
        </p:nvGraphicFramePr>
        <p:xfrm>
          <a:off x="3005750" y="1231285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95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93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55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Elipse 41"/>
          <p:cNvSpPr/>
          <p:nvPr/>
        </p:nvSpPr>
        <p:spPr>
          <a:xfrm>
            <a:off x="6470450" y="2490941"/>
            <a:ext cx="349233" cy="37496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rgbClr val="000000"/>
                </a:solidFill>
              </a:rPr>
              <a:t>95</a:t>
            </a:r>
            <a:endParaRPr lang="es-ES" sz="1200" dirty="0">
              <a:solidFill>
                <a:srgbClr val="000000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5419543" y="3278573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5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4" name="Conector recto 43"/>
          <p:cNvCxnSpPr>
            <a:stCxn id="42" idx="3"/>
            <a:endCxn id="43" idx="0"/>
          </p:cNvCxnSpPr>
          <p:nvPr/>
        </p:nvCxnSpPr>
        <p:spPr>
          <a:xfrm flipH="1">
            <a:off x="5594159" y="2810993"/>
            <a:ext cx="927434" cy="467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4"/>
          <p:cNvSpPr/>
          <p:nvPr/>
        </p:nvSpPr>
        <p:spPr>
          <a:xfrm>
            <a:off x="7629596" y="3333485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93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6" name="Conector recto 45"/>
          <p:cNvCxnSpPr>
            <a:stCxn id="42" idx="5"/>
            <a:endCxn id="45" idx="0"/>
          </p:cNvCxnSpPr>
          <p:nvPr/>
        </p:nvCxnSpPr>
        <p:spPr>
          <a:xfrm>
            <a:off x="6768539" y="2810993"/>
            <a:ext cx="1035674" cy="522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Elipse 46"/>
          <p:cNvSpPr/>
          <p:nvPr/>
        </p:nvSpPr>
        <p:spPr>
          <a:xfrm>
            <a:off x="4849787" y="3998588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55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8" name="Conector recto 47"/>
          <p:cNvCxnSpPr>
            <a:stCxn id="43" idx="3"/>
            <a:endCxn id="47" idx="0"/>
          </p:cNvCxnSpPr>
          <p:nvPr/>
        </p:nvCxnSpPr>
        <p:spPr>
          <a:xfrm flipH="1">
            <a:off x="5024403" y="3598625"/>
            <a:ext cx="446284" cy="39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Elipse 48"/>
          <p:cNvSpPr/>
          <p:nvPr/>
        </p:nvSpPr>
        <p:spPr>
          <a:xfrm>
            <a:off x="5888439" y="3978413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94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0" name="Conector recto 49"/>
          <p:cNvCxnSpPr>
            <a:stCxn id="43" idx="5"/>
            <a:endCxn id="49" idx="0"/>
          </p:cNvCxnSpPr>
          <p:nvPr/>
        </p:nvCxnSpPr>
        <p:spPr>
          <a:xfrm>
            <a:off x="5717632" y="3598625"/>
            <a:ext cx="345423" cy="379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Elipse 50"/>
          <p:cNvSpPr/>
          <p:nvPr/>
        </p:nvSpPr>
        <p:spPr>
          <a:xfrm>
            <a:off x="7109594" y="3974927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36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2" name="Conector recto 51"/>
          <p:cNvCxnSpPr>
            <a:stCxn id="45" idx="3"/>
            <a:endCxn id="51" idx="0"/>
          </p:cNvCxnSpPr>
          <p:nvPr/>
        </p:nvCxnSpPr>
        <p:spPr>
          <a:xfrm flipH="1">
            <a:off x="7284211" y="3653538"/>
            <a:ext cx="396530" cy="321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Elipse 52"/>
          <p:cNvSpPr/>
          <p:nvPr/>
        </p:nvSpPr>
        <p:spPr>
          <a:xfrm>
            <a:off x="8244456" y="3968813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4" name="Conector recto 53"/>
          <p:cNvCxnSpPr>
            <a:stCxn id="45" idx="5"/>
            <a:endCxn id="53" idx="0"/>
          </p:cNvCxnSpPr>
          <p:nvPr/>
        </p:nvCxnSpPr>
        <p:spPr>
          <a:xfrm>
            <a:off x="7927685" y="3653538"/>
            <a:ext cx="491387" cy="315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4502987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1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6" name="Elipse 55"/>
          <p:cNvSpPr/>
          <p:nvPr/>
        </p:nvSpPr>
        <p:spPr>
          <a:xfrm>
            <a:off x="5148810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23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7" name="Elipse 56"/>
          <p:cNvSpPr/>
          <p:nvPr/>
        </p:nvSpPr>
        <p:spPr>
          <a:xfrm>
            <a:off x="5608294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47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9" name="Conector recto 58"/>
          <p:cNvCxnSpPr>
            <a:stCxn id="47" idx="3"/>
            <a:endCxn id="55" idx="0"/>
          </p:cNvCxnSpPr>
          <p:nvPr/>
        </p:nvCxnSpPr>
        <p:spPr>
          <a:xfrm flipH="1">
            <a:off x="4677604" y="4318640"/>
            <a:ext cx="223327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>
            <a:stCxn id="47" idx="5"/>
            <a:endCxn id="56" idx="0"/>
          </p:cNvCxnSpPr>
          <p:nvPr/>
        </p:nvCxnSpPr>
        <p:spPr>
          <a:xfrm>
            <a:off x="5147876" y="4318640"/>
            <a:ext cx="175551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>
            <a:stCxn id="49" idx="3"/>
            <a:endCxn id="57" idx="0"/>
          </p:cNvCxnSpPr>
          <p:nvPr/>
        </p:nvCxnSpPr>
        <p:spPr>
          <a:xfrm flipH="1">
            <a:off x="5782910" y="4298466"/>
            <a:ext cx="156673" cy="56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CuadroTexto 68"/>
          <p:cNvSpPr txBox="1"/>
          <p:nvPr/>
        </p:nvSpPr>
        <p:spPr>
          <a:xfrm>
            <a:off x="6742670" y="230824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5696711" y="315594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7876213" y="311282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5070754" y="380438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6120598" y="380195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7342653" y="379849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8441142" y="379504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4663220" y="4572183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5232557" y="457795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5744111" y="457449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113709" y="1527420"/>
            <a:ext cx="7022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[0]	   [1]	       [2]	[3]	   [4]	       [5]        [6]         [7]        [8]        [9]	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-50127" y="6021298"/>
            <a:ext cx="9194127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 smtClean="0"/>
              <a:t>This</a:t>
            </a:r>
            <a:r>
              <a:rPr lang="es-ES" sz="2400" dirty="0" smtClean="0"/>
              <a:t> </a:t>
            </a:r>
            <a:r>
              <a:rPr lang="es-ES" sz="2400" dirty="0" err="1" smtClean="0"/>
              <a:t>tree</a:t>
            </a:r>
            <a:r>
              <a:rPr lang="es-ES" sz="2400" dirty="0" smtClean="0"/>
              <a:t> </a:t>
            </a:r>
            <a:r>
              <a:rPr lang="es-ES" sz="2400" dirty="0" err="1" smtClean="0"/>
              <a:t>does</a:t>
            </a:r>
            <a:r>
              <a:rPr lang="es-ES" sz="2400" dirty="0" smtClean="0"/>
              <a:t> </a:t>
            </a:r>
            <a:r>
              <a:rPr lang="es-ES" sz="2400" dirty="0" err="1" smtClean="0"/>
              <a:t>not</a:t>
            </a:r>
            <a:r>
              <a:rPr lang="es-ES" sz="2400" dirty="0" smtClean="0"/>
              <a:t> </a:t>
            </a:r>
            <a:r>
              <a:rPr lang="es-ES" sz="2400" dirty="0" err="1" smtClean="0"/>
              <a:t>comply</a:t>
            </a:r>
            <a:r>
              <a:rPr lang="es-ES" sz="2400" dirty="0" smtClean="0"/>
              <a:t> </a:t>
            </a:r>
            <a:r>
              <a:rPr lang="es-ES" sz="2400" dirty="0" err="1" smtClean="0"/>
              <a:t>with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heap</a:t>
            </a:r>
            <a:r>
              <a:rPr lang="es-ES" sz="2400" dirty="0" smtClean="0"/>
              <a:t> </a:t>
            </a:r>
            <a:r>
              <a:rPr lang="es-ES" sz="2400" dirty="0" err="1" smtClean="0"/>
              <a:t>property</a:t>
            </a:r>
            <a:r>
              <a:rPr lang="es-ES" sz="2400" dirty="0" smtClean="0"/>
              <a:t>.</a:t>
            </a:r>
          </a:p>
          <a:p>
            <a:pPr algn="ctr"/>
            <a:r>
              <a:rPr lang="es-ES" sz="2400" dirty="0" smtClean="0"/>
              <a:t>Can </a:t>
            </a:r>
            <a:r>
              <a:rPr lang="es-ES" sz="2400" dirty="0" err="1" smtClean="0"/>
              <a:t>we</a:t>
            </a:r>
            <a:r>
              <a:rPr lang="es-ES" sz="2400" dirty="0" smtClean="0"/>
              <a:t> </a:t>
            </a:r>
            <a:r>
              <a:rPr lang="es-ES" sz="2400" dirty="0" err="1" smtClean="0"/>
              <a:t>apply</a:t>
            </a:r>
            <a:r>
              <a:rPr lang="es-ES" sz="2400" dirty="0" smtClean="0"/>
              <a:t> </a:t>
            </a:r>
            <a:r>
              <a:rPr lang="es-ES" sz="2400" dirty="0" err="1" smtClean="0"/>
              <a:t>max-heapify</a:t>
            </a:r>
            <a:r>
              <a:rPr lang="es-ES" sz="2400" dirty="0" smtClean="0"/>
              <a:t> </a:t>
            </a:r>
            <a:r>
              <a:rPr lang="es-ES" sz="2400" dirty="0" err="1" smtClean="0"/>
              <a:t>somehow</a:t>
            </a:r>
            <a:r>
              <a:rPr lang="es-ES" sz="2400" dirty="0" smtClean="0"/>
              <a:t>?</a:t>
            </a:r>
            <a:endParaRPr lang="es-ES" sz="24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0" y="2585247"/>
            <a:ext cx="4326826" cy="17543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BUILD-MAX-HEAP(A)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A.heapsize</a:t>
            </a:r>
            <a:r>
              <a:rPr lang="es-ES" dirty="0" smtClean="0">
                <a:latin typeface="Consolas"/>
                <a:cs typeface="Consolas"/>
              </a:rPr>
              <a:t> &lt;- 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r>
              <a:rPr lang="es-ES" dirty="0" smtClean="0">
                <a:latin typeface="Consolas"/>
                <a:cs typeface="Consolas"/>
              </a:rPr>
              <a:t> FLOOR(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r>
              <a:rPr lang="es-ES" dirty="0" smtClean="0">
                <a:latin typeface="Consolas"/>
                <a:cs typeface="Consolas"/>
              </a:rPr>
              <a:t>/2) &lt; j ≤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A,j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err="1">
                <a:latin typeface="Consolas"/>
                <a:cs typeface="Consolas"/>
              </a:rPr>
              <a:t>e</a:t>
            </a:r>
            <a:r>
              <a:rPr lang="es-ES" dirty="0" err="1" smtClean="0">
                <a:latin typeface="Consolas"/>
                <a:cs typeface="Consolas"/>
              </a:rPr>
              <a:t>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504954"/>
              </p:ext>
            </p:extLst>
          </p:nvPr>
        </p:nvGraphicFramePr>
        <p:xfrm>
          <a:off x="192686" y="1767840"/>
          <a:ext cx="61258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5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0" y="1398508"/>
            <a:ext cx="119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A.heapsize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3433664"/>
            <a:ext cx="4326826" cy="290039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2" name="CuadroTexto 61"/>
          <p:cNvSpPr txBox="1"/>
          <p:nvPr/>
        </p:nvSpPr>
        <p:spPr>
          <a:xfrm>
            <a:off x="95449" y="5334015"/>
            <a:ext cx="2913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Elements in positions [0] &amp; [1] </a:t>
            </a:r>
            <a:r>
              <a:rPr lang="en-GB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swaped</a:t>
            </a:r>
            <a:endParaRPr lang="en-GB" dirty="0" smtClean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63" name="Tabla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528538"/>
              </p:ext>
            </p:extLst>
          </p:nvPr>
        </p:nvGraphicFramePr>
        <p:xfrm>
          <a:off x="179184" y="4870885"/>
          <a:ext cx="61258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5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4" name="CuadroTexto 63"/>
          <p:cNvSpPr txBox="1"/>
          <p:nvPr/>
        </p:nvSpPr>
        <p:spPr>
          <a:xfrm>
            <a:off x="373531" y="4512237"/>
            <a:ext cx="239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j</a:t>
            </a:r>
            <a:endParaRPr lang="es-ES" dirty="0"/>
          </a:p>
        </p:txBody>
      </p:sp>
      <p:sp>
        <p:nvSpPr>
          <p:cNvPr id="65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Build max-heap in place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58340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266352"/>
              </p:ext>
            </p:extLst>
          </p:nvPr>
        </p:nvGraphicFramePr>
        <p:xfrm>
          <a:off x="3005750" y="1231285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95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55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93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Elipse 41"/>
          <p:cNvSpPr/>
          <p:nvPr/>
        </p:nvSpPr>
        <p:spPr>
          <a:xfrm>
            <a:off x="6470450" y="2490941"/>
            <a:ext cx="349233" cy="37496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rgbClr val="000000"/>
                </a:solidFill>
              </a:rPr>
              <a:t>95</a:t>
            </a:r>
            <a:endParaRPr lang="es-ES" sz="1200" dirty="0">
              <a:solidFill>
                <a:srgbClr val="000000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5419543" y="3278573"/>
            <a:ext cx="349233" cy="37496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55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4" name="Conector recto 43"/>
          <p:cNvCxnSpPr>
            <a:stCxn id="42" idx="3"/>
            <a:endCxn id="43" idx="0"/>
          </p:cNvCxnSpPr>
          <p:nvPr/>
        </p:nvCxnSpPr>
        <p:spPr>
          <a:xfrm flipH="1">
            <a:off x="5594159" y="2810993"/>
            <a:ext cx="927434" cy="467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4"/>
          <p:cNvSpPr/>
          <p:nvPr/>
        </p:nvSpPr>
        <p:spPr>
          <a:xfrm>
            <a:off x="7629596" y="3333485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93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6" name="Conector recto 45"/>
          <p:cNvCxnSpPr>
            <a:stCxn id="42" idx="5"/>
            <a:endCxn id="45" idx="0"/>
          </p:cNvCxnSpPr>
          <p:nvPr/>
        </p:nvCxnSpPr>
        <p:spPr>
          <a:xfrm>
            <a:off x="6768539" y="2810993"/>
            <a:ext cx="1035674" cy="522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Elipse 46"/>
          <p:cNvSpPr/>
          <p:nvPr/>
        </p:nvSpPr>
        <p:spPr>
          <a:xfrm>
            <a:off x="4849787" y="3998588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5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8" name="Conector recto 47"/>
          <p:cNvCxnSpPr>
            <a:stCxn id="43" idx="3"/>
            <a:endCxn id="47" idx="0"/>
          </p:cNvCxnSpPr>
          <p:nvPr/>
        </p:nvCxnSpPr>
        <p:spPr>
          <a:xfrm flipH="1">
            <a:off x="5024403" y="3598625"/>
            <a:ext cx="446284" cy="39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Elipse 48"/>
          <p:cNvSpPr/>
          <p:nvPr/>
        </p:nvSpPr>
        <p:spPr>
          <a:xfrm>
            <a:off x="5888439" y="3978413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94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0" name="Conector recto 49"/>
          <p:cNvCxnSpPr>
            <a:stCxn id="43" idx="5"/>
            <a:endCxn id="49" idx="0"/>
          </p:cNvCxnSpPr>
          <p:nvPr/>
        </p:nvCxnSpPr>
        <p:spPr>
          <a:xfrm>
            <a:off x="5717632" y="3598625"/>
            <a:ext cx="345423" cy="379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Elipse 50"/>
          <p:cNvSpPr/>
          <p:nvPr/>
        </p:nvSpPr>
        <p:spPr>
          <a:xfrm>
            <a:off x="7109594" y="3974927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36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2" name="Conector recto 51"/>
          <p:cNvCxnSpPr>
            <a:stCxn id="45" idx="3"/>
            <a:endCxn id="51" idx="0"/>
          </p:cNvCxnSpPr>
          <p:nvPr/>
        </p:nvCxnSpPr>
        <p:spPr>
          <a:xfrm flipH="1">
            <a:off x="7284211" y="3653538"/>
            <a:ext cx="396530" cy="321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Elipse 52"/>
          <p:cNvSpPr/>
          <p:nvPr/>
        </p:nvSpPr>
        <p:spPr>
          <a:xfrm>
            <a:off x="8244456" y="3968813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4" name="Conector recto 53"/>
          <p:cNvCxnSpPr>
            <a:stCxn id="45" idx="5"/>
            <a:endCxn id="53" idx="0"/>
          </p:cNvCxnSpPr>
          <p:nvPr/>
        </p:nvCxnSpPr>
        <p:spPr>
          <a:xfrm>
            <a:off x="7927685" y="3653538"/>
            <a:ext cx="491387" cy="315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4502987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1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6" name="Elipse 55"/>
          <p:cNvSpPr/>
          <p:nvPr/>
        </p:nvSpPr>
        <p:spPr>
          <a:xfrm>
            <a:off x="5148810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23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7" name="Elipse 56"/>
          <p:cNvSpPr/>
          <p:nvPr/>
        </p:nvSpPr>
        <p:spPr>
          <a:xfrm>
            <a:off x="5608294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47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9" name="Conector recto 58"/>
          <p:cNvCxnSpPr>
            <a:stCxn id="47" idx="3"/>
            <a:endCxn id="55" idx="0"/>
          </p:cNvCxnSpPr>
          <p:nvPr/>
        </p:nvCxnSpPr>
        <p:spPr>
          <a:xfrm flipH="1">
            <a:off x="4677604" y="4318640"/>
            <a:ext cx="223327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>
            <a:stCxn id="47" idx="5"/>
            <a:endCxn id="56" idx="0"/>
          </p:cNvCxnSpPr>
          <p:nvPr/>
        </p:nvCxnSpPr>
        <p:spPr>
          <a:xfrm>
            <a:off x="5147876" y="4318640"/>
            <a:ext cx="175551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>
            <a:stCxn id="49" idx="3"/>
            <a:endCxn id="57" idx="0"/>
          </p:cNvCxnSpPr>
          <p:nvPr/>
        </p:nvCxnSpPr>
        <p:spPr>
          <a:xfrm flipH="1">
            <a:off x="5782910" y="4298466"/>
            <a:ext cx="156673" cy="56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CuadroTexto 68"/>
          <p:cNvSpPr txBox="1"/>
          <p:nvPr/>
        </p:nvSpPr>
        <p:spPr>
          <a:xfrm>
            <a:off x="6742670" y="230824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5696711" y="315594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7876213" y="311282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5070754" y="380438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6120598" y="380195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7342653" y="379849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8441142" y="379504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4663220" y="4572183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5232557" y="457795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5744111" y="457449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113709" y="1527420"/>
            <a:ext cx="7022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[0]	   [1]	       [2]	[3]	   [4]	       [5]        [6]         [7]        [8]        [9]	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0" y="2585247"/>
            <a:ext cx="4326826" cy="17543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BUILD-MAX-HEAP(A)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A.heapsize</a:t>
            </a:r>
            <a:r>
              <a:rPr lang="es-ES" dirty="0" smtClean="0">
                <a:latin typeface="Consolas"/>
                <a:cs typeface="Consolas"/>
              </a:rPr>
              <a:t> &lt;- 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r>
              <a:rPr lang="es-ES" dirty="0" smtClean="0">
                <a:latin typeface="Consolas"/>
                <a:cs typeface="Consolas"/>
              </a:rPr>
              <a:t> FLOOR(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r>
              <a:rPr lang="es-ES" dirty="0" smtClean="0">
                <a:latin typeface="Consolas"/>
                <a:cs typeface="Consolas"/>
              </a:rPr>
              <a:t>/2) &lt; j ≤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A,j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err="1">
                <a:latin typeface="Consolas"/>
                <a:cs typeface="Consolas"/>
              </a:rPr>
              <a:t>e</a:t>
            </a:r>
            <a:r>
              <a:rPr lang="es-ES" dirty="0" err="1" smtClean="0">
                <a:latin typeface="Consolas"/>
                <a:cs typeface="Consolas"/>
              </a:rPr>
              <a:t>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4474427"/>
              </p:ext>
            </p:extLst>
          </p:nvPr>
        </p:nvGraphicFramePr>
        <p:xfrm>
          <a:off x="192686" y="1767840"/>
          <a:ext cx="61258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5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0" y="1398508"/>
            <a:ext cx="119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A.heapsize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3433664"/>
            <a:ext cx="4326826" cy="290039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2" name="CuadroTexto 61"/>
          <p:cNvSpPr txBox="1"/>
          <p:nvPr/>
        </p:nvSpPr>
        <p:spPr>
          <a:xfrm>
            <a:off x="95449" y="5278271"/>
            <a:ext cx="5502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Elements in positions [0] &amp; [1] </a:t>
            </a:r>
            <a:r>
              <a:rPr lang="en-GB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swaped</a:t>
            </a:r>
            <a:endParaRPr lang="en-GB" dirty="0" smtClean="0">
              <a:solidFill>
                <a:srgbClr val="FF0000"/>
              </a:solidFill>
              <a:latin typeface="DIN Condensed Bold"/>
              <a:cs typeface="DIN Condensed Bold"/>
            </a:endParaRPr>
          </a:p>
          <a:p>
            <a:r>
              <a:rPr lang="en-GB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Recursive call to MAX-HEAPIFY =&gt; </a:t>
            </a:r>
            <a:r>
              <a:rPr lang="en-GB" dirty="0">
                <a:solidFill>
                  <a:srgbClr val="FF0000"/>
                </a:solidFill>
                <a:latin typeface="DIN Condensed Bold"/>
                <a:cs typeface="DIN Condensed Bold"/>
              </a:rPr>
              <a:t>Elements in positions </a:t>
            </a:r>
            <a:r>
              <a:rPr lang="en-GB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[1] </a:t>
            </a:r>
            <a:r>
              <a:rPr lang="en-GB" dirty="0">
                <a:solidFill>
                  <a:srgbClr val="FF0000"/>
                </a:solidFill>
                <a:latin typeface="DIN Condensed Bold"/>
                <a:cs typeface="DIN Condensed Bold"/>
              </a:rPr>
              <a:t>&amp; </a:t>
            </a:r>
            <a:r>
              <a:rPr lang="en-GB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[3] </a:t>
            </a:r>
            <a:r>
              <a:rPr lang="en-GB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swaped</a:t>
            </a:r>
            <a:r>
              <a:rPr lang="en-GB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</a:p>
        </p:txBody>
      </p:sp>
      <p:graphicFrame>
        <p:nvGraphicFramePr>
          <p:cNvPr id="63" name="Tabla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528538"/>
              </p:ext>
            </p:extLst>
          </p:nvPr>
        </p:nvGraphicFramePr>
        <p:xfrm>
          <a:off x="179184" y="4870885"/>
          <a:ext cx="61258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5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4" name="CuadroTexto 63"/>
          <p:cNvSpPr txBox="1"/>
          <p:nvPr/>
        </p:nvSpPr>
        <p:spPr>
          <a:xfrm>
            <a:off x="373531" y="4512237"/>
            <a:ext cx="239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j</a:t>
            </a:r>
            <a:endParaRPr lang="es-ES" dirty="0"/>
          </a:p>
        </p:txBody>
      </p:sp>
      <p:sp>
        <p:nvSpPr>
          <p:cNvPr id="65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Build max-heap in place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83026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adroTexto 61"/>
          <p:cNvSpPr txBox="1"/>
          <p:nvPr/>
        </p:nvSpPr>
        <p:spPr>
          <a:xfrm>
            <a:off x="95449" y="5416771"/>
            <a:ext cx="55608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Elements in positions [0] &amp; [1] </a:t>
            </a:r>
            <a:r>
              <a:rPr lang="en-GB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swaped</a:t>
            </a:r>
            <a:endParaRPr lang="en-GB" dirty="0" smtClean="0">
              <a:solidFill>
                <a:srgbClr val="FF0000"/>
              </a:solidFill>
              <a:latin typeface="DIN Condensed Bold"/>
              <a:cs typeface="DIN Condensed Bold"/>
            </a:endParaRPr>
          </a:p>
          <a:p>
            <a:r>
              <a:rPr lang="en-GB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Recursive call to MAX-HEAPIFY =&gt; </a:t>
            </a:r>
            <a:r>
              <a:rPr lang="en-GB" dirty="0">
                <a:solidFill>
                  <a:srgbClr val="FF0000"/>
                </a:solidFill>
                <a:latin typeface="DIN Condensed Bold"/>
                <a:cs typeface="DIN Condensed Bold"/>
              </a:rPr>
              <a:t>Elements in positions </a:t>
            </a:r>
            <a:r>
              <a:rPr lang="en-GB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[1] </a:t>
            </a:r>
            <a:r>
              <a:rPr lang="en-GB" dirty="0">
                <a:solidFill>
                  <a:srgbClr val="FF0000"/>
                </a:solidFill>
                <a:latin typeface="DIN Condensed Bold"/>
                <a:cs typeface="DIN Condensed Bold"/>
              </a:rPr>
              <a:t>&amp; </a:t>
            </a:r>
            <a:r>
              <a:rPr lang="en-GB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[3] </a:t>
            </a:r>
            <a:r>
              <a:rPr lang="en-GB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swaped</a:t>
            </a:r>
            <a:endParaRPr lang="en-GB" dirty="0" smtClean="0">
              <a:solidFill>
                <a:srgbClr val="FF0000"/>
              </a:solidFill>
              <a:latin typeface="DIN Condensed Bold"/>
              <a:cs typeface="DIN Condensed Bold"/>
            </a:endParaRPr>
          </a:p>
          <a:p>
            <a:r>
              <a:rPr lang="en-GB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Another recursive call to MAX-HEAPIFY=&gt; No elements need to be </a:t>
            </a:r>
            <a:r>
              <a:rPr lang="en-GB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swaped</a:t>
            </a:r>
            <a:endParaRPr lang="en-GB" dirty="0" smtClean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427032"/>
              </p:ext>
            </p:extLst>
          </p:nvPr>
        </p:nvGraphicFramePr>
        <p:xfrm>
          <a:off x="3005750" y="1231285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95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55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93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Elipse 41"/>
          <p:cNvSpPr/>
          <p:nvPr/>
        </p:nvSpPr>
        <p:spPr>
          <a:xfrm>
            <a:off x="6470450" y="2490941"/>
            <a:ext cx="349233" cy="374965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rgbClr val="000000"/>
                </a:solidFill>
              </a:rPr>
              <a:t>95</a:t>
            </a:r>
            <a:endParaRPr lang="es-ES" sz="1200" dirty="0">
              <a:solidFill>
                <a:srgbClr val="000000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5419543" y="3278573"/>
            <a:ext cx="349233" cy="37496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55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4" name="Conector recto 43"/>
          <p:cNvCxnSpPr>
            <a:stCxn id="42" idx="3"/>
            <a:endCxn id="43" idx="0"/>
          </p:cNvCxnSpPr>
          <p:nvPr/>
        </p:nvCxnSpPr>
        <p:spPr>
          <a:xfrm flipH="1">
            <a:off x="5594159" y="2810993"/>
            <a:ext cx="927434" cy="467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4"/>
          <p:cNvSpPr/>
          <p:nvPr/>
        </p:nvSpPr>
        <p:spPr>
          <a:xfrm>
            <a:off x="7629596" y="3333485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93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6" name="Conector recto 45"/>
          <p:cNvCxnSpPr>
            <a:stCxn id="42" idx="5"/>
            <a:endCxn id="45" idx="0"/>
          </p:cNvCxnSpPr>
          <p:nvPr/>
        </p:nvCxnSpPr>
        <p:spPr>
          <a:xfrm>
            <a:off x="6768539" y="2810993"/>
            <a:ext cx="1035674" cy="522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Elipse 46"/>
          <p:cNvSpPr/>
          <p:nvPr/>
        </p:nvSpPr>
        <p:spPr>
          <a:xfrm>
            <a:off x="4849787" y="3998588"/>
            <a:ext cx="349233" cy="37496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48" name="Conector recto 47"/>
          <p:cNvCxnSpPr>
            <a:stCxn id="43" idx="3"/>
            <a:endCxn id="47" idx="0"/>
          </p:cNvCxnSpPr>
          <p:nvPr/>
        </p:nvCxnSpPr>
        <p:spPr>
          <a:xfrm flipH="1">
            <a:off x="5024403" y="3598625"/>
            <a:ext cx="446284" cy="39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Elipse 48"/>
          <p:cNvSpPr/>
          <p:nvPr/>
        </p:nvSpPr>
        <p:spPr>
          <a:xfrm>
            <a:off x="5888439" y="3978413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94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0" name="Conector recto 49"/>
          <p:cNvCxnSpPr>
            <a:stCxn id="43" idx="5"/>
            <a:endCxn id="49" idx="0"/>
          </p:cNvCxnSpPr>
          <p:nvPr/>
        </p:nvCxnSpPr>
        <p:spPr>
          <a:xfrm>
            <a:off x="5717632" y="3598625"/>
            <a:ext cx="345423" cy="379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Elipse 50"/>
          <p:cNvSpPr/>
          <p:nvPr/>
        </p:nvSpPr>
        <p:spPr>
          <a:xfrm>
            <a:off x="7109594" y="3974927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36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2" name="Conector recto 51"/>
          <p:cNvCxnSpPr>
            <a:stCxn id="45" idx="3"/>
            <a:endCxn id="51" idx="0"/>
          </p:cNvCxnSpPr>
          <p:nvPr/>
        </p:nvCxnSpPr>
        <p:spPr>
          <a:xfrm flipH="1">
            <a:off x="7284211" y="3653538"/>
            <a:ext cx="396530" cy="321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Elipse 52"/>
          <p:cNvSpPr/>
          <p:nvPr/>
        </p:nvSpPr>
        <p:spPr>
          <a:xfrm>
            <a:off x="8244456" y="3968813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4" name="Conector recto 53"/>
          <p:cNvCxnSpPr>
            <a:stCxn id="45" idx="5"/>
            <a:endCxn id="53" idx="0"/>
          </p:cNvCxnSpPr>
          <p:nvPr/>
        </p:nvCxnSpPr>
        <p:spPr>
          <a:xfrm>
            <a:off x="7927685" y="3653538"/>
            <a:ext cx="491387" cy="315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4502987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6" name="Elipse 55"/>
          <p:cNvSpPr/>
          <p:nvPr/>
        </p:nvSpPr>
        <p:spPr>
          <a:xfrm>
            <a:off x="5148810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23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7" name="Elipse 56"/>
          <p:cNvSpPr/>
          <p:nvPr/>
        </p:nvSpPr>
        <p:spPr>
          <a:xfrm>
            <a:off x="5608294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47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9" name="Conector recto 58"/>
          <p:cNvCxnSpPr>
            <a:stCxn id="47" idx="3"/>
            <a:endCxn id="55" idx="0"/>
          </p:cNvCxnSpPr>
          <p:nvPr/>
        </p:nvCxnSpPr>
        <p:spPr>
          <a:xfrm flipH="1">
            <a:off x="4677604" y="4318640"/>
            <a:ext cx="223327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>
            <a:stCxn id="47" idx="5"/>
            <a:endCxn id="56" idx="0"/>
          </p:cNvCxnSpPr>
          <p:nvPr/>
        </p:nvCxnSpPr>
        <p:spPr>
          <a:xfrm>
            <a:off x="5147876" y="4318640"/>
            <a:ext cx="175551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>
            <a:stCxn id="49" idx="3"/>
            <a:endCxn id="57" idx="0"/>
          </p:cNvCxnSpPr>
          <p:nvPr/>
        </p:nvCxnSpPr>
        <p:spPr>
          <a:xfrm flipH="1">
            <a:off x="5782910" y="4298466"/>
            <a:ext cx="156673" cy="56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CuadroTexto 68"/>
          <p:cNvSpPr txBox="1"/>
          <p:nvPr/>
        </p:nvSpPr>
        <p:spPr>
          <a:xfrm>
            <a:off x="6742670" y="230824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5696711" y="315594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7876213" y="311282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5070754" y="380438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6120598" y="380195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7342653" y="379849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8441142" y="379504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4663220" y="4572183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5232557" y="457795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5744111" y="457449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113709" y="1527420"/>
            <a:ext cx="7022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[0]	   [1]	       [2]	[3]	   [4]	       [5]        [6]         [7]        [8]        [9]	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0" y="2585247"/>
            <a:ext cx="4326826" cy="17543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BUILD-MAX-HEAP(A)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A.heapsize</a:t>
            </a:r>
            <a:r>
              <a:rPr lang="es-ES" dirty="0" smtClean="0">
                <a:latin typeface="Consolas"/>
                <a:cs typeface="Consolas"/>
              </a:rPr>
              <a:t> &lt;- 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r>
              <a:rPr lang="es-ES" dirty="0" smtClean="0">
                <a:latin typeface="Consolas"/>
                <a:cs typeface="Consolas"/>
              </a:rPr>
              <a:t> FLOOR(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r>
              <a:rPr lang="es-ES" dirty="0" smtClean="0">
                <a:latin typeface="Consolas"/>
                <a:cs typeface="Consolas"/>
              </a:rPr>
              <a:t>/2) &lt; j ≤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A,j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err="1">
                <a:latin typeface="Consolas"/>
                <a:cs typeface="Consolas"/>
              </a:rPr>
              <a:t>e</a:t>
            </a:r>
            <a:r>
              <a:rPr lang="es-ES" dirty="0" err="1" smtClean="0">
                <a:latin typeface="Consolas"/>
                <a:cs typeface="Consolas"/>
              </a:rPr>
              <a:t>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026722"/>
              </p:ext>
            </p:extLst>
          </p:nvPr>
        </p:nvGraphicFramePr>
        <p:xfrm>
          <a:off x="192686" y="1767840"/>
          <a:ext cx="61258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5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0" y="1398508"/>
            <a:ext cx="119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A.heapsize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3433664"/>
            <a:ext cx="4326826" cy="290039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63" name="Tabla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528538"/>
              </p:ext>
            </p:extLst>
          </p:nvPr>
        </p:nvGraphicFramePr>
        <p:xfrm>
          <a:off x="179184" y="4870885"/>
          <a:ext cx="61258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5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4" name="CuadroTexto 63"/>
          <p:cNvSpPr txBox="1"/>
          <p:nvPr/>
        </p:nvSpPr>
        <p:spPr>
          <a:xfrm>
            <a:off x="373531" y="4512237"/>
            <a:ext cx="239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j</a:t>
            </a:r>
            <a:endParaRPr lang="es-ES" dirty="0"/>
          </a:p>
        </p:txBody>
      </p:sp>
      <p:sp>
        <p:nvSpPr>
          <p:cNvPr id="65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Build max-heap in place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177039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Last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Week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Summary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,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Part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0" y="1281804"/>
            <a:ext cx="3057247" cy="523220"/>
          </a:xfrm>
          <a:prstGeom prst="rect">
            <a:avLst/>
          </a:prstGeom>
          <a:pattFill prst="ltDnDiag">
            <a:fgClr>
              <a:schemeClr val="bg2">
                <a:lumMod val="90000"/>
              </a:schemeClr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s-ES" sz="2800" b="1" dirty="0" smtClean="0">
                <a:latin typeface="DIN Condensed Bold"/>
                <a:cs typeface="DIN Condensed Bold"/>
              </a:rPr>
              <a:t>1) </a:t>
            </a:r>
            <a:r>
              <a:rPr lang="es-ES" sz="2800" b="1" dirty="0" err="1" smtClean="0">
                <a:latin typeface="DIN Condensed Bold"/>
                <a:cs typeface="DIN Condensed Bold"/>
              </a:rPr>
              <a:t>Implicit</a:t>
            </a:r>
            <a:r>
              <a:rPr lang="es-ES" sz="2800" b="1" dirty="0" smtClean="0">
                <a:latin typeface="DIN Condensed Bold"/>
                <a:cs typeface="DIN Condensed Bold"/>
              </a:rPr>
              <a:t> data </a:t>
            </a:r>
            <a:r>
              <a:rPr lang="es-ES" sz="2800" b="1" dirty="0" err="1" smtClean="0">
                <a:latin typeface="DIN Condensed Bold"/>
                <a:cs typeface="DIN Condensed Bold"/>
              </a:rPr>
              <a:t>structures</a:t>
            </a:r>
            <a:endParaRPr lang="es-ES" sz="2800" b="1" dirty="0">
              <a:latin typeface="DIN Condensed Bold"/>
              <a:cs typeface="DIN Condensed Bold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-16433" y="2002839"/>
            <a:ext cx="9160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Arial Narrow"/>
                <a:cs typeface="Arial Narrow"/>
              </a:rPr>
              <a:t>In a implicit data structure, the </a:t>
            </a:r>
            <a:r>
              <a:rPr lang="en-GB" sz="2000" b="1" dirty="0" smtClean="0">
                <a:solidFill>
                  <a:srgbClr val="C40A29"/>
                </a:solidFill>
                <a:latin typeface="Arial Narrow"/>
                <a:cs typeface="Arial Narrow"/>
              </a:rPr>
              <a:t>space overhead is constant </a:t>
            </a:r>
            <a:r>
              <a:rPr lang="en-GB" sz="2000" dirty="0" smtClean="0">
                <a:latin typeface="Arial Narrow"/>
                <a:cs typeface="Arial Narrow"/>
              </a:rPr>
              <a:t>(irrespective of the number of elements stored in the data structure)</a:t>
            </a:r>
            <a:endParaRPr lang="en-GB" sz="2000" dirty="0">
              <a:latin typeface="Arial Narrow"/>
              <a:cs typeface="Arial Narrow"/>
            </a:endParaRPr>
          </a:p>
        </p:txBody>
      </p:sp>
      <p:grpSp>
        <p:nvGrpSpPr>
          <p:cNvPr id="7" name="Agrupar 6"/>
          <p:cNvGrpSpPr/>
          <p:nvPr/>
        </p:nvGrpSpPr>
        <p:grpSpPr>
          <a:xfrm>
            <a:off x="740872" y="2814066"/>
            <a:ext cx="8144117" cy="2908852"/>
            <a:chOff x="-31361" y="1343886"/>
            <a:chExt cx="9127146" cy="3425555"/>
          </a:xfrm>
        </p:grpSpPr>
        <p:sp>
          <p:nvSpPr>
            <p:cNvPr id="11" name="Rectángulo 10"/>
            <p:cNvSpPr/>
            <p:nvPr/>
          </p:nvSpPr>
          <p:spPr>
            <a:xfrm>
              <a:off x="4529095" y="1343886"/>
              <a:ext cx="551397" cy="5013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2" name="Agrupar 11"/>
            <p:cNvGrpSpPr/>
            <p:nvPr/>
          </p:nvGrpSpPr>
          <p:grpSpPr>
            <a:xfrm>
              <a:off x="5080492" y="1345765"/>
              <a:ext cx="551397" cy="501346"/>
              <a:chOff x="517979" y="1738001"/>
              <a:chExt cx="551397" cy="501346"/>
            </a:xfrm>
          </p:grpSpPr>
          <p:sp>
            <p:nvSpPr>
              <p:cNvPr id="13" name="Rectángulo 12"/>
              <p:cNvSpPr/>
              <p:nvPr/>
            </p:nvSpPr>
            <p:spPr>
              <a:xfrm>
                <a:off x="517979" y="1738001"/>
                <a:ext cx="551397" cy="50134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" name="Elipse 13"/>
              <p:cNvSpPr>
                <a:spLocks noChangeAspect="1"/>
              </p:cNvSpPr>
              <p:nvPr/>
            </p:nvSpPr>
            <p:spPr>
              <a:xfrm flipV="1">
                <a:off x="741914" y="1959309"/>
                <a:ext cx="91438" cy="9143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18" name="CuadroTexto 17"/>
            <p:cNvSpPr txBox="1"/>
            <p:nvPr/>
          </p:nvSpPr>
          <p:spPr>
            <a:xfrm>
              <a:off x="4650828" y="1391619"/>
              <a:ext cx="301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 smtClean="0">
                  <a:latin typeface="Arial Narrow"/>
                  <a:cs typeface="Arial Narrow"/>
                </a:rPr>
                <a:t>3</a:t>
              </a:r>
              <a:endParaRPr lang="es-ES" sz="2000" dirty="0">
                <a:latin typeface="Arial Narrow"/>
                <a:cs typeface="Arial Narrow"/>
              </a:endParaRPr>
            </a:p>
          </p:txBody>
        </p:sp>
        <p:grpSp>
          <p:nvGrpSpPr>
            <p:cNvPr id="19" name="Agrupar 18"/>
            <p:cNvGrpSpPr/>
            <p:nvPr/>
          </p:nvGrpSpPr>
          <p:grpSpPr>
            <a:xfrm>
              <a:off x="3982642" y="1345765"/>
              <a:ext cx="551397" cy="501346"/>
              <a:chOff x="517979" y="1738001"/>
              <a:chExt cx="551397" cy="501346"/>
            </a:xfrm>
            <a:solidFill>
              <a:schemeClr val="bg1">
                <a:lumMod val="85000"/>
              </a:schemeClr>
            </a:solidFill>
          </p:grpSpPr>
          <p:sp>
            <p:nvSpPr>
              <p:cNvPr id="20" name="Rectángulo 19"/>
              <p:cNvSpPr/>
              <p:nvPr/>
            </p:nvSpPr>
            <p:spPr>
              <a:xfrm>
                <a:off x="517979" y="1738001"/>
                <a:ext cx="551397" cy="501346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1" name="Elipse 20"/>
              <p:cNvSpPr>
                <a:spLocks noChangeAspect="1"/>
              </p:cNvSpPr>
              <p:nvPr/>
            </p:nvSpPr>
            <p:spPr>
              <a:xfrm flipV="1">
                <a:off x="741914" y="1959309"/>
                <a:ext cx="91438" cy="9143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2" name="Rectángulo 21"/>
            <p:cNvSpPr/>
            <p:nvPr/>
          </p:nvSpPr>
          <p:spPr>
            <a:xfrm>
              <a:off x="2718627" y="2237216"/>
              <a:ext cx="551397" cy="5013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23" name="Agrupar 22"/>
            <p:cNvGrpSpPr/>
            <p:nvPr/>
          </p:nvGrpSpPr>
          <p:grpSpPr>
            <a:xfrm>
              <a:off x="3270024" y="2239095"/>
              <a:ext cx="551397" cy="501346"/>
              <a:chOff x="517979" y="1738001"/>
              <a:chExt cx="551397" cy="501346"/>
            </a:xfrm>
          </p:grpSpPr>
          <p:sp>
            <p:nvSpPr>
              <p:cNvPr id="24" name="Rectángulo 23"/>
              <p:cNvSpPr/>
              <p:nvPr/>
            </p:nvSpPr>
            <p:spPr>
              <a:xfrm>
                <a:off x="517979" y="1738001"/>
                <a:ext cx="551397" cy="50134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5" name="Elipse 24"/>
              <p:cNvSpPr>
                <a:spLocks noChangeAspect="1"/>
              </p:cNvSpPr>
              <p:nvPr/>
            </p:nvSpPr>
            <p:spPr>
              <a:xfrm flipV="1">
                <a:off x="741914" y="1959309"/>
                <a:ext cx="91438" cy="9143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26" name="CuadroTexto 25"/>
            <p:cNvSpPr txBox="1"/>
            <p:nvPr/>
          </p:nvSpPr>
          <p:spPr>
            <a:xfrm>
              <a:off x="2840360" y="2284949"/>
              <a:ext cx="301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>
                  <a:latin typeface="Arial Narrow"/>
                  <a:cs typeface="Arial Narrow"/>
                </a:rPr>
                <a:t>8</a:t>
              </a:r>
            </a:p>
          </p:txBody>
        </p:sp>
        <p:grpSp>
          <p:nvGrpSpPr>
            <p:cNvPr id="27" name="Agrupar 26"/>
            <p:cNvGrpSpPr/>
            <p:nvPr/>
          </p:nvGrpSpPr>
          <p:grpSpPr>
            <a:xfrm>
              <a:off x="2172174" y="2239095"/>
              <a:ext cx="551397" cy="501346"/>
              <a:chOff x="517979" y="1738001"/>
              <a:chExt cx="551397" cy="501346"/>
            </a:xfrm>
          </p:grpSpPr>
          <p:sp>
            <p:nvSpPr>
              <p:cNvPr id="28" name="Rectángulo 27"/>
              <p:cNvSpPr/>
              <p:nvPr/>
            </p:nvSpPr>
            <p:spPr>
              <a:xfrm>
                <a:off x="517979" y="1738001"/>
                <a:ext cx="551397" cy="50134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9" name="Elipse 28"/>
              <p:cNvSpPr>
                <a:spLocks noChangeAspect="1"/>
              </p:cNvSpPr>
              <p:nvPr/>
            </p:nvSpPr>
            <p:spPr>
              <a:xfrm flipV="1">
                <a:off x="741914" y="1959309"/>
                <a:ext cx="91438" cy="9143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30" name="Conector recto de flecha 29"/>
            <p:cNvCxnSpPr>
              <a:stCxn id="21" idx="2"/>
              <a:endCxn id="22" idx="0"/>
            </p:cNvCxnSpPr>
            <p:nvPr/>
          </p:nvCxnSpPr>
          <p:spPr>
            <a:xfrm flipH="1">
              <a:off x="2994326" y="1612792"/>
              <a:ext cx="1212251" cy="624424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ángulo 30"/>
            <p:cNvSpPr/>
            <p:nvPr/>
          </p:nvSpPr>
          <p:spPr>
            <a:xfrm>
              <a:off x="6576837" y="2239095"/>
              <a:ext cx="551397" cy="5013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2" name="Agrupar 31"/>
            <p:cNvGrpSpPr/>
            <p:nvPr/>
          </p:nvGrpSpPr>
          <p:grpSpPr>
            <a:xfrm>
              <a:off x="7128234" y="2240974"/>
              <a:ext cx="551397" cy="501346"/>
              <a:chOff x="517979" y="1738001"/>
              <a:chExt cx="551397" cy="501346"/>
            </a:xfrm>
          </p:grpSpPr>
          <p:sp>
            <p:nvSpPr>
              <p:cNvPr id="33" name="Rectángulo 32"/>
              <p:cNvSpPr/>
              <p:nvPr/>
            </p:nvSpPr>
            <p:spPr>
              <a:xfrm>
                <a:off x="517979" y="1738001"/>
                <a:ext cx="551397" cy="50134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4" name="Elipse 33"/>
              <p:cNvSpPr>
                <a:spLocks noChangeAspect="1"/>
              </p:cNvSpPr>
              <p:nvPr/>
            </p:nvSpPr>
            <p:spPr>
              <a:xfrm flipV="1">
                <a:off x="741914" y="1959309"/>
                <a:ext cx="91438" cy="9143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35" name="CuadroTexto 34"/>
            <p:cNvSpPr txBox="1"/>
            <p:nvPr/>
          </p:nvSpPr>
          <p:spPr>
            <a:xfrm>
              <a:off x="6698570" y="2286828"/>
              <a:ext cx="4186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 smtClean="0">
                  <a:latin typeface="Arial Narrow"/>
                  <a:cs typeface="Arial Narrow"/>
                </a:rPr>
                <a:t>17</a:t>
              </a:r>
              <a:endParaRPr lang="es-ES" sz="2000" dirty="0">
                <a:latin typeface="Arial Narrow"/>
                <a:cs typeface="Arial Narrow"/>
              </a:endParaRPr>
            </a:p>
          </p:txBody>
        </p:sp>
        <p:grpSp>
          <p:nvGrpSpPr>
            <p:cNvPr id="36" name="Agrupar 35"/>
            <p:cNvGrpSpPr/>
            <p:nvPr/>
          </p:nvGrpSpPr>
          <p:grpSpPr>
            <a:xfrm>
              <a:off x="6030384" y="2240974"/>
              <a:ext cx="551397" cy="501346"/>
              <a:chOff x="517979" y="1738001"/>
              <a:chExt cx="551397" cy="501346"/>
            </a:xfrm>
          </p:grpSpPr>
          <p:sp>
            <p:nvSpPr>
              <p:cNvPr id="37" name="Rectángulo 36"/>
              <p:cNvSpPr/>
              <p:nvPr/>
            </p:nvSpPr>
            <p:spPr>
              <a:xfrm>
                <a:off x="517979" y="1738001"/>
                <a:ext cx="551397" cy="50134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38" name="Elipse 37"/>
              <p:cNvSpPr>
                <a:spLocks noChangeAspect="1"/>
              </p:cNvSpPr>
              <p:nvPr/>
            </p:nvSpPr>
            <p:spPr>
              <a:xfrm flipV="1">
                <a:off x="741914" y="1959309"/>
                <a:ext cx="91438" cy="9143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cxnSp>
          <p:nvCxnSpPr>
            <p:cNvPr id="39" name="Conector recto de flecha 38"/>
            <p:cNvCxnSpPr>
              <a:stCxn id="14" idx="5"/>
              <a:endCxn id="31" idx="0"/>
            </p:cNvCxnSpPr>
            <p:nvPr/>
          </p:nvCxnSpPr>
          <p:spPr>
            <a:xfrm>
              <a:off x="5382474" y="1580464"/>
              <a:ext cx="1470062" cy="658631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ángulo 39"/>
            <p:cNvSpPr/>
            <p:nvPr/>
          </p:nvSpPr>
          <p:spPr>
            <a:xfrm>
              <a:off x="1294385" y="3300903"/>
              <a:ext cx="551397" cy="5013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1416118" y="3348636"/>
              <a:ext cx="4186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 smtClean="0">
                  <a:latin typeface="Arial Narrow"/>
                  <a:cs typeface="Arial Narrow"/>
                </a:rPr>
                <a:t>23</a:t>
              </a:r>
              <a:endParaRPr lang="es-ES" sz="2000" dirty="0">
                <a:latin typeface="Arial Narrow"/>
                <a:cs typeface="Arial Narrow"/>
              </a:endParaRPr>
            </a:p>
          </p:txBody>
        </p:sp>
        <p:grpSp>
          <p:nvGrpSpPr>
            <p:cNvPr id="42" name="Agrupar 41"/>
            <p:cNvGrpSpPr/>
            <p:nvPr/>
          </p:nvGrpSpPr>
          <p:grpSpPr>
            <a:xfrm>
              <a:off x="747932" y="3302782"/>
              <a:ext cx="551397" cy="501346"/>
              <a:chOff x="517979" y="1738001"/>
              <a:chExt cx="551397" cy="501346"/>
            </a:xfrm>
          </p:grpSpPr>
          <p:sp>
            <p:nvSpPr>
              <p:cNvPr id="43" name="Rectángulo 42"/>
              <p:cNvSpPr/>
              <p:nvPr/>
            </p:nvSpPr>
            <p:spPr>
              <a:xfrm>
                <a:off x="517979" y="1738001"/>
                <a:ext cx="551397" cy="50134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4" name="Elipse 43"/>
              <p:cNvSpPr>
                <a:spLocks noChangeAspect="1"/>
              </p:cNvSpPr>
              <p:nvPr/>
            </p:nvSpPr>
            <p:spPr>
              <a:xfrm flipV="1">
                <a:off x="741914" y="1959309"/>
                <a:ext cx="91438" cy="91438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45" name="Rectángulo 44"/>
            <p:cNvSpPr/>
            <p:nvPr/>
          </p:nvSpPr>
          <p:spPr>
            <a:xfrm>
              <a:off x="3285434" y="3302488"/>
              <a:ext cx="551397" cy="5013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" name="CuadroTexto 45"/>
            <p:cNvSpPr txBox="1"/>
            <p:nvPr/>
          </p:nvSpPr>
          <p:spPr>
            <a:xfrm>
              <a:off x="3407167" y="3350221"/>
              <a:ext cx="3716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 smtClean="0">
                  <a:latin typeface="Arial Narrow"/>
                  <a:cs typeface="Arial Narrow"/>
                </a:rPr>
                <a:t>-3</a:t>
              </a:r>
              <a:endParaRPr lang="es-ES" sz="2000" dirty="0">
                <a:latin typeface="Arial Narrow"/>
                <a:cs typeface="Arial Narrow"/>
              </a:endParaRPr>
            </a:p>
          </p:txBody>
        </p:sp>
        <p:cxnSp>
          <p:nvCxnSpPr>
            <p:cNvPr id="47" name="Conector recto de flecha 46"/>
            <p:cNvCxnSpPr>
              <a:stCxn id="29" idx="0"/>
              <a:endCxn id="40" idx="0"/>
            </p:cNvCxnSpPr>
            <p:nvPr/>
          </p:nvCxnSpPr>
          <p:spPr>
            <a:xfrm flipH="1">
              <a:off x="1570084" y="2551841"/>
              <a:ext cx="871744" cy="74906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de flecha 47"/>
            <p:cNvCxnSpPr>
              <a:stCxn id="25" idx="4"/>
              <a:endCxn id="45" idx="0"/>
            </p:cNvCxnSpPr>
            <p:nvPr/>
          </p:nvCxnSpPr>
          <p:spPr>
            <a:xfrm>
              <a:off x="3539678" y="2460403"/>
              <a:ext cx="21455" cy="842085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Agrupar 48"/>
            <p:cNvGrpSpPr/>
            <p:nvPr/>
          </p:nvGrpSpPr>
          <p:grpSpPr>
            <a:xfrm>
              <a:off x="1848609" y="3298730"/>
              <a:ext cx="551397" cy="501346"/>
              <a:chOff x="1628484" y="3627915"/>
              <a:chExt cx="551397" cy="501346"/>
            </a:xfrm>
          </p:grpSpPr>
          <p:sp>
            <p:nvSpPr>
              <p:cNvPr id="50" name="Rectángulo 49"/>
              <p:cNvSpPr/>
              <p:nvPr/>
            </p:nvSpPr>
            <p:spPr>
              <a:xfrm>
                <a:off x="1628484" y="3627915"/>
                <a:ext cx="551397" cy="50134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51" name="Conector recto 50"/>
              <p:cNvCxnSpPr/>
              <p:nvPr/>
            </p:nvCxnSpPr>
            <p:spPr>
              <a:xfrm flipV="1">
                <a:off x="1628484" y="3633925"/>
                <a:ext cx="551397" cy="493457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Agrupar 51"/>
            <p:cNvGrpSpPr/>
            <p:nvPr/>
          </p:nvGrpSpPr>
          <p:grpSpPr>
            <a:xfrm>
              <a:off x="2720998" y="3300609"/>
              <a:ext cx="551397" cy="501346"/>
              <a:chOff x="1628484" y="3627915"/>
              <a:chExt cx="551397" cy="501346"/>
            </a:xfrm>
          </p:grpSpPr>
          <p:sp>
            <p:nvSpPr>
              <p:cNvPr id="53" name="Rectángulo 52"/>
              <p:cNvSpPr/>
              <p:nvPr/>
            </p:nvSpPr>
            <p:spPr>
              <a:xfrm>
                <a:off x="1628484" y="3627915"/>
                <a:ext cx="551397" cy="50134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54" name="Conector recto 53"/>
              <p:cNvCxnSpPr/>
              <p:nvPr/>
            </p:nvCxnSpPr>
            <p:spPr>
              <a:xfrm flipV="1">
                <a:off x="1628484" y="3633925"/>
                <a:ext cx="551397" cy="493457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Agrupar 54"/>
            <p:cNvGrpSpPr/>
            <p:nvPr/>
          </p:nvGrpSpPr>
          <p:grpSpPr>
            <a:xfrm>
              <a:off x="3836831" y="3308498"/>
              <a:ext cx="551397" cy="501346"/>
              <a:chOff x="1628484" y="3627915"/>
              <a:chExt cx="551397" cy="501346"/>
            </a:xfrm>
          </p:grpSpPr>
          <p:sp>
            <p:nvSpPr>
              <p:cNvPr id="56" name="Rectángulo 55"/>
              <p:cNvSpPr/>
              <p:nvPr/>
            </p:nvSpPr>
            <p:spPr>
              <a:xfrm>
                <a:off x="1628484" y="3627915"/>
                <a:ext cx="551397" cy="50134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57" name="Conector recto 56"/>
              <p:cNvCxnSpPr/>
              <p:nvPr/>
            </p:nvCxnSpPr>
            <p:spPr>
              <a:xfrm flipV="1">
                <a:off x="1628484" y="3633925"/>
                <a:ext cx="551397" cy="493457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Rectángulo 57"/>
            <p:cNvSpPr/>
            <p:nvPr/>
          </p:nvSpPr>
          <p:spPr>
            <a:xfrm>
              <a:off x="520036" y="4264258"/>
              <a:ext cx="551397" cy="5013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9" name="CuadroTexto 58"/>
            <p:cNvSpPr txBox="1"/>
            <p:nvPr/>
          </p:nvSpPr>
          <p:spPr>
            <a:xfrm>
              <a:off x="641769" y="4294350"/>
              <a:ext cx="3016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 smtClean="0">
                  <a:latin typeface="Arial Narrow"/>
                  <a:cs typeface="Arial Narrow"/>
                </a:rPr>
                <a:t>5</a:t>
              </a:r>
              <a:endParaRPr lang="es-ES" sz="2000" dirty="0">
                <a:latin typeface="Arial Narrow"/>
                <a:cs typeface="Arial Narrow"/>
              </a:endParaRPr>
            </a:p>
          </p:txBody>
        </p:sp>
        <p:grpSp>
          <p:nvGrpSpPr>
            <p:cNvPr id="60" name="Agrupar 59"/>
            <p:cNvGrpSpPr/>
            <p:nvPr/>
          </p:nvGrpSpPr>
          <p:grpSpPr>
            <a:xfrm>
              <a:off x="1074260" y="4262085"/>
              <a:ext cx="551397" cy="501346"/>
              <a:chOff x="1628484" y="3627915"/>
              <a:chExt cx="551397" cy="501346"/>
            </a:xfrm>
          </p:grpSpPr>
          <p:sp>
            <p:nvSpPr>
              <p:cNvPr id="61" name="Rectángulo 60"/>
              <p:cNvSpPr/>
              <p:nvPr/>
            </p:nvSpPr>
            <p:spPr>
              <a:xfrm>
                <a:off x="1628484" y="3627915"/>
                <a:ext cx="551397" cy="50134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62" name="Conector recto 61"/>
              <p:cNvCxnSpPr/>
              <p:nvPr/>
            </p:nvCxnSpPr>
            <p:spPr>
              <a:xfrm flipV="1">
                <a:off x="1628484" y="3633925"/>
                <a:ext cx="551397" cy="493457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3" name="Conector recto de flecha 62"/>
            <p:cNvCxnSpPr>
              <a:stCxn id="44" idx="0"/>
              <a:endCxn id="58" idx="0"/>
            </p:cNvCxnSpPr>
            <p:nvPr/>
          </p:nvCxnSpPr>
          <p:spPr>
            <a:xfrm flipH="1">
              <a:off x="795735" y="3615528"/>
              <a:ext cx="221851" cy="648730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ángulo 63"/>
            <p:cNvSpPr/>
            <p:nvPr/>
          </p:nvSpPr>
          <p:spPr>
            <a:xfrm>
              <a:off x="6001942" y="3294893"/>
              <a:ext cx="551397" cy="5013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5" name="CuadroTexto 64"/>
            <p:cNvSpPr txBox="1"/>
            <p:nvPr/>
          </p:nvSpPr>
          <p:spPr>
            <a:xfrm>
              <a:off x="6123675" y="3342626"/>
              <a:ext cx="4186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 smtClean="0">
                  <a:latin typeface="Arial Narrow"/>
                  <a:cs typeface="Arial Narrow"/>
                </a:rPr>
                <a:t>23</a:t>
              </a:r>
              <a:endParaRPr lang="es-ES" sz="2000" dirty="0">
                <a:latin typeface="Arial Narrow"/>
                <a:cs typeface="Arial Narrow"/>
              </a:endParaRPr>
            </a:p>
          </p:txBody>
        </p:sp>
        <p:sp>
          <p:nvSpPr>
            <p:cNvPr id="66" name="Rectángulo 65"/>
            <p:cNvSpPr/>
            <p:nvPr/>
          </p:nvSpPr>
          <p:spPr>
            <a:xfrm>
              <a:off x="7992991" y="3296478"/>
              <a:ext cx="551397" cy="50134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67" name="CuadroTexto 66"/>
            <p:cNvSpPr txBox="1"/>
            <p:nvPr/>
          </p:nvSpPr>
          <p:spPr>
            <a:xfrm>
              <a:off x="8114724" y="3344211"/>
              <a:ext cx="37164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 smtClean="0">
                  <a:latin typeface="Arial Narrow"/>
                  <a:cs typeface="Arial Narrow"/>
                </a:rPr>
                <a:t>-3</a:t>
              </a:r>
              <a:endParaRPr lang="es-ES" sz="2000" dirty="0">
                <a:latin typeface="Arial Narrow"/>
                <a:cs typeface="Arial Narrow"/>
              </a:endParaRPr>
            </a:p>
          </p:txBody>
        </p:sp>
        <p:cxnSp>
          <p:nvCxnSpPr>
            <p:cNvPr id="68" name="Conector recto de flecha 67"/>
            <p:cNvCxnSpPr>
              <a:stCxn id="38" idx="2"/>
              <a:endCxn id="64" idx="0"/>
            </p:cNvCxnSpPr>
            <p:nvPr/>
          </p:nvCxnSpPr>
          <p:spPr>
            <a:xfrm>
              <a:off x="6254319" y="2508001"/>
              <a:ext cx="23322" cy="786892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de flecha 68"/>
            <p:cNvCxnSpPr>
              <a:stCxn id="34" idx="6"/>
              <a:endCxn id="66" idx="0"/>
            </p:cNvCxnSpPr>
            <p:nvPr/>
          </p:nvCxnSpPr>
          <p:spPr>
            <a:xfrm>
              <a:off x="7443607" y="2508001"/>
              <a:ext cx="825083" cy="788477"/>
            </a:xfrm>
            <a:prstGeom prst="straightConnector1">
              <a:avLst/>
            </a:prstGeom>
            <a:ln w="9525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Agrupar 69"/>
            <p:cNvGrpSpPr/>
            <p:nvPr/>
          </p:nvGrpSpPr>
          <p:grpSpPr>
            <a:xfrm>
              <a:off x="6556166" y="3292720"/>
              <a:ext cx="551397" cy="501346"/>
              <a:chOff x="1628484" y="3627915"/>
              <a:chExt cx="551397" cy="501346"/>
            </a:xfrm>
          </p:grpSpPr>
          <p:sp>
            <p:nvSpPr>
              <p:cNvPr id="71" name="Rectángulo 70"/>
              <p:cNvSpPr/>
              <p:nvPr/>
            </p:nvSpPr>
            <p:spPr>
              <a:xfrm>
                <a:off x="1628484" y="3627915"/>
                <a:ext cx="551397" cy="50134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72" name="Conector recto 71"/>
              <p:cNvCxnSpPr/>
              <p:nvPr/>
            </p:nvCxnSpPr>
            <p:spPr>
              <a:xfrm flipV="1">
                <a:off x="1628484" y="3633925"/>
                <a:ext cx="551397" cy="493457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3" name="Agrupar 72"/>
            <p:cNvGrpSpPr/>
            <p:nvPr/>
          </p:nvGrpSpPr>
          <p:grpSpPr>
            <a:xfrm>
              <a:off x="7428555" y="3294599"/>
              <a:ext cx="551397" cy="501346"/>
              <a:chOff x="1628484" y="3627915"/>
              <a:chExt cx="551397" cy="501346"/>
            </a:xfrm>
          </p:grpSpPr>
          <p:sp>
            <p:nvSpPr>
              <p:cNvPr id="74" name="Rectángulo 73"/>
              <p:cNvSpPr/>
              <p:nvPr/>
            </p:nvSpPr>
            <p:spPr>
              <a:xfrm>
                <a:off x="1628484" y="3627915"/>
                <a:ext cx="551397" cy="50134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75" name="Conector recto 74"/>
              <p:cNvCxnSpPr/>
              <p:nvPr/>
            </p:nvCxnSpPr>
            <p:spPr>
              <a:xfrm flipV="1">
                <a:off x="1628484" y="3633925"/>
                <a:ext cx="551397" cy="493457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Agrupar 75"/>
            <p:cNvGrpSpPr/>
            <p:nvPr/>
          </p:nvGrpSpPr>
          <p:grpSpPr>
            <a:xfrm>
              <a:off x="8544388" y="3302488"/>
              <a:ext cx="551397" cy="501346"/>
              <a:chOff x="1628484" y="3627915"/>
              <a:chExt cx="551397" cy="501346"/>
            </a:xfrm>
          </p:grpSpPr>
          <p:sp>
            <p:nvSpPr>
              <p:cNvPr id="77" name="Rectángulo 76"/>
              <p:cNvSpPr/>
              <p:nvPr/>
            </p:nvSpPr>
            <p:spPr>
              <a:xfrm>
                <a:off x="1628484" y="3627915"/>
                <a:ext cx="551397" cy="50134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78" name="Conector recto 77"/>
              <p:cNvCxnSpPr/>
              <p:nvPr/>
            </p:nvCxnSpPr>
            <p:spPr>
              <a:xfrm flipV="1">
                <a:off x="1628484" y="3633925"/>
                <a:ext cx="551397" cy="493457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9" name="Agrupar 78"/>
            <p:cNvGrpSpPr/>
            <p:nvPr/>
          </p:nvGrpSpPr>
          <p:grpSpPr>
            <a:xfrm>
              <a:off x="5450545" y="3290841"/>
              <a:ext cx="551397" cy="501346"/>
              <a:chOff x="1628484" y="3627915"/>
              <a:chExt cx="551397" cy="501346"/>
            </a:xfrm>
          </p:grpSpPr>
          <p:sp>
            <p:nvSpPr>
              <p:cNvPr id="80" name="Rectángulo 79"/>
              <p:cNvSpPr/>
              <p:nvPr/>
            </p:nvSpPr>
            <p:spPr>
              <a:xfrm>
                <a:off x="1628484" y="3627915"/>
                <a:ext cx="551397" cy="50134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81" name="Conector recto 80"/>
              <p:cNvCxnSpPr/>
              <p:nvPr/>
            </p:nvCxnSpPr>
            <p:spPr>
              <a:xfrm flipV="1">
                <a:off x="1628484" y="3633925"/>
                <a:ext cx="551397" cy="493457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Agrupar 81"/>
            <p:cNvGrpSpPr/>
            <p:nvPr/>
          </p:nvGrpSpPr>
          <p:grpSpPr>
            <a:xfrm>
              <a:off x="-31361" y="4268095"/>
              <a:ext cx="551397" cy="501346"/>
              <a:chOff x="1628484" y="3627915"/>
              <a:chExt cx="551397" cy="501346"/>
            </a:xfrm>
          </p:grpSpPr>
          <p:sp>
            <p:nvSpPr>
              <p:cNvPr id="83" name="Rectángulo 82"/>
              <p:cNvSpPr/>
              <p:nvPr/>
            </p:nvSpPr>
            <p:spPr>
              <a:xfrm>
                <a:off x="1628484" y="3627915"/>
                <a:ext cx="551397" cy="501346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84" name="Conector recto 83"/>
              <p:cNvCxnSpPr/>
              <p:nvPr/>
            </p:nvCxnSpPr>
            <p:spPr>
              <a:xfrm flipV="1">
                <a:off x="1628484" y="3633925"/>
                <a:ext cx="551397" cy="493457"/>
              </a:xfrm>
              <a:prstGeom prst="line">
                <a:avLst/>
              </a:prstGeom>
              <a:ln w="12700" cmpd="sng">
                <a:solidFill>
                  <a:srgbClr val="0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5" name="CuadroTexto 84"/>
          <p:cNvSpPr txBox="1"/>
          <p:nvPr/>
        </p:nvSpPr>
        <p:spPr>
          <a:xfrm>
            <a:off x="-50127" y="6041585"/>
            <a:ext cx="9194127" cy="830997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latin typeface="Arial Narrow"/>
                <a:cs typeface="Arial Narrow"/>
              </a:rPr>
              <a:t>This tree representation is </a:t>
            </a:r>
            <a:r>
              <a:rPr lang="en-GB" sz="2400" b="1" dirty="0" smtClean="0">
                <a:solidFill>
                  <a:srgbClr val="C40A29"/>
                </a:solidFill>
                <a:latin typeface="Arial Narrow"/>
                <a:cs typeface="Arial Narrow"/>
              </a:rPr>
              <a:t>NOT an implicit data structure</a:t>
            </a:r>
            <a:r>
              <a:rPr lang="en-GB" sz="2400" dirty="0" smtClean="0">
                <a:latin typeface="Arial Narrow"/>
                <a:cs typeface="Arial Narrow"/>
              </a:rPr>
              <a:t>: Space overhead grows linearly with N: S(N)=Nx2xP (P: memory space to store the reference) </a:t>
            </a:r>
            <a:endParaRPr lang="en-GB" sz="2000" b="1" dirty="0">
              <a:solidFill>
                <a:srgbClr val="FF0000"/>
              </a:solidFill>
              <a:latin typeface="Arial Narrow"/>
              <a:cs typeface="Arial Narrow"/>
            </a:endParaRPr>
          </a:p>
        </p:txBody>
      </p:sp>
      <p:sp>
        <p:nvSpPr>
          <p:cNvPr id="86" name="CuadroTexto 85"/>
          <p:cNvSpPr txBox="1"/>
          <p:nvPr/>
        </p:nvSpPr>
        <p:spPr>
          <a:xfrm>
            <a:off x="5632355" y="5407694"/>
            <a:ext cx="1865465" cy="461665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_tradnl" sz="2400" i="1" dirty="0" smtClean="0">
                <a:latin typeface="Times New Roman"/>
                <a:cs typeface="Times New Roman"/>
              </a:rPr>
              <a:t>S(N)∈ </a:t>
            </a:r>
            <a:r>
              <a:rPr lang="es-ES_tradnl" sz="2400" dirty="0" err="1">
                <a:latin typeface="Times New Roman"/>
                <a:cs typeface="Times New Roman"/>
              </a:rPr>
              <a:t>Θ</a:t>
            </a:r>
            <a:r>
              <a:rPr lang="es-ES_tradnl" sz="2400" i="1" dirty="0">
                <a:latin typeface="Times New Roman"/>
                <a:cs typeface="Times New Roman"/>
              </a:rPr>
              <a:t> (N</a:t>
            </a:r>
            <a:r>
              <a:rPr lang="es-ES_tradnl" sz="2400" i="1" dirty="0" smtClean="0">
                <a:latin typeface="Times New Roman"/>
                <a:cs typeface="Times New Roman"/>
              </a:rPr>
              <a:t>)</a:t>
            </a:r>
            <a:endParaRPr lang="es-ES" sz="24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65817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2673651"/>
              </p:ext>
            </p:extLst>
          </p:nvPr>
        </p:nvGraphicFramePr>
        <p:xfrm>
          <a:off x="3005750" y="1231285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95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55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93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Elipse 41"/>
          <p:cNvSpPr/>
          <p:nvPr/>
        </p:nvSpPr>
        <p:spPr>
          <a:xfrm>
            <a:off x="6470450" y="2490941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rgbClr val="000000"/>
                </a:solidFill>
              </a:rPr>
              <a:t>95</a:t>
            </a:r>
            <a:endParaRPr lang="es-ES" sz="1200" dirty="0">
              <a:solidFill>
                <a:srgbClr val="000000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5419543" y="3278573"/>
            <a:ext cx="349233" cy="374965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55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4" name="Conector recto 43"/>
          <p:cNvCxnSpPr>
            <a:stCxn id="42" idx="3"/>
            <a:endCxn id="43" idx="0"/>
          </p:cNvCxnSpPr>
          <p:nvPr/>
        </p:nvCxnSpPr>
        <p:spPr>
          <a:xfrm flipH="1">
            <a:off x="5594159" y="2810993"/>
            <a:ext cx="927434" cy="467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4"/>
          <p:cNvSpPr/>
          <p:nvPr/>
        </p:nvSpPr>
        <p:spPr>
          <a:xfrm>
            <a:off x="7629596" y="3333485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93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6" name="Conector recto 45"/>
          <p:cNvCxnSpPr>
            <a:stCxn id="42" idx="5"/>
            <a:endCxn id="45" idx="0"/>
          </p:cNvCxnSpPr>
          <p:nvPr/>
        </p:nvCxnSpPr>
        <p:spPr>
          <a:xfrm>
            <a:off x="6768539" y="2810993"/>
            <a:ext cx="1035674" cy="522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Elipse 46"/>
          <p:cNvSpPr/>
          <p:nvPr/>
        </p:nvSpPr>
        <p:spPr>
          <a:xfrm>
            <a:off x="4849787" y="3998588"/>
            <a:ext cx="349233" cy="374965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5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8" name="Conector recto 47"/>
          <p:cNvCxnSpPr>
            <a:stCxn id="43" idx="3"/>
            <a:endCxn id="47" idx="0"/>
          </p:cNvCxnSpPr>
          <p:nvPr/>
        </p:nvCxnSpPr>
        <p:spPr>
          <a:xfrm flipH="1">
            <a:off x="5024403" y="3598625"/>
            <a:ext cx="446284" cy="39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Elipse 48"/>
          <p:cNvSpPr/>
          <p:nvPr/>
        </p:nvSpPr>
        <p:spPr>
          <a:xfrm>
            <a:off x="5888439" y="3978413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94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0" name="Conector recto 49"/>
          <p:cNvCxnSpPr>
            <a:stCxn id="43" idx="5"/>
            <a:endCxn id="49" idx="0"/>
          </p:cNvCxnSpPr>
          <p:nvPr/>
        </p:nvCxnSpPr>
        <p:spPr>
          <a:xfrm>
            <a:off x="5717632" y="3598625"/>
            <a:ext cx="345423" cy="379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Elipse 50"/>
          <p:cNvSpPr/>
          <p:nvPr/>
        </p:nvSpPr>
        <p:spPr>
          <a:xfrm>
            <a:off x="7109594" y="3974927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36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2" name="Conector recto 51"/>
          <p:cNvCxnSpPr>
            <a:stCxn id="45" idx="3"/>
            <a:endCxn id="51" idx="0"/>
          </p:cNvCxnSpPr>
          <p:nvPr/>
        </p:nvCxnSpPr>
        <p:spPr>
          <a:xfrm flipH="1">
            <a:off x="7284211" y="3653538"/>
            <a:ext cx="396530" cy="321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Elipse 52"/>
          <p:cNvSpPr/>
          <p:nvPr/>
        </p:nvSpPr>
        <p:spPr>
          <a:xfrm>
            <a:off x="8244456" y="3968813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4" name="Conector recto 53"/>
          <p:cNvCxnSpPr>
            <a:stCxn id="45" idx="5"/>
            <a:endCxn id="53" idx="0"/>
          </p:cNvCxnSpPr>
          <p:nvPr/>
        </p:nvCxnSpPr>
        <p:spPr>
          <a:xfrm>
            <a:off x="7927685" y="3653538"/>
            <a:ext cx="491387" cy="315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4502987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6" name="Elipse 55"/>
          <p:cNvSpPr/>
          <p:nvPr/>
        </p:nvSpPr>
        <p:spPr>
          <a:xfrm>
            <a:off x="5148810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23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7" name="Elipse 56"/>
          <p:cNvSpPr/>
          <p:nvPr/>
        </p:nvSpPr>
        <p:spPr>
          <a:xfrm>
            <a:off x="5608294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47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9" name="Conector recto 58"/>
          <p:cNvCxnSpPr>
            <a:stCxn id="47" idx="3"/>
            <a:endCxn id="55" idx="0"/>
          </p:cNvCxnSpPr>
          <p:nvPr/>
        </p:nvCxnSpPr>
        <p:spPr>
          <a:xfrm flipH="1">
            <a:off x="4677604" y="4318640"/>
            <a:ext cx="223327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>
            <a:stCxn id="47" idx="5"/>
            <a:endCxn id="56" idx="0"/>
          </p:cNvCxnSpPr>
          <p:nvPr/>
        </p:nvCxnSpPr>
        <p:spPr>
          <a:xfrm>
            <a:off x="5147876" y="4318640"/>
            <a:ext cx="175551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>
            <a:stCxn id="49" idx="3"/>
            <a:endCxn id="57" idx="0"/>
          </p:cNvCxnSpPr>
          <p:nvPr/>
        </p:nvCxnSpPr>
        <p:spPr>
          <a:xfrm flipH="1">
            <a:off x="5782910" y="4298466"/>
            <a:ext cx="156673" cy="56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CuadroTexto 68"/>
          <p:cNvSpPr txBox="1"/>
          <p:nvPr/>
        </p:nvSpPr>
        <p:spPr>
          <a:xfrm>
            <a:off x="6742670" y="230824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5696711" y="315594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7876213" y="311282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5070754" y="380438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6120598" y="380195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7342653" y="379849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8441142" y="379504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4663220" y="4572183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5232557" y="457795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5744111" y="457449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113709" y="1527420"/>
            <a:ext cx="7022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[0]	   [1]	       [2]	[3]	   [4]	       [5]        [6]         [7]        [8]        [9]	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0" y="2585247"/>
            <a:ext cx="4326826" cy="17543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BUILD-MAX-HEAP(A)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A.heapsize</a:t>
            </a:r>
            <a:r>
              <a:rPr lang="es-ES" dirty="0" smtClean="0">
                <a:latin typeface="Consolas"/>
                <a:cs typeface="Consolas"/>
              </a:rPr>
              <a:t> &lt;- 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r>
              <a:rPr lang="es-ES" dirty="0" smtClean="0">
                <a:latin typeface="Consolas"/>
                <a:cs typeface="Consolas"/>
              </a:rPr>
              <a:t> FLOOR(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r>
              <a:rPr lang="es-ES" dirty="0" smtClean="0">
                <a:latin typeface="Consolas"/>
                <a:cs typeface="Consolas"/>
              </a:rPr>
              <a:t>/2) &lt; j ≤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A,j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err="1">
                <a:latin typeface="Consolas"/>
                <a:cs typeface="Consolas"/>
              </a:rPr>
              <a:t>e</a:t>
            </a:r>
            <a:r>
              <a:rPr lang="es-ES" dirty="0" err="1" smtClean="0">
                <a:latin typeface="Consolas"/>
                <a:cs typeface="Consolas"/>
              </a:rPr>
              <a:t>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013660"/>
              </p:ext>
            </p:extLst>
          </p:nvPr>
        </p:nvGraphicFramePr>
        <p:xfrm>
          <a:off x="192686" y="1767840"/>
          <a:ext cx="61258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5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0" y="1398508"/>
            <a:ext cx="119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A.heapsize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3732484"/>
            <a:ext cx="4326826" cy="290039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8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Build max-heap in place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552770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4463250"/>
              </p:ext>
            </p:extLst>
          </p:nvPr>
        </p:nvGraphicFramePr>
        <p:xfrm>
          <a:off x="3005750" y="1231285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95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55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93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94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36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23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Elipse 41"/>
          <p:cNvSpPr/>
          <p:nvPr/>
        </p:nvSpPr>
        <p:spPr>
          <a:xfrm>
            <a:off x="6470450" y="2490941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rgbClr val="000000"/>
                </a:solidFill>
              </a:rPr>
              <a:t>95</a:t>
            </a:r>
            <a:endParaRPr lang="es-ES" sz="1200" dirty="0">
              <a:solidFill>
                <a:srgbClr val="000000"/>
              </a:solidFill>
            </a:endParaRPr>
          </a:p>
        </p:txBody>
      </p:sp>
      <p:sp>
        <p:nvSpPr>
          <p:cNvPr id="43" name="Elipse 42"/>
          <p:cNvSpPr/>
          <p:nvPr/>
        </p:nvSpPr>
        <p:spPr>
          <a:xfrm>
            <a:off x="5419543" y="3278573"/>
            <a:ext cx="349233" cy="374965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55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4" name="Conector recto 43"/>
          <p:cNvCxnSpPr>
            <a:stCxn id="42" idx="3"/>
            <a:endCxn id="43" idx="0"/>
          </p:cNvCxnSpPr>
          <p:nvPr/>
        </p:nvCxnSpPr>
        <p:spPr>
          <a:xfrm flipH="1">
            <a:off x="5594159" y="2810993"/>
            <a:ext cx="927434" cy="46757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Elipse 44"/>
          <p:cNvSpPr/>
          <p:nvPr/>
        </p:nvSpPr>
        <p:spPr>
          <a:xfrm>
            <a:off x="7629596" y="3333485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93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6" name="Conector recto 45"/>
          <p:cNvCxnSpPr>
            <a:stCxn id="42" idx="5"/>
            <a:endCxn id="45" idx="0"/>
          </p:cNvCxnSpPr>
          <p:nvPr/>
        </p:nvCxnSpPr>
        <p:spPr>
          <a:xfrm>
            <a:off x="6768539" y="2810993"/>
            <a:ext cx="1035674" cy="5224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Elipse 46"/>
          <p:cNvSpPr/>
          <p:nvPr/>
        </p:nvSpPr>
        <p:spPr>
          <a:xfrm>
            <a:off x="4849787" y="3998588"/>
            <a:ext cx="349233" cy="374965"/>
          </a:xfrm>
          <a:prstGeom prst="ellipse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5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48" name="Conector recto 47"/>
          <p:cNvCxnSpPr>
            <a:stCxn id="43" idx="3"/>
            <a:endCxn id="47" idx="0"/>
          </p:cNvCxnSpPr>
          <p:nvPr/>
        </p:nvCxnSpPr>
        <p:spPr>
          <a:xfrm flipH="1">
            <a:off x="5024403" y="3598625"/>
            <a:ext cx="446284" cy="399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Elipse 48"/>
          <p:cNvSpPr/>
          <p:nvPr/>
        </p:nvSpPr>
        <p:spPr>
          <a:xfrm>
            <a:off x="5888439" y="3978413"/>
            <a:ext cx="349233" cy="3749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94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0" name="Conector recto 49"/>
          <p:cNvCxnSpPr>
            <a:stCxn id="43" idx="5"/>
            <a:endCxn id="49" idx="0"/>
          </p:cNvCxnSpPr>
          <p:nvPr/>
        </p:nvCxnSpPr>
        <p:spPr>
          <a:xfrm>
            <a:off x="5717632" y="3598625"/>
            <a:ext cx="345423" cy="379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Elipse 50"/>
          <p:cNvSpPr/>
          <p:nvPr/>
        </p:nvSpPr>
        <p:spPr>
          <a:xfrm>
            <a:off x="7109594" y="3974927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36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2" name="Conector recto 51"/>
          <p:cNvCxnSpPr>
            <a:stCxn id="45" idx="3"/>
            <a:endCxn id="51" idx="0"/>
          </p:cNvCxnSpPr>
          <p:nvPr/>
        </p:nvCxnSpPr>
        <p:spPr>
          <a:xfrm flipH="1">
            <a:off x="7284211" y="3653538"/>
            <a:ext cx="396530" cy="3213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Elipse 52"/>
          <p:cNvSpPr/>
          <p:nvPr/>
        </p:nvSpPr>
        <p:spPr>
          <a:xfrm>
            <a:off x="8244456" y="3968813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9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4" name="Conector recto 53"/>
          <p:cNvCxnSpPr>
            <a:stCxn id="45" idx="5"/>
            <a:endCxn id="53" idx="0"/>
          </p:cNvCxnSpPr>
          <p:nvPr/>
        </p:nvCxnSpPr>
        <p:spPr>
          <a:xfrm>
            <a:off x="7927685" y="3653538"/>
            <a:ext cx="491387" cy="3152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4502987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6" name="Elipse 55"/>
          <p:cNvSpPr/>
          <p:nvPr/>
        </p:nvSpPr>
        <p:spPr>
          <a:xfrm>
            <a:off x="5148810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23</a:t>
            </a: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57" name="Elipse 56"/>
          <p:cNvSpPr/>
          <p:nvPr/>
        </p:nvSpPr>
        <p:spPr>
          <a:xfrm>
            <a:off x="5608294" y="4866760"/>
            <a:ext cx="349233" cy="374965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chemeClr val="tx1"/>
                </a:solidFill>
              </a:rPr>
              <a:t>47</a:t>
            </a:r>
            <a:endParaRPr lang="es-ES" sz="1200" dirty="0">
              <a:solidFill>
                <a:schemeClr val="tx1"/>
              </a:solidFill>
            </a:endParaRPr>
          </a:p>
        </p:txBody>
      </p:sp>
      <p:cxnSp>
        <p:nvCxnSpPr>
          <p:cNvPr id="59" name="Conector recto 58"/>
          <p:cNvCxnSpPr>
            <a:stCxn id="47" idx="3"/>
            <a:endCxn id="55" idx="0"/>
          </p:cNvCxnSpPr>
          <p:nvPr/>
        </p:nvCxnSpPr>
        <p:spPr>
          <a:xfrm flipH="1">
            <a:off x="4677604" y="4318640"/>
            <a:ext cx="223327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>
            <a:stCxn id="47" idx="5"/>
            <a:endCxn id="56" idx="0"/>
          </p:cNvCxnSpPr>
          <p:nvPr/>
        </p:nvCxnSpPr>
        <p:spPr>
          <a:xfrm>
            <a:off x="5147876" y="4318640"/>
            <a:ext cx="175551" cy="5481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>
            <a:stCxn id="49" idx="3"/>
            <a:endCxn id="57" idx="0"/>
          </p:cNvCxnSpPr>
          <p:nvPr/>
        </p:nvCxnSpPr>
        <p:spPr>
          <a:xfrm flipH="1">
            <a:off x="5782910" y="4298466"/>
            <a:ext cx="156673" cy="5682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CuadroTexto 68"/>
          <p:cNvSpPr txBox="1"/>
          <p:nvPr/>
        </p:nvSpPr>
        <p:spPr>
          <a:xfrm>
            <a:off x="6742670" y="230824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[0]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0" name="CuadroTexto 69"/>
          <p:cNvSpPr txBox="1"/>
          <p:nvPr/>
        </p:nvSpPr>
        <p:spPr>
          <a:xfrm>
            <a:off x="5696711" y="315594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[1]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7876213" y="311282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[2]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2" name="CuadroTexto 71"/>
          <p:cNvSpPr txBox="1"/>
          <p:nvPr/>
        </p:nvSpPr>
        <p:spPr>
          <a:xfrm>
            <a:off x="5070754" y="3804389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[3]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3" name="CuadroTexto 72"/>
          <p:cNvSpPr txBox="1"/>
          <p:nvPr/>
        </p:nvSpPr>
        <p:spPr>
          <a:xfrm>
            <a:off x="6120598" y="3801954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[4]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4" name="CuadroTexto 73"/>
          <p:cNvSpPr txBox="1"/>
          <p:nvPr/>
        </p:nvSpPr>
        <p:spPr>
          <a:xfrm>
            <a:off x="7342653" y="3798497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[5]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8441142" y="3795040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[6]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4663220" y="4572183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[7]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5232557" y="4577955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[8]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78" name="CuadroTexto 77"/>
          <p:cNvSpPr txBox="1"/>
          <p:nvPr/>
        </p:nvSpPr>
        <p:spPr>
          <a:xfrm>
            <a:off x="5744111" y="4574498"/>
            <a:ext cx="357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smtClean="0">
                <a:solidFill>
                  <a:srgbClr val="7F7F7F"/>
                </a:solidFill>
              </a:rPr>
              <a:t>[9]</a:t>
            </a:r>
            <a:endParaRPr lang="es-ES" sz="1200" dirty="0">
              <a:solidFill>
                <a:srgbClr val="7F7F7F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3113709" y="1527420"/>
            <a:ext cx="7022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bg1">
                    <a:lumMod val="50000"/>
                  </a:schemeClr>
                </a:solidFill>
              </a:rPr>
              <a:t>[0]	   [1]	       [2]	[3]	   [4]	       [5]        [6]         [7]        [8]        [9]	</a:t>
            </a:r>
            <a:endParaRPr lang="es-E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0" y="2585247"/>
            <a:ext cx="4326826" cy="175432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BUILD-MAX-HEAP(A)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A.heapsize</a:t>
            </a:r>
            <a:r>
              <a:rPr lang="es-ES" dirty="0" smtClean="0">
                <a:latin typeface="Consolas"/>
                <a:cs typeface="Consolas"/>
              </a:rPr>
              <a:t> &lt;- 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r>
              <a:rPr lang="es-ES" dirty="0" smtClean="0">
                <a:latin typeface="Consolas"/>
                <a:cs typeface="Consolas"/>
              </a:rPr>
              <a:t> FLOOR(</a:t>
            </a:r>
            <a:r>
              <a:rPr lang="es-ES" dirty="0" err="1" smtClean="0">
                <a:latin typeface="Consolas"/>
                <a:cs typeface="Consolas"/>
              </a:rPr>
              <a:t>A.length</a:t>
            </a:r>
            <a:r>
              <a:rPr lang="es-ES" dirty="0" smtClean="0">
                <a:latin typeface="Consolas"/>
                <a:cs typeface="Consolas"/>
              </a:rPr>
              <a:t>/2) &lt; j ≤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MAX-HEAPIFY(</a:t>
            </a:r>
            <a:r>
              <a:rPr lang="es-ES" dirty="0" err="1" smtClean="0">
                <a:latin typeface="Consolas"/>
                <a:cs typeface="Consolas"/>
              </a:rPr>
              <a:t>A,j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 err="1">
                <a:latin typeface="Consolas"/>
                <a:cs typeface="Consolas"/>
              </a:rPr>
              <a:t>e</a:t>
            </a:r>
            <a:r>
              <a:rPr lang="es-ES" dirty="0" err="1" smtClean="0">
                <a:latin typeface="Consolas"/>
                <a:cs typeface="Consolas"/>
              </a:rPr>
              <a:t>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978429"/>
              </p:ext>
            </p:extLst>
          </p:nvPr>
        </p:nvGraphicFramePr>
        <p:xfrm>
          <a:off x="192686" y="1767840"/>
          <a:ext cx="61258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5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0" y="1398508"/>
            <a:ext cx="119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A.heapsize</a:t>
            </a:r>
            <a:endParaRPr lang="es-ES" dirty="0"/>
          </a:p>
        </p:txBody>
      </p:sp>
      <p:sp>
        <p:nvSpPr>
          <p:cNvPr id="7" name="Rectángulo 6"/>
          <p:cNvSpPr/>
          <p:nvPr/>
        </p:nvSpPr>
        <p:spPr>
          <a:xfrm>
            <a:off x="0" y="4016363"/>
            <a:ext cx="4326826" cy="290039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1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Build max-heap in place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104180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Complexity of build in-place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0" y="1122994"/>
            <a:ext cx="2322274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400" dirty="0" err="1" smtClean="0">
                <a:latin typeface="DIN Condensed Bold"/>
                <a:cs typeface="DIN Condensed Bold"/>
              </a:rPr>
              <a:t>First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analysis</a:t>
            </a:r>
            <a:endParaRPr lang="es-ES" sz="2400" dirty="0">
              <a:latin typeface="DIN Condensed Bold"/>
              <a:cs typeface="DIN Condensed Bold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001059" y="1609787"/>
            <a:ext cx="3967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 smtClean="0"/>
              <a:t>N/2 </a:t>
            </a:r>
            <a:r>
              <a:rPr lang="es-ES" dirty="0" err="1" smtClean="0"/>
              <a:t>calls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MAX-HEAPIFY</a:t>
            </a:r>
          </a:p>
          <a:p>
            <a:pPr marL="285750" indent="-285750">
              <a:buFont typeface="Arial"/>
              <a:buChar char="•"/>
            </a:pP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takes</a:t>
            </a:r>
            <a:r>
              <a:rPr lang="es-ES" dirty="0" smtClean="0"/>
              <a:t> time O(</a:t>
            </a:r>
            <a:r>
              <a:rPr lang="es-ES" dirty="0" err="1" smtClean="0"/>
              <a:t>logN</a:t>
            </a:r>
            <a:r>
              <a:rPr lang="es-ES" dirty="0" smtClean="0"/>
              <a:t>)  =&gt; O(</a:t>
            </a:r>
            <a:r>
              <a:rPr lang="es-ES" dirty="0" err="1" smtClean="0"/>
              <a:t>NlogN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58" name="CuadroTexto 57"/>
          <p:cNvSpPr txBox="1"/>
          <p:nvPr/>
        </p:nvSpPr>
        <p:spPr>
          <a:xfrm>
            <a:off x="0" y="2417637"/>
            <a:ext cx="2322274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400" dirty="0" err="1" smtClean="0">
                <a:latin typeface="DIN Condensed Bold"/>
                <a:cs typeface="DIN Condensed Bold"/>
              </a:rPr>
              <a:t>Improved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analysis</a:t>
            </a:r>
            <a:endParaRPr lang="es-ES" sz="2400" dirty="0">
              <a:latin typeface="DIN Condensed Bold"/>
              <a:cs typeface="DIN Condensed Bold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001059" y="2883652"/>
            <a:ext cx="4865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 err="1" smtClean="0"/>
              <a:t>Most</a:t>
            </a:r>
            <a:r>
              <a:rPr lang="es-ES" dirty="0" smtClean="0"/>
              <a:t> </a:t>
            </a:r>
            <a:r>
              <a:rPr lang="es-ES" dirty="0" err="1" smtClean="0"/>
              <a:t>calls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MAX-HEAPIFY are </a:t>
            </a:r>
            <a:r>
              <a:rPr lang="es-ES" dirty="0" err="1" smtClean="0"/>
              <a:t>near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leaves</a:t>
            </a:r>
            <a:endParaRPr lang="es-ES" dirty="0" smtClean="0"/>
          </a:p>
          <a:p>
            <a:pPr marL="285750" indent="-285750">
              <a:buFont typeface="Arial"/>
              <a:buChar char="•"/>
            </a:pPr>
            <a:r>
              <a:rPr lang="es-ES" dirty="0" err="1" smtClean="0"/>
              <a:t>Height</a:t>
            </a:r>
            <a:r>
              <a:rPr lang="es-ES" dirty="0" smtClean="0"/>
              <a:t> of </a:t>
            </a:r>
            <a:r>
              <a:rPr lang="es-ES" dirty="0" err="1" smtClean="0"/>
              <a:t>most</a:t>
            </a:r>
            <a:r>
              <a:rPr lang="es-ES" dirty="0" smtClean="0"/>
              <a:t> sub-</a:t>
            </a:r>
            <a:r>
              <a:rPr lang="es-ES" dirty="0" err="1" smtClean="0"/>
              <a:t>trees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small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6089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ángulo 68"/>
          <p:cNvSpPr/>
          <p:nvPr/>
        </p:nvSpPr>
        <p:spPr>
          <a:xfrm>
            <a:off x="6986" y="4835142"/>
            <a:ext cx="5433800" cy="4631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mpd="sng">
            <a:solidFill>
              <a:schemeClr val="accent2">
                <a:lumMod val="75000"/>
              </a:schemeClr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5" name="Rectángulo 64"/>
          <p:cNvSpPr/>
          <p:nvPr/>
        </p:nvSpPr>
        <p:spPr>
          <a:xfrm>
            <a:off x="38930" y="6394825"/>
            <a:ext cx="5433800" cy="4631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mpd="sng">
            <a:solidFill>
              <a:schemeClr val="accent2">
                <a:lumMod val="75000"/>
              </a:schemeClr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0" name="Rectángulo 69"/>
          <p:cNvSpPr/>
          <p:nvPr/>
        </p:nvSpPr>
        <p:spPr>
          <a:xfrm>
            <a:off x="6986" y="4224641"/>
            <a:ext cx="5433800" cy="4631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mpd="sng">
            <a:solidFill>
              <a:schemeClr val="accent2">
                <a:lumMod val="75000"/>
              </a:schemeClr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1" name="Rectángulo 70"/>
          <p:cNvSpPr/>
          <p:nvPr/>
        </p:nvSpPr>
        <p:spPr>
          <a:xfrm>
            <a:off x="17621" y="5823288"/>
            <a:ext cx="5433800" cy="4631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mpd="sng">
            <a:solidFill>
              <a:schemeClr val="accent2">
                <a:lumMod val="75000"/>
              </a:schemeClr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7" name="Rectángulo 66"/>
          <p:cNvSpPr/>
          <p:nvPr/>
        </p:nvSpPr>
        <p:spPr>
          <a:xfrm>
            <a:off x="38930" y="3615878"/>
            <a:ext cx="5433800" cy="4631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mpd="sng">
            <a:solidFill>
              <a:schemeClr val="accent2">
                <a:lumMod val="75000"/>
              </a:schemeClr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Complexity of build in-place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0" y="1122994"/>
            <a:ext cx="2322274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400" dirty="0" err="1" smtClean="0">
                <a:latin typeface="DIN Condensed Bold"/>
                <a:cs typeface="DIN Condensed Bold"/>
              </a:rPr>
              <a:t>First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analysis</a:t>
            </a:r>
            <a:endParaRPr lang="es-ES" sz="2400" dirty="0">
              <a:latin typeface="DIN Condensed Bold"/>
              <a:cs typeface="DIN Condensed Bold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001059" y="1609787"/>
            <a:ext cx="3967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 smtClean="0"/>
              <a:t>N/2 </a:t>
            </a:r>
            <a:r>
              <a:rPr lang="es-ES" dirty="0" err="1" smtClean="0"/>
              <a:t>calls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MAX-HEAPIFY</a:t>
            </a:r>
          </a:p>
          <a:p>
            <a:pPr marL="285750" indent="-285750">
              <a:buFont typeface="Arial"/>
              <a:buChar char="•"/>
            </a:pP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takes</a:t>
            </a:r>
            <a:r>
              <a:rPr lang="es-ES" dirty="0" smtClean="0"/>
              <a:t> time O(</a:t>
            </a:r>
            <a:r>
              <a:rPr lang="es-ES" dirty="0" err="1" smtClean="0"/>
              <a:t>logN</a:t>
            </a:r>
            <a:r>
              <a:rPr lang="es-ES" dirty="0" smtClean="0"/>
              <a:t>)  =&gt; O(</a:t>
            </a:r>
            <a:r>
              <a:rPr lang="es-ES" dirty="0" err="1" smtClean="0"/>
              <a:t>NlogN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58" name="CuadroTexto 57"/>
          <p:cNvSpPr txBox="1"/>
          <p:nvPr/>
        </p:nvSpPr>
        <p:spPr>
          <a:xfrm>
            <a:off x="0" y="2417637"/>
            <a:ext cx="2322274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400" dirty="0" err="1" smtClean="0">
                <a:latin typeface="DIN Condensed Bold"/>
                <a:cs typeface="DIN Condensed Bold"/>
              </a:rPr>
              <a:t>Improved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analysis</a:t>
            </a:r>
            <a:endParaRPr lang="es-ES" sz="2400" dirty="0">
              <a:latin typeface="DIN Condensed Bold"/>
              <a:cs typeface="DIN Condensed Bold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001059" y="2883652"/>
            <a:ext cx="4865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 err="1" smtClean="0"/>
              <a:t>Most</a:t>
            </a:r>
            <a:r>
              <a:rPr lang="es-ES" dirty="0" smtClean="0"/>
              <a:t> </a:t>
            </a:r>
            <a:r>
              <a:rPr lang="es-ES" dirty="0" err="1" smtClean="0"/>
              <a:t>calls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MAX-HEAPIFY are </a:t>
            </a:r>
            <a:r>
              <a:rPr lang="es-ES" dirty="0" err="1" smtClean="0"/>
              <a:t>near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leaves</a:t>
            </a:r>
            <a:endParaRPr lang="es-ES" dirty="0" smtClean="0"/>
          </a:p>
          <a:p>
            <a:pPr marL="285750" indent="-285750">
              <a:buFont typeface="Arial"/>
              <a:buChar char="•"/>
            </a:pPr>
            <a:r>
              <a:rPr lang="es-ES" dirty="0" err="1" smtClean="0"/>
              <a:t>Height</a:t>
            </a:r>
            <a:r>
              <a:rPr lang="es-ES" dirty="0" smtClean="0"/>
              <a:t> of </a:t>
            </a:r>
            <a:r>
              <a:rPr lang="es-ES" dirty="0" err="1" smtClean="0"/>
              <a:t>most</a:t>
            </a:r>
            <a:r>
              <a:rPr lang="es-ES" dirty="0" smtClean="0"/>
              <a:t> sub-</a:t>
            </a:r>
            <a:r>
              <a:rPr lang="es-ES" dirty="0" err="1" smtClean="0"/>
              <a:t>trees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small</a:t>
            </a:r>
            <a:endParaRPr lang="es-ES" dirty="0"/>
          </a:p>
        </p:txBody>
      </p:sp>
      <p:sp>
        <p:nvSpPr>
          <p:cNvPr id="16" name="Elipse 15"/>
          <p:cNvSpPr/>
          <p:nvPr/>
        </p:nvSpPr>
        <p:spPr>
          <a:xfrm>
            <a:off x="2583669" y="3681166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rgbClr val="000000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1651161" y="4344617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cxnSp>
        <p:nvCxnSpPr>
          <p:cNvPr id="18" name="Conector recto 17"/>
          <p:cNvCxnSpPr>
            <a:stCxn id="16" idx="3"/>
            <a:endCxn id="17" idx="0"/>
          </p:cNvCxnSpPr>
          <p:nvPr/>
        </p:nvCxnSpPr>
        <p:spPr>
          <a:xfrm flipH="1">
            <a:off x="1806105" y="3950758"/>
            <a:ext cx="822947" cy="3938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ipse 18"/>
          <p:cNvSpPr/>
          <p:nvPr/>
        </p:nvSpPr>
        <p:spPr>
          <a:xfrm>
            <a:off x="3612223" y="4343832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cxnSp>
        <p:nvCxnSpPr>
          <p:cNvPr id="20" name="Conector recto 19"/>
          <p:cNvCxnSpPr>
            <a:stCxn id="16" idx="5"/>
            <a:endCxn id="19" idx="0"/>
          </p:cNvCxnSpPr>
          <p:nvPr/>
        </p:nvCxnSpPr>
        <p:spPr>
          <a:xfrm>
            <a:off x="2848174" y="3950757"/>
            <a:ext cx="918993" cy="393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>
            <a:off x="1145595" y="4951112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cxnSp>
        <p:nvCxnSpPr>
          <p:cNvPr id="22" name="Conector recto 21"/>
          <p:cNvCxnSpPr>
            <a:stCxn id="17" idx="3"/>
            <a:endCxn id="21" idx="0"/>
          </p:cNvCxnSpPr>
          <p:nvPr/>
        </p:nvCxnSpPr>
        <p:spPr>
          <a:xfrm flipH="1">
            <a:off x="1300539" y="4614209"/>
            <a:ext cx="396004" cy="336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2067230" y="4934118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cxnSp>
        <p:nvCxnSpPr>
          <p:cNvPr id="24" name="Conector recto 23"/>
          <p:cNvCxnSpPr>
            <a:stCxn id="17" idx="5"/>
            <a:endCxn id="23" idx="0"/>
          </p:cNvCxnSpPr>
          <p:nvPr/>
        </p:nvCxnSpPr>
        <p:spPr>
          <a:xfrm>
            <a:off x="1915666" y="4614209"/>
            <a:ext cx="306507" cy="3199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ipse 24"/>
          <p:cNvSpPr/>
          <p:nvPr/>
        </p:nvSpPr>
        <p:spPr>
          <a:xfrm>
            <a:off x="3150806" y="4931181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cxnSp>
        <p:nvCxnSpPr>
          <p:cNvPr id="26" name="Conector recto 25"/>
          <p:cNvCxnSpPr>
            <a:stCxn id="19" idx="3"/>
            <a:endCxn id="25" idx="0"/>
          </p:cNvCxnSpPr>
          <p:nvPr/>
        </p:nvCxnSpPr>
        <p:spPr>
          <a:xfrm flipH="1">
            <a:off x="3305750" y="4613423"/>
            <a:ext cx="351855" cy="3177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Elipse 26"/>
          <p:cNvSpPr/>
          <p:nvPr/>
        </p:nvSpPr>
        <p:spPr>
          <a:xfrm>
            <a:off x="4157811" y="4926031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cxnSp>
        <p:nvCxnSpPr>
          <p:cNvPr id="28" name="Conector recto 27"/>
          <p:cNvCxnSpPr>
            <a:stCxn id="19" idx="5"/>
            <a:endCxn id="27" idx="0"/>
          </p:cNvCxnSpPr>
          <p:nvPr/>
        </p:nvCxnSpPr>
        <p:spPr>
          <a:xfrm>
            <a:off x="3876728" y="4613423"/>
            <a:ext cx="436027" cy="3126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Elipse 28"/>
          <p:cNvSpPr/>
          <p:nvPr/>
        </p:nvSpPr>
        <p:spPr>
          <a:xfrm>
            <a:off x="402774" y="5909404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163959" y="6542154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46" name="Elipse 45"/>
          <p:cNvSpPr/>
          <p:nvPr/>
        </p:nvSpPr>
        <p:spPr>
          <a:xfrm>
            <a:off x="572671" y="6542154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1739091" y="6678706"/>
            <a:ext cx="2144940" cy="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50"/>
          <p:cNvCxnSpPr>
            <a:stCxn id="29" idx="3"/>
            <a:endCxn id="45" idx="0"/>
          </p:cNvCxnSpPr>
          <p:nvPr/>
        </p:nvCxnSpPr>
        <p:spPr>
          <a:xfrm flipH="1">
            <a:off x="318903" y="6178995"/>
            <a:ext cx="129253" cy="363159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/>
          <p:cNvCxnSpPr/>
          <p:nvPr/>
        </p:nvCxnSpPr>
        <p:spPr>
          <a:xfrm>
            <a:off x="667279" y="6167133"/>
            <a:ext cx="60336" cy="363159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CuadroTexto 65"/>
          <p:cNvSpPr txBox="1"/>
          <p:nvPr/>
        </p:nvSpPr>
        <p:spPr>
          <a:xfrm>
            <a:off x="5450052" y="6437567"/>
            <a:ext cx="1533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(N+1)/2 </a:t>
            </a:r>
            <a:r>
              <a:rPr lang="es-ES" dirty="0" err="1" smtClean="0"/>
              <a:t>nodes</a:t>
            </a:r>
            <a:endParaRPr lang="es-ES" dirty="0"/>
          </a:p>
        </p:txBody>
      </p:sp>
      <p:sp>
        <p:nvSpPr>
          <p:cNvPr id="68" name="CuadroTexto 67"/>
          <p:cNvSpPr txBox="1"/>
          <p:nvPr/>
        </p:nvSpPr>
        <p:spPr>
          <a:xfrm>
            <a:off x="5396960" y="3597798"/>
            <a:ext cx="190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(N+1)/(2</a:t>
            </a:r>
            <a:r>
              <a:rPr lang="es-ES" baseline="30000" dirty="0" smtClean="0"/>
              <a:t>h+1</a:t>
            </a:r>
            <a:r>
              <a:rPr lang="es-ES" dirty="0" smtClean="0"/>
              <a:t>) </a:t>
            </a:r>
            <a:r>
              <a:rPr lang="es-ES" dirty="0" err="1" smtClean="0"/>
              <a:t>nodes</a:t>
            </a:r>
            <a:endParaRPr lang="es-ES" dirty="0"/>
          </a:p>
        </p:txBody>
      </p:sp>
      <p:sp>
        <p:nvSpPr>
          <p:cNvPr id="72" name="CuadroTexto 71"/>
          <p:cNvSpPr txBox="1"/>
          <p:nvPr/>
        </p:nvSpPr>
        <p:spPr>
          <a:xfrm>
            <a:off x="5450052" y="5852040"/>
            <a:ext cx="1533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(N+1)/4 </a:t>
            </a:r>
            <a:r>
              <a:rPr lang="es-ES" dirty="0" err="1" smtClean="0"/>
              <a:t>nodes</a:t>
            </a:r>
            <a:endParaRPr lang="es-ES" dirty="0"/>
          </a:p>
        </p:txBody>
      </p:sp>
      <p:sp>
        <p:nvSpPr>
          <p:cNvPr id="73" name="CuadroTexto 72"/>
          <p:cNvSpPr txBox="1"/>
          <p:nvPr/>
        </p:nvSpPr>
        <p:spPr>
          <a:xfrm>
            <a:off x="5450052" y="5355410"/>
            <a:ext cx="158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</a:t>
            </a:r>
            <a:r>
              <a:rPr lang="es-ES" dirty="0"/>
              <a:t>N+1)</a:t>
            </a:r>
            <a:r>
              <a:rPr lang="es-ES" dirty="0" smtClean="0"/>
              <a:t>/8  </a:t>
            </a:r>
            <a:r>
              <a:rPr lang="es-ES" dirty="0" err="1" smtClean="0"/>
              <a:t>nodes</a:t>
            </a:r>
            <a:endParaRPr lang="es-ES" dirty="0"/>
          </a:p>
        </p:txBody>
      </p:sp>
      <p:sp>
        <p:nvSpPr>
          <p:cNvPr id="79" name="Elipse 78"/>
          <p:cNvSpPr/>
          <p:nvPr/>
        </p:nvSpPr>
        <p:spPr>
          <a:xfrm>
            <a:off x="1157540" y="5909404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80" name="Elipse 79"/>
          <p:cNvSpPr/>
          <p:nvPr/>
        </p:nvSpPr>
        <p:spPr>
          <a:xfrm>
            <a:off x="926709" y="6536631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81" name="Elipse 80"/>
          <p:cNvSpPr/>
          <p:nvPr/>
        </p:nvSpPr>
        <p:spPr>
          <a:xfrm>
            <a:off x="1335421" y="6536631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cxnSp>
        <p:nvCxnSpPr>
          <p:cNvPr id="82" name="Conector recto 81"/>
          <p:cNvCxnSpPr>
            <a:stCxn id="79" idx="3"/>
            <a:endCxn id="80" idx="0"/>
          </p:cNvCxnSpPr>
          <p:nvPr/>
        </p:nvCxnSpPr>
        <p:spPr>
          <a:xfrm flipH="1">
            <a:off x="1081653" y="6178995"/>
            <a:ext cx="121269" cy="357636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/>
          <p:cNvCxnSpPr>
            <a:stCxn id="79" idx="5"/>
            <a:endCxn id="81" idx="0"/>
          </p:cNvCxnSpPr>
          <p:nvPr/>
        </p:nvCxnSpPr>
        <p:spPr>
          <a:xfrm>
            <a:off x="1422045" y="6178995"/>
            <a:ext cx="68320" cy="357636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Elipse 83"/>
          <p:cNvSpPr/>
          <p:nvPr/>
        </p:nvSpPr>
        <p:spPr>
          <a:xfrm>
            <a:off x="4970402" y="5909404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85" name="Elipse 84"/>
          <p:cNvSpPr/>
          <p:nvPr/>
        </p:nvSpPr>
        <p:spPr>
          <a:xfrm>
            <a:off x="4731587" y="6536631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86" name="Elipse 85"/>
          <p:cNvSpPr/>
          <p:nvPr/>
        </p:nvSpPr>
        <p:spPr>
          <a:xfrm>
            <a:off x="5140299" y="6536631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cxnSp>
        <p:nvCxnSpPr>
          <p:cNvPr id="87" name="Conector recto 86"/>
          <p:cNvCxnSpPr>
            <a:stCxn id="84" idx="3"/>
            <a:endCxn id="85" idx="0"/>
          </p:cNvCxnSpPr>
          <p:nvPr/>
        </p:nvCxnSpPr>
        <p:spPr>
          <a:xfrm flipH="1">
            <a:off x="4886531" y="6178995"/>
            <a:ext cx="129253" cy="357636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cto 87"/>
          <p:cNvCxnSpPr>
            <a:stCxn id="84" idx="5"/>
            <a:endCxn id="86" idx="0"/>
          </p:cNvCxnSpPr>
          <p:nvPr/>
        </p:nvCxnSpPr>
        <p:spPr>
          <a:xfrm>
            <a:off x="5234907" y="6178995"/>
            <a:ext cx="60336" cy="357636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Elipse 88"/>
          <p:cNvSpPr/>
          <p:nvPr/>
        </p:nvSpPr>
        <p:spPr>
          <a:xfrm>
            <a:off x="4193083" y="5909404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90" name="Elipse 89"/>
          <p:cNvSpPr/>
          <p:nvPr/>
        </p:nvSpPr>
        <p:spPr>
          <a:xfrm>
            <a:off x="3954268" y="6536631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91" name="Elipse 90"/>
          <p:cNvSpPr/>
          <p:nvPr/>
        </p:nvSpPr>
        <p:spPr>
          <a:xfrm>
            <a:off x="4362980" y="6536631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cxnSp>
        <p:nvCxnSpPr>
          <p:cNvPr id="92" name="Conector recto 91"/>
          <p:cNvCxnSpPr>
            <a:stCxn id="89" idx="3"/>
            <a:endCxn id="90" idx="0"/>
          </p:cNvCxnSpPr>
          <p:nvPr/>
        </p:nvCxnSpPr>
        <p:spPr>
          <a:xfrm flipH="1">
            <a:off x="4109212" y="6178995"/>
            <a:ext cx="129253" cy="357636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/>
          <p:cNvCxnSpPr>
            <a:stCxn id="89" idx="5"/>
            <a:endCxn id="91" idx="0"/>
          </p:cNvCxnSpPr>
          <p:nvPr/>
        </p:nvCxnSpPr>
        <p:spPr>
          <a:xfrm>
            <a:off x="4457588" y="6178995"/>
            <a:ext cx="60336" cy="357636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cto 111"/>
          <p:cNvCxnSpPr/>
          <p:nvPr/>
        </p:nvCxnSpPr>
        <p:spPr>
          <a:xfrm>
            <a:off x="1806105" y="6102480"/>
            <a:ext cx="1851500" cy="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0" name="Agrupar 119"/>
          <p:cNvGrpSpPr/>
          <p:nvPr/>
        </p:nvGrpSpPr>
        <p:grpSpPr>
          <a:xfrm>
            <a:off x="1034196" y="5195626"/>
            <a:ext cx="3484452" cy="344450"/>
            <a:chOff x="1018518" y="5195622"/>
            <a:chExt cx="3484452" cy="506714"/>
          </a:xfrm>
        </p:grpSpPr>
        <p:cxnSp>
          <p:nvCxnSpPr>
            <p:cNvPr id="34" name="Conector recto 33"/>
            <p:cNvCxnSpPr>
              <a:stCxn id="21" idx="5"/>
            </p:cNvCxnSpPr>
            <p:nvPr/>
          </p:nvCxnSpPr>
          <p:spPr>
            <a:xfrm>
              <a:off x="1410100" y="5220704"/>
              <a:ext cx="155773" cy="461702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/>
            <p:cNvCxnSpPr>
              <a:stCxn id="23" idx="3"/>
            </p:cNvCxnSpPr>
            <p:nvPr/>
          </p:nvCxnSpPr>
          <p:spPr>
            <a:xfrm flipH="1">
              <a:off x="1973590" y="5203710"/>
              <a:ext cx="139022" cy="478694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/>
            <p:cNvCxnSpPr>
              <a:stCxn id="23" idx="5"/>
            </p:cNvCxnSpPr>
            <p:nvPr/>
          </p:nvCxnSpPr>
          <p:spPr>
            <a:xfrm>
              <a:off x="2331735" y="5203710"/>
              <a:ext cx="123853" cy="478694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/>
            <p:cNvCxnSpPr>
              <a:stCxn id="25" idx="3"/>
            </p:cNvCxnSpPr>
            <p:nvPr/>
          </p:nvCxnSpPr>
          <p:spPr>
            <a:xfrm flipH="1">
              <a:off x="3039921" y="5200774"/>
              <a:ext cx="156267" cy="481632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/>
            <p:cNvCxnSpPr>
              <a:stCxn id="25" idx="5"/>
            </p:cNvCxnSpPr>
            <p:nvPr/>
          </p:nvCxnSpPr>
          <p:spPr>
            <a:xfrm>
              <a:off x="3415311" y="5200774"/>
              <a:ext cx="159436" cy="481632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/>
            <p:cNvCxnSpPr>
              <a:stCxn id="27" idx="3"/>
            </p:cNvCxnSpPr>
            <p:nvPr/>
          </p:nvCxnSpPr>
          <p:spPr>
            <a:xfrm flipH="1">
              <a:off x="4020700" y="5195623"/>
              <a:ext cx="182492" cy="486782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/>
            <p:cNvCxnSpPr>
              <a:stCxn id="27" idx="5"/>
            </p:cNvCxnSpPr>
            <p:nvPr/>
          </p:nvCxnSpPr>
          <p:spPr>
            <a:xfrm>
              <a:off x="4422316" y="5195622"/>
              <a:ext cx="80654" cy="506714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cto 116"/>
            <p:cNvCxnSpPr>
              <a:stCxn id="21" idx="3"/>
            </p:cNvCxnSpPr>
            <p:nvPr/>
          </p:nvCxnSpPr>
          <p:spPr>
            <a:xfrm flipH="1">
              <a:off x="1018518" y="5220702"/>
              <a:ext cx="172459" cy="461702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4" name="Conector recto 123"/>
          <p:cNvCxnSpPr/>
          <p:nvPr/>
        </p:nvCxnSpPr>
        <p:spPr>
          <a:xfrm>
            <a:off x="6710034" y="4273424"/>
            <a:ext cx="0" cy="922202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880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Complexity of build in-place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0" y="1122994"/>
            <a:ext cx="2322274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400" dirty="0" err="1" smtClean="0">
                <a:latin typeface="DIN Condensed Bold"/>
                <a:cs typeface="DIN Condensed Bold"/>
              </a:rPr>
              <a:t>First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analysis</a:t>
            </a:r>
            <a:endParaRPr lang="es-ES" sz="2400" dirty="0">
              <a:latin typeface="DIN Condensed Bold"/>
              <a:cs typeface="DIN Condensed Bold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001059" y="1609787"/>
            <a:ext cx="3967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 smtClean="0"/>
              <a:t>N/2 </a:t>
            </a:r>
            <a:r>
              <a:rPr lang="es-ES" dirty="0" err="1" smtClean="0"/>
              <a:t>calls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MAX-HEAPIFY</a:t>
            </a:r>
          </a:p>
          <a:p>
            <a:pPr marL="285750" indent="-285750">
              <a:buFont typeface="Arial"/>
              <a:buChar char="•"/>
            </a:pP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takes</a:t>
            </a:r>
            <a:r>
              <a:rPr lang="es-ES" dirty="0" smtClean="0"/>
              <a:t> time O(</a:t>
            </a:r>
            <a:r>
              <a:rPr lang="es-ES" dirty="0" err="1" smtClean="0"/>
              <a:t>logN</a:t>
            </a:r>
            <a:r>
              <a:rPr lang="es-ES" dirty="0" smtClean="0"/>
              <a:t>)  =&gt; O(</a:t>
            </a:r>
            <a:r>
              <a:rPr lang="es-ES" dirty="0" err="1" smtClean="0"/>
              <a:t>NlogN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58" name="CuadroTexto 57"/>
          <p:cNvSpPr txBox="1"/>
          <p:nvPr/>
        </p:nvSpPr>
        <p:spPr>
          <a:xfrm>
            <a:off x="0" y="2417637"/>
            <a:ext cx="2322274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400" dirty="0" err="1" smtClean="0">
                <a:latin typeface="DIN Condensed Bold"/>
                <a:cs typeface="DIN Condensed Bold"/>
              </a:rPr>
              <a:t>Improved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analysis</a:t>
            </a:r>
            <a:endParaRPr lang="es-ES" sz="2400" dirty="0">
              <a:latin typeface="DIN Condensed Bold"/>
              <a:cs typeface="DIN Condensed Bold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001059" y="2883652"/>
            <a:ext cx="4865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 err="1" smtClean="0"/>
              <a:t>Most</a:t>
            </a:r>
            <a:r>
              <a:rPr lang="es-ES" dirty="0" smtClean="0"/>
              <a:t> </a:t>
            </a:r>
            <a:r>
              <a:rPr lang="es-ES" dirty="0" err="1" smtClean="0"/>
              <a:t>calls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MAX-HEAPIFY are </a:t>
            </a:r>
            <a:r>
              <a:rPr lang="es-ES" dirty="0" err="1" smtClean="0"/>
              <a:t>near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leaves</a:t>
            </a:r>
            <a:endParaRPr lang="es-ES" dirty="0" smtClean="0"/>
          </a:p>
          <a:p>
            <a:pPr marL="285750" indent="-285750">
              <a:buFont typeface="Arial"/>
              <a:buChar char="•"/>
            </a:pPr>
            <a:r>
              <a:rPr lang="es-ES" dirty="0" err="1" smtClean="0"/>
              <a:t>Height</a:t>
            </a:r>
            <a:r>
              <a:rPr lang="es-ES" dirty="0" smtClean="0"/>
              <a:t> of </a:t>
            </a:r>
            <a:r>
              <a:rPr lang="es-ES" dirty="0" err="1" smtClean="0"/>
              <a:t>most</a:t>
            </a:r>
            <a:r>
              <a:rPr lang="es-ES" dirty="0" smtClean="0"/>
              <a:t> </a:t>
            </a:r>
            <a:r>
              <a:rPr lang="es-ES" dirty="0" err="1" smtClean="0"/>
              <a:t>trees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small</a:t>
            </a:r>
            <a:endParaRPr lang="es-ES" dirty="0"/>
          </a:p>
        </p:txBody>
      </p:sp>
      <p:sp>
        <p:nvSpPr>
          <p:cNvPr id="66" name="CuadroTexto 65"/>
          <p:cNvSpPr txBox="1"/>
          <p:nvPr/>
        </p:nvSpPr>
        <p:spPr>
          <a:xfrm>
            <a:off x="5450052" y="6437567"/>
            <a:ext cx="1533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(N+1)/2 </a:t>
            </a:r>
            <a:r>
              <a:rPr lang="es-ES" dirty="0" err="1" smtClean="0"/>
              <a:t>nodes</a:t>
            </a:r>
            <a:endParaRPr lang="es-ES" dirty="0"/>
          </a:p>
        </p:txBody>
      </p:sp>
      <p:sp>
        <p:nvSpPr>
          <p:cNvPr id="68" name="CuadroTexto 67"/>
          <p:cNvSpPr txBox="1"/>
          <p:nvPr/>
        </p:nvSpPr>
        <p:spPr>
          <a:xfrm>
            <a:off x="5396960" y="3597798"/>
            <a:ext cx="1287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(N+1)/(2</a:t>
            </a:r>
            <a:r>
              <a:rPr lang="es-ES" baseline="30000" dirty="0" smtClean="0"/>
              <a:t>h+1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72" name="CuadroTexto 71"/>
          <p:cNvSpPr txBox="1"/>
          <p:nvPr/>
        </p:nvSpPr>
        <p:spPr>
          <a:xfrm>
            <a:off x="5450052" y="5852040"/>
            <a:ext cx="1533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(N+1)/4 </a:t>
            </a:r>
            <a:r>
              <a:rPr lang="es-ES" dirty="0" err="1" smtClean="0"/>
              <a:t>nodes</a:t>
            </a:r>
            <a:endParaRPr lang="es-ES" dirty="0"/>
          </a:p>
        </p:txBody>
      </p:sp>
      <p:sp>
        <p:nvSpPr>
          <p:cNvPr id="73" name="CuadroTexto 72"/>
          <p:cNvSpPr txBox="1"/>
          <p:nvPr/>
        </p:nvSpPr>
        <p:spPr>
          <a:xfrm>
            <a:off x="5450052" y="5355410"/>
            <a:ext cx="158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</a:t>
            </a:r>
            <a:r>
              <a:rPr lang="es-ES" dirty="0"/>
              <a:t>N+1)</a:t>
            </a:r>
            <a:r>
              <a:rPr lang="es-ES" dirty="0" smtClean="0"/>
              <a:t>/8  </a:t>
            </a:r>
            <a:r>
              <a:rPr lang="es-ES" dirty="0" err="1" smtClean="0"/>
              <a:t>nodes</a:t>
            </a:r>
            <a:endParaRPr lang="es-ES" dirty="0"/>
          </a:p>
        </p:txBody>
      </p:sp>
      <p:cxnSp>
        <p:nvCxnSpPr>
          <p:cNvPr id="124" name="Conector recto 123"/>
          <p:cNvCxnSpPr/>
          <p:nvPr/>
        </p:nvCxnSpPr>
        <p:spPr>
          <a:xfrm>
            <a:off x="6710034" y="4273424"/>
            <a:ext cx="0" cy="922202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>
            <a:off x="7035605" y="6463754"/>
            <a:ext cx="194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=&gt; 0 MAX-HEAPIFY</a:t>
            </a:r>
            <a:endParaRPr lang="es-ES" dirty="0"/>
          </a:p>
        </p:txBody>
      </p:sp>
      <p:sp>
        <p:nvSpPr>
          <p:cNvPr id="74" name="CuadroTexto 73"/>
          <p:cNvSpPr txBox="1"/>
          <p:nvPr/>
        </p:nvSpPr>
        <p:spPr>
          <a:xfrm>
            <a:off x="7075165" y="5848950"/>
            <a:ext cx="194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=&gt; 1 MAX-HEAPIFY</a:t>
            </a:r>
            <a:endParaRPr lang="es-ES" dirty="0"/>
          </a:p>
        </p:txBody>
      </p:sp>
      <p:sp>
        <p:nvSpPr>
          <p:cNvPr id="75" name="CuadroTexto 74"/>
          <p:cNvSpPr txBox="1"/>
          <p:nvPr/>
        </p:nvSpPr>
        <p:spPr>
          <a:xfrm>
            <a:off x="7075165" y="5366696"/>
            <a:ext cx="194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=&gt; 2 MAX-HEAPIFY</a:t>
            </a:r>
            <a:endParaRPr lang="es-ES" dirty="0"/>
          </a:p>
        </p:txBody>
      </p:sp>
      <p:sp>
        <p:nvSpPr>
          <p:cNvPr id="76" name="CuadroTexto 75"/>
          <p:cNvSpPr txBox="1"/>
          <p:nvPr/>
        </p:nvSpPr>
        <p:spPr>
          <a:xfrm>
            <a:off x="6871351" y="3603632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=&gt; log(h) MAX-HEAPIFY</a:t>
            </a:r>
            <a:endParaRPr lang="es-ES" dirty="0"/>
          </a:p>
        </p:txBody>
      </p:sp>
      <p:sp>
        <p:nvSpPr>
          <p:cNvPr id="77" name="Rectángulo 76"/>
          <p:cNvSpPr/>
          <p:nvPr/>
        </p:nvSpPr>
        <p:spPr>
          <a:xfrm>
            <a:off x="6986" y="4835142"/>
            <a:ext cx="5433800" cy="4631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mpd="sng">
            <a:solidFill>
              <a:schemeClr val="accent2">
                <a:lumMod val="75000"/>
              </a:schemeClr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8" name="Rectángulo 77"/>
          <p:cNvSpPr/>
          <p:nvPr/>
        </p:nvSpPr>
        <p:spPr>
          <a:xfrm>
            <a:off x="38930" y="6394825"/>
            <a:ext cx="5433800" cy="4631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mpd="sng">
            <a:solidFill>
              <a:schemeClr val="accent2">
                <a:lumMod val="75000"/>
              </a:schemeClr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4" name="Rectángulo 93"/>
          <p:cNvSpPr/>
          <p:nvPr/>
        </p:nvSpPr>
        <p:spPr>
          <a:xfrm>
            <a:off x="6986" y="4224641"/>
            <a:ext cx="5433800" cy="4631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mpd="sng">
            <a:solidFill>
              <a:schemeClr val="accent2">
                <a:lumMod val="75000"/>
              </a:schemeClr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5" name="Rectángulo 94"/>
          <p:cNvSpPr/>
          <p:nvPr/>
        </p:nvSpPr>
        <p:spPr>
          <a:xfrm>
            <a:off x="17621" y="5823288"/>
            <a:ext cx="5433800" cy="4631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mpd="sng">
            <a:solidFill>
              <a:schemeClr val="accent2">
                <a:lumMod val="75000"/>
              </a:schemeClr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6" name="Rectángulo 95"/>
          <p:cNvSpPr/>
          <p:nvPr/>
        </p:nvSpPr>
        <p:spPr>
          <a:xfrm>
            <a:off x="38930" y="3615878"/>
            <a:ext cx="5433800" cy="4631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 cmpd="sng">
            <a:solidFill>
              <a:schemeClr val="accent2">
                <a:lumMod val="75000"/>
              </a:schemeClr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Elipse 96"/>
          <p:cNvSpPr/>
          <p:nvPr/>
        </p:nvSpPr>
        <p:spPr>
          <a:xfrm>
            <a:off x="2583669" y="3681166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rgbClr val="000000"/>
              </a:solidFill>
            </a:endParaRPr>
          </a:p>
        </p:txBody>
      </p:sp>
      <p:sp>
        <p:nvSpPr>
          <p:cNvPr id="98" name="Elipse 97"/>
          <p:cNvSpPr/>
          <p:nvPr/>
        </p:nvSpPr>
        <p:spPr>
          <a:xfrm>
            <a:off x="1651161" y="4344617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cxnSp>
        <p:nvCxnSpPr>
          <p:cNvPr id="99" name="Conector recto 98"/>
          <p:cNvCxnSpPr>
            <a:stCxn id="97" idx="3"/>
            <a:endCxn id="98" idx="0"/>
          </p:cNvCxnSpPr>
          <p:nvPr/>
        </p:nvCxnSpPr>
        <p:spPr>
          <a:xfrm flipH="1">
            <a:off x="1806105" y="3950758"/>
            <a:ext cx="822947" cy="3938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Elipse 99"/>
          <p:cNvSpPr/>
          <p:nvPr/>
        </p:nvSpPr>
        <p:spPr>
          <a:xfrm>
            <a:off x="3612223" y="4343832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cxnSp>
        <p:nvCxnSpPr>
          <p:cNvPr id="101" name="Conector recto 100"/>
          <p:cNvCxnSpPr>
            <a:stCxn id="97" idx="5"/>
            <a:endCxn id="100" idx="0"/>
          </p:cNvCxnSpPr>
          <p:nvPr/>
        </p:nvCxnSpPr>
        <p:spPr>
          <a:xfrm>
            <a:off x="2848174" y="3950757"/>
            <a:ext cx="918993" cy="393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" name="Elipse 101"/>
          <p:cNvSpPr/>
          <p:nvPr/>
        </p:nvSpPr>
        <p:spPr>
          <a:xfrm>
            <a:off x="1145595" y="4951112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cxnSp>
        <p:nvCxnSpPr>
          <p:cNvPr id="103" name="Conector recto 102"/>
          <p:cNvCxnSpPr>
            <a:stCxn id="98" idx="3"/>
            <a:endCxn id="102" idx="0"/>
          </p:cNvCxnSpPr>
          <p:nvPr/>
        </p:nvCxnSpPr>
        <p:spPr>
          <a:xfrm flipH="1">
            <a:off x="1300539" y="4614209"/>
            <a:ext cx="396004" cy="3369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Elipse 103"/>
          <p:cNvSpPr/>
          <p:nvPr/>
        </p:nvSpPr>
        <p:spPr>
          <a:xfrm>
            <a:off x="2067230" y="4934118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cxnSp>
        <p:nvCxnSpPr>
          <p:cNvPr id="105" name="Conector recto 104"/>
          <p:cNvCxnSpPr>
            <a:stCxn id="98" idx="5"/>
            <a:endCxn id="104" idx="0"/>
          </p:cNvCxnSpPr>
          <p:nvPr/>
        </p:nvCxnSpPr>
        <p:spPr>
          <a:xfrm>
            <a:off x="1915666" y="4614209"/>
            <a:ext cx="306507" cy="3199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Elipse 105"/>
          <p:cNvSpPr/>
          <p:nvPr/>
        </p:nvSpPr>
        <p:spPr>
          <a:xfrm>
            <a:off x="3150806" y="4931181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cxnSp>
        <p:nvCxnSpPr>
          <p:cNvPr id="107" name="Conector recto 106"/>
          <p:cNvCxnSpPr>
            <a:stCxn id="100" idx="3"/>
            <a:endCxn id="106" idx="0"/>
          </p:cNvCxnSpPr>
          <p:nvPr/>
        </p:nvCxnSpPr>
        <p:spPr>
          <a:xfrm flipH="1">
            <a:off x="3305750" y="4613423"/>
            <a:ext cx="351855" cy="3177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Elipse 107"/>
          <p:cNvSpPr/>
          <p:nvPr/>
        </p:nvSpPr>
        <p:spPr>
          <a:xfrm>
            <a:off x="4157811" y="4926031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cxnSp>
        <p:nvCxnSpPr>
          <p:cNvPr id="109" name="Conector recto 108"/>
          <p:cNvCxnSpPr>
            <a:stCxn id="100" idx="5"/>
            <a:endCxn id="108" idx="0"/>
          </p:cNvCxnSpPr>
          <p:nvPr/>
        </p:nvCxnSpPr>
        <p:spPr>
          <a:xfrm>
            <a:off x="3876728" y="4613423"/>
            <a:ext cx="436027" cy="3126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Elipse 109"/>
          <p:cNvSpPr/>
          <p:nvPr/>
        </p:nvSpPr>
        <p:spPr>
          <a:xfrm>
            <a:off x="402774" y="5909404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111" name="Elipse 110"/>
          <p:cNvSpPr/>
          <p:nvPr/>
        </p:nvSpPr>
        <p:spPr>
          <a:xfrm>
            <a:off x="163959" y="6542154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113" name="Elipse 112"/>
          <p:cNvSpPr/>
          <p:nvPr/>
        </p:nvSpPr>
        <p:spPr>
          <a:xfrm>
            <a:off x="572671" y="6542154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cxnSp>
        <p:nvCxnSpPr>
          <p:cNvPr id="114" name="Conector recto 113"/>
          <p:cNvCxnSpPr/>
          <p:nvPr/>
        </p:nvCxnSpPr>
        <p:spPr>
          <a:xfrm>
            <a:off x="1739091" y="6678706"/>
            <a:ext cx="2144940" cy="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cto 114"/>
          <p:cNvCxnSpPr>
            <a:stCxn id="110" idx="3"/>
            <a:endCxn id="111" idx="0"/>
          </p:cNvCxnSpPr>
          <p:nvPr/>
        </p:nvCxnSpPr>
        <p:spPr>
          <a:xfrm flipH="1">
            <a:off x="318903" y="6178995"/>
            <a:ext cx="129253" cy="363159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cto 115"/>
          <p:cNvCxnSpPr/>
          <p:nvPr/>
        </p:nvCxnSpPr>
        <p:spPr>
          <a:xfrm>
            <a:off x="667279" y="6167133"/>
            <a:ext cx="60336" cy="363159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Elipse 117"/>
          <p:cNvSpPr/>
          <p:nvPr/>
        </p:nvSpPr>
        <p:spPr>
          <a:xfrm>
            <a:off x="1157540" y="5909404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119" name="Elipse 118"/>
          <p:cNvSpPr/>
          <p:nvPr/>
        </p:nvSpPr>
        <p:spPr>
          <a:xfrm>
            <a:off x="926709" y="6536631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121" name="Elipse 120"/>
          <p:cNvSpPr/>
          <p:nvPr/>
        </p:nvSpPr>
        <p:spPr>
          <a:xfrm>
            <a:off x="1335421" y="6536631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cxnSp>
        <p:nvCxnSpPr>
          <p:cNvPr id="122" name="Conector recto 121"/>
          <p:cNvCxnSpPr>
            <a:stCxn id="118" idx="3"/>
            <a:endCxn id="119" idx="0"/>
          </p:cNvCxnSpPr>
          <p:nvPr/>
        </p:nvCxnSpPr>
        <p:spPr>
          <a:xfrm flipH="1">
            <a:off x="1081653" y="6178995"/>
            <a:ext cx="121269" cy="357636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cto 122"/>
          <p:cNvCxnSpPr>
            <a:stCxn id="118" idx="5"/>
            <a:endCxn id="121" idx="0"/>
          </p:cNvCxnSpPr>
          <p:nvPr/>
        </p:nvCxnSpPr>
        <p:spPr>
          <a:xfrm>
            <a:off x="1422045" y="6178995"/>
            <a:ext cx="68320" cy="357636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Elipse 124"/>
          <p:cNvSpPr/>
          <p:nvPr/>
        </p:nvSpPr>
        <p:spPr>
          <a:xfrm>
            <a:off x="4970402" y="5909404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126" name="Elipse 125"/>
          <p:cNvSpPr/>
          <p:nvPr/>
        </p:nvSpPr>
        <p:spPr>
          <a:xfrm>
            <a:off x="4731587" y="6536631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127" name="Elipse 126"/>
          <p:cNvSpPr/>
          <p:nvPr/>
        </p:nvSpPr>
        <p:spPr>
          <a:xfrm>
            <a:off x="5140299" y="6536631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cxnSp>
        <p:nvCxnSpPr>
          <p:cNvPr id="128" name="Conector recto 127"/>
          <p:cNvCxnSpPr>
            <a:stCxn id="125" idx="3"/>
            <a:endCxn id="126" idx="0"/>
          </p:cNvCxnSpPr>
          <p:nvPr/>
        </p:nvCxnSpPr>
        <p:spPr>
          <a:xfrm flipH="1">
            <a:off x="4886531" y="6178995"/>
            <a:ext cx="129253" cy="357636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cto 128"/>
          <p:cNvCxnSpPr>
            <a:stCxn id="125" idx="5"/>
            <a:endCxn id="127" idx="0"/>
          </p:cNvCxnSpPr>
          <p:nvPr/>
        </p:nvCxnSpPr>
        <p:spPr>
          <a:xfrm>
            <a:off x="5234907" y="6178995"/>
            <a:ext cx="60336" cy="357636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Elipse 129"/>
          <p:cNvSpPr/>
          <p:nvPr/>
        </p:nvSpPr>
        <p:spPr>
          <a:xfrm>
            <a:off x="4193083" y="5909404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131" name="Elipse 130"/>
          <p:cNvSpPr/>
          <p:nvPr/>
        </p:nvSpPr>
        <p:spPr>
          <a:xfrm>
            <a:off x="3954268" y="6536631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132" name="Elipse 131"/>
          <p:cNvSpPr/>
          <p:nvPr/>
        </p:nvSpPr>
        <p:spPr>
          <a:xfrm>
            <a:off x="4362980" y="6536631"/>
            <a:ext cx="309887" cy="31584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1000" dirty="0">
              <a:solidFill>
                <a:schemeClr val="tx1"/>
              </a:solidFill>
            </a:endParaRPr>
          </a:p>
        </p:txBody>
      </p:sp>
      <p:cxnSp>
        <p:nvCxnSpPr>
          <p:cNvPr id="133" name="Conector recto 132"/>
          <p:cNvCxnSpPr>
            <a:stCxn id="130" idx="3"/>
            <a:endCxn id="131" idx="0"/>
          </p:cNvCxnSpPr>
          <p:nvPr/>
        </p:nvCxnSpPr>
        <p:spPr>
          <a:xfrm flipH="1">
            <a:off x="4109212" y="6178995"/>
            <a:ext cx="129253" cy="357636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cto 133"/>
          <p:cNvCxnSpPr>
            <a:stCxn id="130" idx="5"/>
            <a:endCxn id="132" idx="0"/>
          </p:cNvCxnSpPr>
          <p:nvPr/>
        </p:nvCxnSpPr>
        <p:spPr>
          <a:xfrm>
            <a:off x="4457588" y="6178995"/>
            <a:ext cx="60336" cy="357636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cto 134"/>
          <p:cNvCxnSpPr/>
          <p:nvPr/>
        </p:nvCxnSpPr>
        <p:spPr>
          <a:xfrm>
            <a:off x="1806105" y="6102480"/>
            <a:ext cx="1851500" cy="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6" name="Agrupar 135"/>
          <p:cNvGrpSpPr/>
          <p:nvPr/>
        </p:nvGrpSpPr>
        <p:grpSpPr>
          <a:xfrm>
            <a:off x="1034196" y="5195626"/>
            <a:ext cx="3484452" cy="344450"/>
            <a:chOff x="1018518" y="5195622"/>
            <a:chExt cx="3484452" cy="506714"/>
          </a:xfrm>
        </p:grpSpPr>
        <p:cxnSp>
          <p:nvCxnSpPr>
            <p:cNvPr id="137" name="Conector recto 136"/>
            <p:cNvCxnSpPr>
              <a:stCxn id="102" idx="5"/>
            </p:cNvCxnSpPr>
            <p:nvPr/>
          </p:nvCxnSpPr>
          <p:spPr>
            <a:xfrm>
              <a:off x="1410100" y="5220704"/>
              <a:ext cx="155773" cy="461702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cto 137"/>
            <p:cNvCxnSpPr>
              <a:stCxn id="104" idx="3"/>
            </p:cNvCxnSpPr>
            <p:nvPr/>
          </p:nvCxnSpPr>
          <p:spPr>
            <a:xfrm flipH="1">
              <a:off x="1973590" y="5203710"/>
              <a:ext cx="139022" cy="478694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cto 138"/>
            <p:cNvCxnSpPr>
              <a:stCxn id="104" idx="5"/>
            </p:cNvCxnSpPr>
            <p:nvPr/>
          </p:nvCxnSpPr>
          <p:spPr>
            <a:xfrm>
              <a:off x="2331735" y="5203710"/>
              <a:ext cx="123853" cy="478694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recto 139"/>
            <p:cNvCxnSpPr>
              <a:stCxn id="106" idx="3"/>
            </p:cNvCxnSpPr>
            <p:nvPr/>
          </p:nvCxnSpPr>
          <p:spPr>
            <a:xfrm flipH="1">
              <a:off x="3039921" y="5200774"/>
              <a:ext cx="156267" cy="481632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recto 140"/>
            <p:cNvCxnSpPr>
              <a:stCxn id="106" idx="5"/>
            </p:cNvCxnSpPr>
            <p:nvPr/>
          </p:nvCxnSpPr>
          <p:spPr>
            <a:xfrm>
              <a:off x="3415311" y="5200774"/>
              <a:ext cx="159436" cy="481632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ector recto 141"/>
            <p:cNvCxnSpPr>
              <a:stCxn id="108" idx="3"/>
            </p:cNvCxnSpPr>
            <p:nvPr/>
          </p:nvCxnSpPr>
          <p:spPr>
            <a:xfrm flipH="1">
              <a:off x="4020700" y="5195623"/>
              <a:ext cx="182492" cy="486782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ector recto 142"/>
            <p:cNvCxnSpPr>
              <a:stCxn id="108" idx="5"/>
            </p:cNvCxnSpPr>
            <p:nvPr/>
          </p:nvCxnSpPr>
          <p:spPr>
            <a:xfrm>
              <a:off x="4422316" y="5195622"/>
              <a:ext cx="80654" cy="506714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ector recto 143"/>
            <p:cNvCxnSpPr>
              <a:stCxn id="102" idx="3"/>
            </p:cNvCxnSpPr>
            <p:nvPr/>
          </p:nvCxnSpPr>
          <p:spPr>
            <a:xfrm flipH="1">
              <a:off x="1018518" y="5220702"/>
              <a:ext cx="172459" cy="461702"/>
            </a:xfrm>
            <a:prstGeom prst="line">
              <a:avLst/>
            </a:prstGeom>
            <a:ln w="19050" cmpd="sng">
              <a:solidFill>
                <a:schemeClr val="tx1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3407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Complexity of build in-place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0" y="1122994"/>
            <a:ext cx="2322274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400" dirty="0" err="1" smtClean="0">
                <a:latin typeface="DIN Condensed Bold"/>
                <a:cs typeface="DIN Condensed Bold"/>
              </a:rPr>
              <a:t>First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analysis</a:t>
            </a:r>
            <a:endParaRPr lang="es-ES" sz="2400" dirty="0">
              <a:latin typeface="DIN Condensed Bold"/>
              <a:cs typeface="DIN Condensed Bold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001059" y="1609787"/>
            <a:ext cx="3967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 smtClean="0"/>
              <a:t>N/2 </a:t>
            </a:r>
            <a:r>
              <a:rPr lang="es-ES" dirty="0" err="1" smtClean="0"/>
              <a:t>calls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MAX-HEAPIFY</a:t>
            </a:r>
          </a:p>
          <a:p>
            <a:pPr marL="285750" indent="-285750">
              <a:buFont typeface="Arial"/>
              <a:buChar char="•"/>
            </a:pP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takes</a:t>
            </a:r>
            <a:r>
              <a:rPr lang="es-ES" dirty="0" smtClean="0"/>
              <a:t> time O(</a:t>
            </a:r>
            <a:r>
              <a:rPr lang="es-ES" dirty="0" err="1" smtClean="0"/>
              <a:t>logN</a:t>
            </a:r>
            <a:r>
              <a:rPr lang="es-ES" dirty="0" smtClean="0"/>
              <a:t>)  =&gt; O(</a:t>
            </a:r>
            <a:r>
              <a:rPr lang="es-ES" dirty="0" err="1" smtClean="0"/>
              <a:t>NlogN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58" name="CuadroTexto 57"/>
          <p:cNvSpPr txBox="1"/>
          <p:nvPr/>
        </p:nvSpPr>
        <p:spPr>
          <a:xfrm>
            <a:off x="0" y="2417637"/>
            <a:ext cx="2322274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400" dirty="0" err="1" smtClean="0">
                <a:latin typeface="DIN Condensed Bold"/>
                <a:cs typeface="DIN Condensed Bold"/>
              </a:rPr>
              <a:t>Improved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analysis</a:t>
            </a:r>
            <a:endParaRPr lang="es-ES" sz="2400" dirty="0">
              <a:latin typeface="DIN Condensed Bold"/>
              <a:cs typeface="DIN Condensed Bold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001059" y="2883652"/>
            <a:ext cx="4865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 err="1" smtClean="0"/>
              <a:t>Most</a:t>
            </a:r>
            <a:r>
              <a:rPr lang="es-ES" dirty="0" smtClean="0"/>
              <a:t> </a:t>
            </a:r>
            <a:r>
              <a:rPr lang="es-ES" dirty="0" err="1" smtClean="0"/>
              <a:t>calls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MAX-HEAPIFY are </a:t>
            </a:r>
            <a:r>
              <a:rPr lang="es-ES" dirty="0" err="1" smtClean="0"/>
              <a:t>near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leaves</a:t>
            </a:r>
            <a:endParaRPr lang="es-ES" dirty="0" smtClean="0"/>
          </a:p>
          <a:p>
            <a:pPr marL="285750" indent="-285750">
              <a:buFont typeface="Arial"/>
              <a:buChar char="•"/>
            </a:pPr>
            <a:r>
              <a:rPr lang="es-ES" dirty="0" err="1" smtClean="0"/>
              <a:t>Height</a:t>
            </a:r>
            <a:r>
              <a:rPr lang="es-ES" dirty="0" smtClean="0"/>
              <a:t> of </a:t>
            </a:r>
            <a:r>
              <a:rPr lang="es-ES" dirty="0" err="1" smtClean="0"/>
              <a:t>most</a:t>
            </a:r>
            <a:r>
              <a:rPr lang="es-ES" dirty="0" smtClean="0"/>
              <a:t> </a:t>
            </a:r>
            <a:r>
              <a:rPr lang="es-ES" dirty="0" err="1" smtClean="0"/>
              <a:t>trees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small</a:t>
            </a:r>
            <a:endParaRPr lang="es-ES" dirty="0"/>
          </a:p>
        </p:txBody>
      </p:sp>
      <p:sp>
        <p:nvSpPr>
          <p:cNvPr id="66" name="CuadroTexto 65"/>
          <p:cNvSpPr txBox="1"/>
          <p:nvPr/>
        </p:nvSpPr>
        <p:spPr>
          <a:xfrm>
            <a:off x="5450052" y="6437567"/>
            <a:ext cx="1533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(N+1)/2 </a:t>
            </a:r>
            <a:r>
              <a:rPr lang="es-ES" dirty="0" err="1" smtClean="0"/>
              <a:t>nodes</a:t>
            </a:r>
            <a:endParaRPr lang="es-ES" dirty="0"/>
          </a:p>
        </p:txBody>
      </p:sp>
      <p:sp>
        <p:nvSpPr>
          <p:cNvPr id="72" name="CuadroTexto 71"/>
          <p:cNvSpPr txBox="1"/>
          <p:nvPr/>
        </p:nvSpPr>
        <p:spPr>
          <a:xfrm>
            <a:off x="5450052" y="5852040"/>
            <a:ext cx="1533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(N+1)/4 </a:t>
            </a:r>
            <a:r>
              <a:rPr lang="es-ES" dirty="0" err="1" smtClean="0"/>
              <a:t>nodes</a:t>
            </a:r>
            <a:endParaRPr lang="es-ES" dirty="0"/>
          </a:p>
        </p:txBody>
      </p:sp>
      <p:sp>
        <p:nvSpPr>
          <p:cNvPr id="73" name="CuadroTexto 72"/>
          <p:cNvSpPr txBox="1"/>
          <p:nvPr/>
        </p:nvSpPr>
        <p:spPr>
          <a:xfrm>
            <a:off x="5450052" y="5355410"/>
            <a:ext cx="158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</a:t>
            </a:r>
            <a:r>
              <a:rPr lang="es-ES" dirty="0"/>
              <a:t>N+1)</a:t>
            </a:r>
            <a:r>
              <a:rPr lang="es-ES" dirty="0" smtClean="0"/>
              <a:t>/8  </a:t>
            </a:r>
            <a:r>
              <a:rPr lang="es-ES" dirty="0" err="1" smtClean="0"/>
              <a:t>nodes</a:t>
            </a:r>
            <a:endParaRPr lang="es-ES" dirty="0"/>
          </a:p>
        </p:txBody>
      </p:sp>
      <p:cxnSp>
        <p:nvCxnSpPr>
          <p:cNvPr id="124" name="Conector recto 123"/>
          <p:cNvCxnSpPr/>
          <p:nvPr/>
        </p:nvCxnSpPr>
        <p:spPr>
          <a:xfrm>
            <a:off x="6710034" y="4273424"/>
            <a:ext cx="0" cy="922202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>
            <a:off x="7035605" y="6463754"/>
            <a:ext cx="194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=&gt; 0 MAX-HEAPIFY</a:t>
            </a:r>
            <a:endParaRPr lang="es-ES" dirty="0"/>
          </a:p>
        </p:txBody>
      </p:sp>
      <p:sp>
        <p:nvSpPr>
          <p:cNvPr id="74" name="CuadroTexto 73"/>
          <p:cNvSpPr txBox="1"/>
          <p:nvPr/>
        </p:nvSpPr>
        <p:spPr>
          <a:xfrm>
            <a:off x="7075165" y="5848950"/>
            <a:ext cx="194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=&gt; 1 MAX-HEAPIFY</a:t>
            </a:r>
            <a:endParaRPr lang="es-ES" dirty="0"/>
          </a:p>
        </p:txBody>
      </p:sp>
      <p:sp>
        <p:nvSpPr>
          <p:cNvPr id="75" name="CuadroTexto 74"/>
          <p:cNvSpPr txBox="1"/>
          <p:nvPr/>
        </p:nvSpPr>
        <p:spPr>
          <a:xfrm>
            <a:off x="7075165" y="5366696"/>
            <a:ext cx="194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=&gt; 2 MAX-HEAPIFY</a:t>
            </a:r>
            <a:endParaRPr lang="es-ES" dirty="0"/>
          </a:p>
        </p:txBody>
      </p:sp>
      <p:sp>
        <p:nvSpPr>
          <p:cNvPr id="76" name="CuadroTexto 75"/>
          <p:cNvSpPr txBox="1"/>
          <p:nvPr/>
        </p:nvSpPr>
        <p:spPr>
          <a:xfrm>
            <a:off x="6871351" y="3603632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=&gt; log(h) MAX-HEAPIFY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548718" y="41081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264815"/>
              </p:ext>
            </p:extLst>
          </p:nvPr>
        </p:nvGraphicFramePr>
        <p:xfrm>
          <a:off x="-523942" y="3765236"/>
          <a:ext cx="6174740" cy="377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9" name="Documento" r:id="rId3" imgW="5613400" imgH="342900" progId="Word.Document.12">
                  <p:embed/>
                </p:oleObj>
              </mc:Choice>
              <mc:Fallback>
                <p:oleObj name="Documento" r:id="rId3" imgW="5613400" imgH="342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523942" y="3765236"/>
                        <a:ext cx="6174740" cy="377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Abrir llave 3"/>
          <p:cNvSpPr/>
          <p:nvPr/>
        </p:nvSpPr>
        <p:spPr>
          <a:xfrm>
            <a:off x="5078558" y="3597798"/>
            <a:ext cx="298885" cy="323528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CuadroTexto 67"/>
          <p:cNvSpPr txBox="1"/>
          <p:nvPr/>
        </p:nvSpPr>
        <p:spPr>
          <a:xfrm>
            <a:off x="5396960" y="3597798"/>
            <a:ext cx="1287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(N+1)/(2</a:t>
            </a:r>
            <a:r>
              <a:rPr lang="es-ES" baseline="30000" dirty="0" smtClean="0"/>
              <a:t>h+1</a:t>
            </a:r>
            <a:r>
              <a:rPr lang="es-ES" dirty="0" smtClean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0074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Complexity of build in-place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0" y="1122994"/>
            <a:ext cx="2322274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400" dirty="0" err="1" smtClean="0">
                <a:latin typeface="DIN Condensed Bold"/>
                <a:cs typeface="DIN Condensed Bold"/>
              </a:rPr>
              <a:t>First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analysis</a:t>
            </a:r>
            <a:endParaRPr lang="es-ES" sz="2400" dirty="0">
              <a:latin typeface="DIN Condensed Bold"/>
              <a:cs typeface="DIN Condensed Bold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001059" y="1609787"/>
            <a:ext cx="3967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 smtClean="0"/>
              <a:t>N/2 </a:t>
            </a:r>
            <a:r>
              <a:rPr lang="es-ES" dirty="0" err="1" smtClean="0"/>
              <a:t>calls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MAX-HEAPIFY</a:t>
            </a:r>
          </a:p>
          <a:p>
            <a:pPr marL="285750" indent="-285750">
              <a:buFont typeface="Arial"/>
              <a:buChar char="•"/>
            </a:pP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takes</a:t>
            </a:r>
            <a:r>
              <a:rPr lang="es-ES" dirty="0" smtClean="0"/>
              <a:t> time O(</a:t>
            </a:r>
            <a:r>
              <a:rPr lang="es-ES" dirty="0" err="1" smtClean="0"/>
              <a:t>logN</a:t>
            </a:r>
            <a:r>
              <a:rPr lang="es-ES" dirty="0" smtClean="0"/>
              <a:t>)  =&gt; O(</a:t>
            </a:r>
            <a:r>
              <a:rPr lang="es-ES" dirty="0" err="1" smtClean="0"/>
              <a:t>NlogN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58" name="CuadroTexto 57"/>
          <p:cNvSpPr txBox="1"/>
          <p:nvPr/>
        </p:nvSpPr>
        <p:spPr>
          <a:xfrm>
            <a:off x="0" y="2417637"/>
            <a:ext cx="2322274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400" dirty="0" err="1" smtClean="0">
                <a:latin typeface="DIN Condensed Bold"/>
                <a:cs typeface="DIN Condensed Bold"/>
              </a:rPr>
              <a:t>Improved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analysis</a:t>
            </a:r>
            <a:endParaRPr lang="es-ES" sz="2400" dirty="0">
              <a:latin typeface="DIN Condensed Bold"/>
              <a:cs typeface="DIN Condensed Bold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001059" y="2883652"/>
            <a:ext cx="4865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 err="1" smtClean="0"/>
              <a:t>Most</a:t>
            </a:r>
            <a:r>
              <a:rPr lang="es-ES" dirty="0" smtClean="0"/>
              <a:t> </a:t>
            </a:r>
            <a:r>
              <a:rPr lang="es-ES" dirty="0" err="1" smtClean="0"/>
              <a:t>calls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MAX-HEAPIFY are </a:t>
            </a:r>
            <a:r>
              <a:rPr lang="es-ES" dirty="0" err="1" smtClean="0"/>
              <a:t>near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leaves</a:t>
            </a:r>
            <a:endParaRPr lang="es-ES" dirty="0" smtClean="0"/>
          </a:p>
          <a:p>
            <a:pPr marL="285750" indent="-285750">
              <a:buFont typeface="Arial"/>
              <a:buChar char="•"/>
            </a:pPr>
            <a:r>
              <a:rPr lang="es-ES" dirty="0" err="1" smtClean="0"/>
              <a:t>Height</a:t>
            </a:r>
            <a:r>
              <a:rPr lang="es-ES" dirty="0" smtClean="0"/>
              <a:t> of </a:t>
            </a:r>
            <a:r>
              <a:rPr lang="es-ES" dirty="0" err="1" smtClean="0"/>
              <a:t>most</a:t>
            </a:r>
            <a:r>
              <a:rPr lang="es-ES" dirty="0" smtClean="0"/>
              <a:t> </a:t>
            </a:r>
            <a:r>
              <a:rPr lang="es-ES" dirty="0" err="1" smtClean="0"/>
              <a:t>trees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small</a:t>
            </a:r>
            <a:endParaRPr lang="es-ES" dirty="0"/>
          </a:p>
        </p:txBody>
      </p:sp>
      <p:sp>
        <p:nvSpPr>
          <p:cNvPr id="66" name="CuadroTexto 65"/>
          <p:cNvSpPr txBox="1"/>
          <p:nvPr/>
        </p:nvSpPr>
        <p:spPr>
          <a:xfrm>
            <a:off x="5450052" y="6437567"/>
            <a:ext cx="1533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(N+1)/2 </a:t>
            </a:r>
            <a:r>
              <a:rPr lang="es-ES" dirty="0" err="1" smtClean="0"/>
              <a:t>nodes</a:t>
            </a:r>
            <a:endParaRPr lang="es-ES" dirty="0"/>
          </a:p>
        </p:txBody>
      </p:sp>
      <p:sp>
        <p:nvSpPr>
          <p:cNvPr id="72" name="CuadroTexto 71"/>
          <p:cNvSpPr txBox="1"/>
          <p:nvPr/>
        </p:nvSpPr>
        <p:spPr>
          <a:xfrm>
            <a:off x="5450052" y="5852040"/>
            <a:ext cx="1533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(N+1)/4 </a:t>
            </a:r>
            <a:r>
              <a:rPr lang="es-ES" dirty="0" err="1" smtClean="0"/>
              <a:t>nodes</a:t>
            </a:r>
            <a:endParaRPr lang="es-ES" dirty="0"/>
          </a:p>
        </p:txBody>
      </p:sp>
      <p:sp>
        <p:nvSpPr>
          <p:cNvPr id="73" name="CuadroTexto 72"/>
          <p:cNvSpPr txBox="1"/>
          <p:nvPr/>
        </p:nvSpPr>
        <p:spPr>
          <a:xfrm>
            <a:off x="5450052" y="5355410"/>
            <a:ext cx="158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</a:t>
            </a:r>
            <a:r>
              <a:rPr lang="es-ES" dirty="0"/>
              <a:t>N+1)</a:t>
            </a:r>
            <a:r>
              <a:rPr lang="es-ES" dirty="0" smtClean="0"/>
              <a:t>/8  </a:t>
            </a:r>
            <a:r>
              <a:rPr lang="es-ES" dirty="0" err="1" smtClean="0"/>
              <a:t>nodes</a:t>
            </a:r>
            <a:endParaRPr lang="es-ES" dirty="0"/>
          </a:p>
        </p:txBody>
      </p:sp>
      <p:cxnSp>
        <p:nvCxnSpPr>
          <p:cNvPr id="124" name="Conector recto 123"/>
          <p:cNvCxnSpPr/>
          <p:nvPr/>
        </p:nvCxnSpPr>
        <p:spPr>
          <a:xfrm>
            <a:off x="6710034" y="4273424"/>
            <a:ext cx="0" cy="922202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>
            <a:off x="7035605" y="6463754"/>
            <a:ext cx="194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=&gt; 0 MAX-HEAPIFY</a:t>
            </a:r>
            <a:endParaRPr lang="es-ES" dirty="0"/>
          </a:p>
        </p:txBody>
      </p:sp>
      <p:sp>
        <p:nvSpPr>
          <p:cNvPr id="74" name="CuadroTexto 73"/>
          <p:cNvSpPr txBox="1"/>
          <p:nvPr/>
        </p:nvSpPr>
        <p:spPr>
          <a:xfrm>
            <a:off x="7075165" y="5848950"/>
            <a:ext cx="194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=&gt; 1 MAX-HEAPIFY</a:t>
            </a:r>
            <a:endParaRPr lang="es-ES" dirty="0"/>
          </a:p>
        </p:txBody>
      </p:sp>
      <p:sp>
        <p:nvSpPr>
          <p:cNvPr id="75" name="CuadroTexto 74"/>
          <p:cNvSpPr txBox="1"/>
          <p:nvPr/>
        </p:nvSpPr>
        <p:spPr>
          <a:xfrm>
            <a:off x="7075165" y="5366696"/>
            <a:ext cx="194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=&gt; 2 MAX-HEAPIFY</a:t>
            </a:r>
            <a:endParaRPr lang="es-ES" dirty="0"/>
          </a:p>
        </p:txBody>
      </p:sp>
      <p:sp>
        <p:nvSpPr>
          <p:cNvPr id="76" name="CuadroTexto 75"/>
          <p:cNvSpPr txBox="1"/>
          <p:nvPr/>
        </p:nvSpPr>
        <p:spPr>
          <a:xfrm>
            <a:off x="6871351" y="3603632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=&gt; log(h) MAX-HEAPIFY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548718" y="41081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296582"/>
              </p:ext>
            </p:extLst>
          </p:nvPr>
        </p:nvGraphicFramePr>
        <p:xfrm>
          <a:off x="-523942" y="3765236"/>
          <a:ext cx="6174740" cy="377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9" name="Documento" r:id="rId3" imgW="5613400" imgH="342900" progId="Word.Document.12">
                  <p:embed/>
                </p:oleObj>
              </mc:Choice>
              <mc:Fallback>
                <p:oleObj name="Documento" r:id="rId3" imgW="5613400" imgH="342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523942" y="3765236"/>
                        <a:ext cx="6174740" cy="377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Abrir llave 3"/>
          <p:cNvSpPr/>
          <p:nvPr/>
        </p:nvSpPr>
        <p:spPr>
          <a:xfrm>
            <a:off x="5078558" y="3597798"/>
            <a:ext cx="298885" cy="323528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CuadroTexto 67"/>
          <p:cNvSpPr txBox="1"/>
          <p:nvPr/>
        </p:nvSpPr>
        <p:spPr>
          <a:xfrm>
            <a:off x="5396960" y="3597798"/>
            <a:ext cx="1287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(N+1)/(2</a:t>
            </a:r>
            <a:r>
              <a:rPr lang="es-ES" baseline="30000" dirty="0" smtClean="0"/>
              <a:t>h+1</a:t>
            </a:r>
            <a:r>
              <a:rPr lang="es-ES" dirty="0" smtClean="0"/>
              <a:t>)</a:t>
            </a:r>
            <a:endParaRPr lang="es-ES" dirty="0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185262"/>
              </p:ext>
            </p:extLst>
          </p:nvPr>
        </p:nvGraphicFramePr>
        <p:xfrm>
          <a:off x="-445254" y="4477468"/>
          <a:ext cx="56134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0" name="Documento" r:id="rId5" imgW="5613400" imgH="520700" progId="Word.Document.12">
                  <p:embed/>
                </p:oleObj>
              </mc:Choice>
              <mc:Fallback>
                <p:oleObj name="Documento" r:id="rId5" imgW="5613400" imgH="520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445254" y="4477468"/>
                        <a:ext cx="56134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8979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Complexity of build in-place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0" y="1122994"/>
            <a:ext cx="2322274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400" dirty="0" err="1" smtClean="0">
                <a:latin typeface="DIN Condensed Bold"/>
                <a:cs typeface="DIN Condensed Bold"/>
              </a:rPr>
              <a:t>First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analysis</a:t>
            </a:r>
            <a:endParaRPr lang="es-ES" sz="2400" dirty="0">
              <a:latin typeface="DIN Condensed Bold"/>
              <a:cs typeface="DIN Condensed Bold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001059" y="1609787"/>
            <a:ext cx="3967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 smtClean="0"/>
              <a:t>N/2 </a:t>
            </a:r>
            <a:r>
              <a:rPr lang="es-ES" dirty="0" err="1" smtClean="0"/>
              <a:t>calls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MAX-HEAPIFY</a:t>
            </a:r>
          </a:p>
          <a:p>
            <a:pPr marL="285750" indent="-285750">
              <a:buFont typeface="Arial"/>
              <a:buChar char="•"/>
            </a:pP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takes</a:t>
            </a:r>
            <a:r>
              <a:rPr lang="es-ES" dirty="0" smtClean="0"/>
              <a:t> time O(</a:t>
            </a:r>
            <a:r>
              <a:rPr lang="es-ES" dirty="0" err="1" smtClean="0"/>
              <a:t>logN</a:t>
            </a:r>
            <a:r>
              <a:rPr lang="es-ES" dirty="0" smtClean="0"/>
              <a:t>)  =&gt; O(</a:t>
            </a:r>
            <a:r>
              <a:rPr lang="es-ES" dirty="0" err="1" smtClean="0"/>
              <a:t>NlogN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58" name="CuadroTexto 57"/>
          <p:cNvSpPr txBox="1"/>
          <p:nvPr/>
        </p:nvSpPr>
        <p:spPr>
          <a:xfrm>
            <a:off x="0" y="2417637"/>
            <a:ext cx="2322274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400" dirty="0" err="1" smtClean="0">
                <a:latin typeface="DIN Condensed Bold"/>
                <a:cs typeface="DIN Condensed Bold"/>
              </a:rPr>
              <a:t>Improved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analysis</a:t>
            </a:r>
            <a:endParaRPr lang="es-ES" sz="2400" dirty="0">
              <a:latin typeface="DIN Condensed Bold"/>
              <a:cs typeface="DIN Condensed Bold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001059" y="2883652"/>
            <a:ext cx="4865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 err="1" smtClean="0"/>
              <a:t>Most</a:t>
            </a:r>
            <a:r>
              <a:rPr lang="es-ES" dirty="0" smtClean="0"/>
              <a:t> </a:t>
            </a:r>
            <a:r>
              <a:rPr lang="es-ES" dirty="0" err="1" smtClean="0"/>
              <a:t>calls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MAX-HEAPIFY are </a:t>
            </a:r>
            <a:r>
              <a:rPr lang="es-ES" dirty="0" err="1" smtClean="0"/>
              <a:t>near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leaves</a:t>
            </a:r>
            <a:endParaRPr lang="es-ES" dirty="0" smtClean="0"/>
          </a:p>
          <a:p>
            <a:pPr marL="285750" indent="-285750">
              <a:buFont typeface="Arial"/>
              <a:buChar char="•"/>
            </a:pPr>
            <a:r>
              <a:rPr lang="es-ES" dirty="0" err="1" smtClean="0"/>
              <a:t>Height</a:t>
            </a:r>
            <a:r>
              <a:rPr lang="es-ES" dirty="0" smtClean="0"/>
              <a:t> of </a:t>
            </a:r>
            <a:r>
              <a:rPr lang="es-ES" dirty="0" err="1" smtClean="0"/>
              <a:t>most</a:t>
            </a:r>
            <a:r>
              <a:rPr lang="es-ES" dirty="0" smtClean="0"/>
              <a:t> </a:t>
            </a:r>
            <a:r>
              <a:rPr lang="es-ES" dirty="0" err="1" smtClean="0"/>
              <a:t>trees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small</a:t>
            </a:r>
            <a:endParaRPr lang="es-ES" dirty="0"/>
          </a:p>
        </p:txBody>
      </p:sp>
      <p:sp>
        <p:nvSpPr>
          <p:cNvPr id="66" name="CuadroTexto 65"/>
          <p:cNvSpPr txBox="1"/>
          <p:nvPr/>
        </p:nvSpPr>
        <p:spPr>
          <a:xfrm>
            <a:off x="5450052" y="6437567"/>
            <a:ext cx="1533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(N+1)/2 </a:t>
            </a:r>
            <a:r>
              <a:rPr lang="es-ES" dirty="0" err="1" smtClean="0"/>
              <a:t>nodes</a:t>
            </a:r>
            <a:endParaRPr lang="es-ES" dirty="0"/>
          </a:p>
        </p:txBody>
      </p:sp>
      <p:sp>
        <p:nvSpPr>
          <p:cNvPr id="72" name="CuadroTexto 71"/>
          <p:cNvSpPr txBox="1"/>
          <p:nvPr/>
        </p:nvSpPr>
        <p:spPr>
          <a:xfrm>
            <a:off x="5450052" y="5852040"/>
            <a:ext cx="1533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(N+1)/4 </a:t>
            </a:r>
            <a:r>
              <a:rPr lang="es-ES" dirty="0" err="1" smtClean="0"/>
              <a:t>nodes</a:t>
            </a:r>
            <a:endParaRPr lang="es-ES" dirty="0"/>
          </a:p>
        </p:txBody>
      </p:sp>
      <p:sp>
        <p:nvSpPr>
          <p:cNvPr id="73" name="CuadroTexto 72"/>
          <p:cNvSpPr txBox="1"/>
          <p:nvPr/>
        </p:nvSpPr>
        <p:spPr>
          <a:xfrm>
            <a:off x="5450052" y="5355410"/>
            <a:ext cx="158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</a:t>
            </a:r>
            <a:r>
              <a:rPr lang="es-ES" dirty="0"/>
              <a:t>N+1)</a:t>
            </a:r>
            <a:r>
              <a:rPr lang="es-ES" dirty="0" smtClean="0"/>
              <a:t>/8  </a:t>
            </a:r>
            <a:r>
              <a:rPr lang="es-ES" dirty="0" err="1" smtClean="0"/>
              <a:t>nodes</a:t>
            </a:r>
            <a:endParaRPr lang="es-ES" dirty="0"/>
          </a:p>
        </p:txBody>
      </p:sp>
      <p:cxnSp>
        <p:nvCxnSpPr>
          <p:cNvPr id="124" name="Conector recto 123"/>
          <p:cNvCxnSpPr/>
          <p:nvPr/>
        </p:nvCxnSpPr>
        <p:spPr>
          <a:xfrm>
            <a:off x="6710034" y="4273424"/>
            <a:ext cx="0" cy="922202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>
            <a:off x="7035605" y="6463754"/>
            <a:ext cx="194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=&gt; 0 MAX-HEAPIFY</a:t>
            </a:r>
            <a:endParaRPr lang="es-ES" dirty="0"/>
          </a:p>
        </p:txBody>
      </p:sp>
      <p:sp>
        <p:nvSpPr>
          <p:cNvPr id="74" name="CuadroTexto 73"/>
          <p:cNvSpPr txBox="1"/>
          <p:nvPr/>
        </p:nvSpPr>
        <p:spPr>
          <a:xfrm>
            <a:off x="7075165" y="5848950"/>
            <a:ext cx="194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=&gt; 1 MAX-HEAPIFY</a:t>
            </a:r>
            <a:endParaRPr lang="es-ES" dirty="0"/>
          </a:p>
        </p:txBody>
      </p:sp>
      <p:sp>
        <p:nvSpPr>
          <p:cNvPr id="75" name="CuadroTexto 74"/>
          <p:cNvSpPr txBox="1"/>
          <p:nvPr/>
        </p:nvSpPr>
        <p:spPr>
          <a:xfrm>
            <a:off x="7075165" y="5366696"/>
            <a:ext cx="194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=&gt; 2 MAX-HEAPIFY</a:t>
            </a:r>
            <a:endParaRPr lang="es-ES" dirty="0"/>
          </a:p>
        </p:txBody>
      </p:sp>
      <p:sp>
        <p:nvSpPr>
          <p:cNvPr id="76" name="CuadroTexto 75"/>
          <p:cNvSpPr txBox="1"/>
          <p:nvPr/>
        </p:nvSpPr>
        <p:spPr>
          <a:xfrm>
            <a:off x="6871351" y="3603632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=&gt; log(h) MAX-HEAPIFY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548718" y="41081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0296582"/>
              </p:ext>
            </p:extLst>
          </p:nvPr>
        </p:nvGraphicFramePr>
        <p:xfrm>
          <a:off x="-523942" y="3765236"/>
          <a:ext cx="6174740" cy="377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2" name="Documento" r:id="rId3" imgW="5613400" imgH="342900" progId="Word.Document.12">
                  <p:embed/>
                </p:oleObj>
              </mc:Choice>
              <mc:Fallback>
                <p:oleObj name="Documento" r:id="rId3" imgW="5613400" imgH="342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523942" y="3765236"/>
                        <a:ext cx="6174740" cy="377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Abrir llave 3"/>
          <p:cNvSpPr/>
          <p:nvPr/>
        </p:nvSpPr>
        <p:spPr>
          <a:xfrm>
            <a:off x="5078558" y="3597798"/>
            <a:ext cx="298885" cy="323528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CuadroTexto 67"/>
          <p:cNvSpPr txBox="1"/>
          <p:nvPr/>
        </p:nvSpPr>
        <p:spPr>
          <a:xfrm>
            <a:off x="5396960" y="3597798"/>
            <a:ext cx="1287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(N+1)/(2</a:t>
            </a:r>
            <a:r>
              <a:rPr lang="es-ES" baseline="30000" dirty="0" smtClean="0"/>
              <a:t>h+1</a:t>
            </a:r>
            <a:r>
              <a:rPr lang="es-ES" dirty="0" smtClean="0"/>
              <a:t>)</a:t>
            </a:r>
            <a:endParaRPr lang="es-ES" dirty="0"/>
          </a:p>
        </p:txBody>
      </p:sp>
      <p:graphicFrame>
        <p:nvGraphicFramePr>
          <p:cNvPr id="24" name="Objeto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6676135"/>
              </p:ext>
            </p:extLst>
          </p:nvPr>
        </p:nvGraphicFramePr>
        <p:xfrm>
          <a:off x="-445254" y="4477468"/>
          <a:ext cx="56134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3" name="Documento" r:id="rId5" imgW="5613400" imgH="520700" progId="Word.Document.12">
                  <p:embed/>
                </p:oleObj>
              </mc:Choice>
              <mc:Fallback>
                <p:oleObj name="Documento" r:id="rId5" imgW="5613400" imgH="520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445254" y="4477468"/>
                        <a:ext cx="56134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445389"/>
              </p:ext>
            </p:extLst>
          </p:nvPr>
        </p:nvGraphicFramePr>
        <p:xfrm>
          <a:off x="-644588" y="5333136"/>
          <a:ext cx="56134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34" name="Documento" r:id="rId7" imgW="5613400" imgH="495300" progId="Word.Document.12">
                  <p:embed/>
                </p:oleObj>
              </mc:Choice>
              <mc:Fallback>
                <p:oleObj name="Documento" r:id="rId7" imgW="5613400" imgH="495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644588" y="5333136"/>
                        <a:ext cx="56134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8979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Complexity of build in-place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0" y="1122994"/>
            <a:ext cx="2322274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400" dirty="0" err="1" smtClean="0">
                <a:latin typeface="DIN Condensed Bold"/>
                <a:cs typeface="DIN Condensed Bold"/>
              </a:rPr>
              <a:t>First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analysis</a:t>
            </a:r>
            <a:endParaRPr lang="es-ES" sz="2400" dirty="0">
              <a:latin typeface="DIN Condensed Bold"/>
              <a:cs typeface="DIN Condensed Bold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1001059" y="1609787"/>
            <a:ext cx="3967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 smtClean="0"/>
              <a:t>N/2 </a:t>
            </a:r>
            <a:r>
              <a:rPr lang="es-ES" dirty="0" err="1" smtClean="0"/>
              <a:t>calls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MAX-HEAPIFY</a:t>
            </a:r>
          </a:p>
          <a:p>
            <a:pPr marL="285750" indent="-285750">
              <a:buFont typeface="Arial"/>
              <a:buChar char="•"/>
            </a:pP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takes</a:t>
            </a:r>
            <a:r>
              <a:rPr lang="es-ES" dirty="0" smtClean="0"/>
              <a:t> time O(</a:t>
            </a:r>
            <a:r>
              <a:rPr lang="es-ES" dirty="0" err="1" smtClean="0"/>
              <a:t>logN</a:t>
            </a:r>
            <a:r>
              <a:rPr lang="es-ES" dirty="0" smtClean="0"/>
              <a:t>)  =&gt; O(</a:t>
            </a:r>
            <a:r>
              <a:rPr lang="es-ES" dirty="0" err="1" smtClean="0"/>
              <a:t>NlogN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58" name="CuadroTexto 57"/>
          <p:cNvSpPr txBox="1"/>
          <p:nvPr/>
        </p:nvSpPr>
        <p:spPr>
          <a:xfrm>
            <a:off x="0" y="2417637"/>
            <a:ext cx="2322274" cy="46166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400" dirty="0" err="1" smtClean="0">
                <a:latin typeface="DIN Condensed Bold"/>
                <a:cs typeface="DIN Condensed Bold"/>
              </a:rPr>
              <a:t>Improved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analysis</a:t>
            </a:r>
            <a:endParaRPr lang="es-ES" sz="2400" dirty="0">
              <a:latin typeface="DIN Condensed Bold"/>
              <a:cs typeface="DIN Condensed Bold"/>
            </a:endParaRPr>
          </a:p>
        </p:txBody>
      </p:sp>
      <p:sp>
        <p:nvSpPr>
          <p:cNvPr id="14" name="CuadroTexto 13"/>
          <p:cNvSpPr txBox="1"/>
          <p:nvPr/>
        </p:nvSpPr>
        <p:spPr>
          <a:xfrm>
            <a:off x="1001059" y="2883652"/>
            <a:ext cx="4865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 err="1" smtClean="0"/>
              <a:t>Most</a:t>
            </a:r>
            <a:r>
              <a:rPr lang="es-ES" dirty="0" smtClean="0"/>
              <a:t> </a:t>
            </a:r>
            <a:r>
              <a:rPr lang="es-ES" dirty="0" err="1" smtClean="0"/>
              <a:t>calls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MAX-HEAPIFY are </a:t>
            </a:r>
            <a:r>
              <a:rPr lang="es-ES" dirty="0" err="1" smtClean="0"/>
              <a:t>near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leaves</a:t>
            </a:r>
            <a:endParaRPr lang="es-ES" dirty="0" smtClean="0"/>
          </a:p>
          <a:p>
            <a:pPr marL="285750" indent="-285750">
              <a:buFont typeface="Arial"/>
              <a:buChar char="•"/>
            </a:pPr>
            <a:r>
              <a:rPr lang="es-ES" dirty="0" err="1" smtClean="0"/>
              <a:t>Height</a:t>
            </a:r>
            <a:r>
              <a:rPr lang="es-ES" dirty="0" smtClean="0"/>
              <a:t> of </a:t>
            </a:r>
            <a:r>
              <a:rPr lang="es-ES" dirty="0" err="1" smtClean="0"/>
              <a:t>most</a:t>
            </a:r>
            <a:r>
              <a:rPr lang="es-ES" dirty="0" smtClean="0"/>
              <a:t> </a:t>
            </a:r>
            <a:r>
              <a:rPr lang="es-ES" dirty="0" err="1" smtClean="0"/>
              <a:t>trees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small</a:t>
            </a:r>
            <a:endParaRPr lang="es-ES" dirty="0"/>
          </a:p>
        </p:txBody>
      </p:sp>
      <p:sp>
        <p:nvSpPr>
          <p:cNvPr id="66" name="CuadroTexto 65"/>
          <p:cNvSpPr txBox="1"/>
          <p:nvPr/>
        </p:nvSpPr>
        <p:spPr>
          <a:xfrm>
            <a:off x="5450052" y="6437567"/>
            <a:ext cx="1533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(N+1)/2 </a:t>
            </a:r>
            <a:r>
              <a:rPr lang="es-ES" dirty="0" err="1" smtClean="0"/>
              <a:t>nodes</a:t>
            </a:r>
            <a:endParaRPr lang="es-ES" dirty="0"/>
          </a:p>
        </p:txBody>
      </p:sp>
      <p:sp>
        <p:nvSpPr>
          <p:cNvPr id="72" name="CuadroTexto 71"/>
          <p:cNvSpPr txBox="1"/>
          <p:nvPr/>
        </p:nvSpPr>
        <p:spPr>
          <a:xfrm>
            <a:off x="5450052" y="5852040"/>
            <a:ext cx="1533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(N+1)/4 </a:t>
            </a:r>
            <a:r>
              <a:rPr lang="es-ES" dirty="0" err="1" smtClean="0"/>
              <a:t>nodes</a:t>
            </a:r>
            <a:endParaRPr lang="es-ES" dirty="0"/>
          </a:p>
        </p:txBody>
      </p:sp>
      <p:sp>
        <p:nvSpPr>
          <p:cNvPr id="73" name="CuadroTexto 72"/>
          <p:cNvSpPr txBox="1"/>
          <p:nvPr/>
        </p:nvSpPr>
        <p:spPr>
          <a:xfrm>
            <a:off x="5450052" y="5355410"/>
            <a:ext cx="158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</a:t>
            </a:r>
            <a:r>
              <a:rPr lang="es-ES" dirty="0"/>
              <a:t>N+1)</a:t>
            </a:r>
            <a:r>
              <a:rPr lang="es-ES" dirty="0" smtClean="0"/>
              <a:t>/8  </a:t>
            </a:r>
            <a:r>
              <a:rPr lang="es-ES" dirty="0" err="1" smtClean="0"/>
              <a:t>nodes</a:t>
            </a:r>
            <a:endParaRPr lang="es-ES" dirty="0"/>
          </a:p>
        </p:txBody>
      </p:sp>
      <p:cxnSp>
        <p:nvCxnSpPr>
          <p:cNvPr id="124" name="Conector recto 123"/>
          <p:cNvCxnSpPr/>
          <p:nvPr/>
        </p:nvCxnSpPr>
        <p:spPr>
          <a:xfrm>
            <a:off x="6710034" y="4273424"/>
            <a:ext cx="0" cy="922202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>
            <a:off x="7035605" y="6463754"/>
            <a:ext cx="194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=&gt; 0 MAX-HEAPIFY</a:t>
            </a:r>
            <a:endParaRPr lang="es-ES" dirty="0"/>
          </a:p>
        </p:txBody>
      </p:sp>
      <p:sp>
        <p:nvSpPr>
          <p:cNvPr id="74" name="CuadroTexto 73"/>
          <p:cNvSpPr txBox="1"/>
          <p:nvPr/>
        </p:nvSpPr>
        <p:spPr>
          <a:xfrm>
            <a:off x="7075165" y="5848950"/>
            <a:ext cx="194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=&gt; 1 MAX-HEAPIFY</a:t>
            </a:r>
            <a:endParaRPr lang="es-ES" dirty="0"/>
          </a:p>
        </p:txBody>
      </p:sp>
      <p:sp>
        <p:nvSpPr>
          <p:cNvPr id="75" name="CuadroTexto 74"/>
          <p:cNvSpPr txBox="1"/>
          <p:nvPr/>
        </p:nvSpPr>
        <p:spPr>
          <a:xfrm>
            <a:off x="7075165" y="5366696"/>
            <a:ext cx="1943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=&gt; 2 MAX-HEAPIFY</a:t>
            </a:r>
            <a:endParaRPr lang="es-ES" dirty="0"/>
          </a:p>
        </p:txBody>
      </p:sp>
      <p:sp>
        <p:nvSpPr>
          <p:cNvPr id="76" name="CuadroTexto 75"/>
          <p:cNvSpPr txBox="1"/>
          <p:nvPr/>
        </p:nvSpPr>
        <p:spPr>
          <a:xfrm>
            <a:off x="6871351" y="3603632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=&gt; log(h) MAX-HEAPIFY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548718" y="410813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7204143"/>
              </p:ext>
            </p:extLst>
          </p:nvPr>
        </p:nvGraphicFramePr>
        <p:xfrm>
          <a:off x="-523942" y="3765236"/>
          <a:ext cx="6174740" cy="377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1" name="Documento" r:id="rId3" imgW="5613400" imgH="342900" progId="Word.Document.12">
                  <p:embed/>
                </p:oleObj>
              </mc:Choice>
              <mc:Fallback>
                <p:oleObj name="Documento" r:id="rId3" imgW="5613400" imgH="342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523942" y="3765236"/>
                        <a:ext cx="6174740" cy="377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Abrir llave 3"/>
          <p:cNvSpPr/>
          <p:nvPr/>
        </p:nvSpPr>
        <p:spPr>
          <a:xfrm>
            <a:off x="5078558" y="3597798"/>
            <a:ext cx="298885" cy="3235288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8" name="CuadroTexto 67"/>
          <p:cNvSpPr txBox="1"/>
          <p:nvPr/>
        </p:nvSpPr>
        <p:spPr>
          <a:xfrm>
            <a:off x="5396960" y="3597798"/>
            <a:ext cx="1287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(N+1)/(2</a:t>
            </a:r>
            <a:r>
              <a:rPr lang="es-ES" baseline="30000" dirty="0" smtClean="0"/>
              <a:t>h+1</a:t>
            </a:r>
            <a:r>
              <a:rPr lang="es-ES" dirty="0" smtClean="0"/>
              <a:t>)</a:t>
            </a:r>
            <a:endParaRPr lang="es-ES" dirty="0"/>
          </a:p>
        </p:txBody>
      </p:sp>
      <p:graphicFrame>
        <p:nvGraphicFramePr>
          <p:cNvPr id="24" name="Objeto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0963189"/>
              </p:ext>
            </p:extLst>
          </p:nvPr>
        </p:nvGraphicFramePr>
        <p:xfrm>
          <a:off x="-445254" y="4477468"/>
          <a:ext cx="56134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2" name="Documento" r:id="rId5" imgW="5613400" imgH="520700" progId="Word.Document.12">
                  <p:embed/>
                </p:oleObj>
              </mc:Choice>
              <mc:Fallback>
                <p:oleObj name="Documento" r:id="rId5" imgW="5613400" imgH="520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445254" y="4477468"/>
                        <a:ext cx="56134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086914"/>
              </p:ext>
            </p:extLst>
          </p:nvPr>
        </p:nvGraphicFramePr>
        <p:xfrm>
          <a:off x="-644588" y="5333136"/>
          <a:ext cx="56134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3" name="Documento" r:id="rId7" imgW="5613400" imgH="495300" progId="Word.Document.12">
                  <p:embed/>
                </p:oleObj>
              </mc:Choice>
              <mc:Fallback>
                <p:oleObj name="Documento" r:id="rId7" imgW="5613400" imgH="495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-644588" y="5333136"/>
                        <a:ext cx="5613400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errar llave 6"/>
          <p:cNvSpPr/>
          <p:nvPr/>
        </p:nvSpPr>
        <p:spPr>
          <a:xfrm rot="5400000">
            <a:off x="2714716" y="5682066"/>
            <a:ext cx="125421" cy="46536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/>
          <p:cNvSpPr txBox="1"/>
          <p:nvPr/>
        </p:nvSpPr>
        <p:spPr>
          <a:xfrm>
            <a:off x="2620090" y="591474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</a:rPr>
              <a:t>2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2019090" y="6359167"/>
            <a:ext cx="989048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sz="2000" dirty="0" smtClean="0"/>
              <a:t>=&gt; O(N)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1273384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Summary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0" y="2072231"/>
            <a:ext cx="5622052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3200" dirty="0" smtClean="0">
                <a:solidFill>
                  <a:srgbClr val="000000"/>
                </a:solidFill>
                <a:latin typeface="Arial Narrow"/>
                <a:cs typeface="Arial Narrow"/>
              </a:rPr>
              <a:t>INSERT!                   =&gt; </a:t>
            </a:r>
            <a:r>
              <a:rPr lang="es-ES" sz="3200" dirty="0" err="1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Θ</a:t>
            </a:r>
            <a:r>
              <a:rPr lang="es-ES" sz="32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(</a:t>
            </a:r>
            <a:r>
              <a:rPr lang="es-ES" sz="3200" dirty="0" err="1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logN</a:t>
            </a:r>
            <a:r>
              <a:rPr lang="es-ES" sz="32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)</a:t>
            </a:r>
            <a:endParaRPr lang="es-ES" sz="3200" dirty="0" smtClean="0">
              <a:solidFill>
                <a:srgbClr val="000000"/>
              </a:solidFill>
              <a:latin typeface="Arial Narrow"/>
              <a:cs typeface="Arial Narrow"/>
            </a:endParaRPr>
          </a:p>
          <a:p>
            <a:endParaRPr lang="es-ES" sz="3200" dirty="0" smtClean="0">
              <a:solidFill>
                <a:srgbClr val="000000"/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smtClean="0">
                <a:solidFill>
                  <a:srgbClr val="000000"/>
                </a:solidFill>
                <a:latin typeface="Arial Narrow"/>
                <a:cs typeface="Arial Narrow"/>
              </a:rPr>
              <a:t>EXTRACT_MAX!     =&gt; </a:t>
            </a:r>
            <a:r>
              <a:rPr lang="es-ES" sz="3200" dirty="0" err="1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Θ</a:t>
            </a:r>
            <a:r>
              <a:rPr lang="es-ES" sz="32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 (</a:t>
            </a:r>
            <a:r>
              <a:rPr lang="es-ES" sz="3200" dirty="0" err="1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logN</a:t>
            </a:r>
            <a:r>
              <a:rPr lang="es-ES" sz="32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)</a:t>
            </a:r>
            <a:endParaRPr lang="es-ES" sz="3200" dirty="0" smtClean="0">
              <a:solidFill>
                <a:srgbClr val="000000"/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 smtClean="0">
              <a:solidFill>
                <a:srgbClr val="000000"/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smtClean="0">
                <a:solidFill>
                  <a:srgbClr val="000000"/>
                </a:solidFill>
                <a:latin typeface="Arial Narrow"/>
                <a:cs typeface="Arial Narrow"/>
              </a:rPr>
              <a:t>BUILD-MAX-HEAP  =&gt; </a:t>
            </a:r>
            <a:r>
              <a:rPr lang="es-ES" sz="3200" dirty="0" err="1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Θ</a:t>
            </a:r>
            <a:r>
              <a:rPr lang="es-ES" sz="3200" dirty="0" smtClean="0">
                <a:solidFill>
                  <a:srgbClr val="000000"/>
                </a:solidFill>
                <a:latin typeface="Arial Narrow"/>
                <a:cs typeface="Arial Narrow"/>
              </a:rPr>
              <a:t>(N)</a:t>
            </a:r>
          </a:p>
          <a:p>
            <a:endParaRPr lang="es-ES" sz="3200" dirty="0" smtClean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624222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Last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Week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Summary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,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Part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II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0" y="1281804"/>
            <a:ext cx="3147015" cy="523220"/>
          </a:xfrm>
          <a:prstGeom prst="rect">
            <a:avLst/>
          </a:prstGeom>
          <a:pattFill prst="ltDnDiag">
            <a:fgClr>
              <a:schemeClr val="bg2">
                <a:lumMod val="90000"/>
              </a:schemeClr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s-ES" sz="2800" b="1" dirty="0">
                <a:latin typeface="DIN Condensed Bold"/>
                <a:cs typeface="DIN Condensed Bold"/>
              </a:rPr>
              <a:t>2</a:t>
            </a:r>
            <a:r>
              <a:rPr lang="es-ES" sz="2800" b="1" dirty="0" smtClean="0">
                <a:latin typeface="DIN Condensed Bold"/>
                <a:cs typeface="DIN Condensed Bold"/>
              </a:rPr>
              <a:t>) Multidimensional </a:t>
            </a:r>
            <a:r>
              <a:rPr lang="es-ES" sz="2800" b="1" dirty="0" err="1" smtClean="0">
                <a:latin typeface="DIN Condensed Bold"/>
                <a:cs typeface="DIN Condensed Bold"/>
              </a:rPr>
              <a:t>arrays</a:t>
            </a:r>
            <a:endParaRPr lang="es-ES" sz="2800" b="1" dirty="0">
              <a:latin typeface="DIN Condensed Bold"/>
              <a:cs typeface="DIN Condensed Bold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-16433" y="1844070"/>
            <a:ext cx="9160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Arial Narrow"/>
                <a:cs typeface="Arial Narrow"/>
              </a:rPr>
              <a:t>Multidimensional arrays are implemented as </a:t>
            </a:r>
            <a:r>
              <a:rPr lang="en-GB" sz="2000" b="1" dirty="0" smtClean="0">
                <a:solidFill>
                  <a:srgbClr val="C40A29"/>
                </a:solidFill>
                <a:latin typeface="Arial Narrow"/>
                <a:cs typeface="Arial Narrow"/>
              </a:rPr>
              <a:t>linear vector(s) (+ metadata).</a:t>
            </a:r>
            <a:endParaRPr lang="en-GB" sz="2000" b="1" dirty="0">
              <a:solidFill>
                <a:srgbClr val="C40A29"/>
              </a:solidFill>
              <a:latin typeface="Arial Narrow"/>
              <a:cs typeface="Arial Narrow"/>
            </a:endParaRPr>
          </a:p>
        </p:txBody>
      </p:sp>
      <p:graphicFrame>
        <p:nvGraphicFramePr>
          <p:cNvPr id="90" name="Tab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782905"/>
              </p:ext>
            </p:extLst>
          </p:nvPr>
        </p:nvGraphicFramePr>
        <p:xfrm>
          <a:off x="362620" y="3014172"/>
          <a:ext cx="2861755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2351"/>
                <a:gridCol w="572351"/>
                <a:gridCol w="572351"/>
                <a:gridCol w="572351"/>
                <a:gridCol w="572351"/>
              </a:tblGrid>
              <a:tr h="244970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2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3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4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5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70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6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7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8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9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10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70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11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12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13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14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15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1" name="CuadroTexto 90"/>
          <p:cNvSpPr txBox="1"/>
          <p:nvPr/>
        </p:nvSpPr>
        <p:spPr>
          <a:xfrm>
            <a:off x="25613" y="3014172"/>
            <a:ext cx="3857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rgbClr val="7F7F7F"/>
                </a:solidFill>
              </a:rPr>
              <a:t>[0]</a:t>
            </a:r>
          </a:p>
          <a:p>
            <a:endParaRPr lang="es-ES" sz="700" dirty="0" smtClean="0">
              <a:solidFill>
                <a:srgbClr val="7F7F7F"/>
              </a:solidFill>
            </a:endParaRPr>
          </a:p>
          <a:p>
            <a:r>
              <a:rPr lang="es-ES" sz="1400" dirty="0" smtClean="0">
                <a:solidFill>
                  <a:srgbClr val="7F7F7F"/>
                </a:solidFill>
              </a:rPr>
              <a:t>[1]</a:t>
            </a:r>
          </a:p>
          <a:p>
            <a:endParaRPr lang="es-ES" sz="700" dirty="0" smtClean="0">
              <a:solidFill>
                <a:srgbClr val="7F7F7F"/>
              </a:solidFill>
            </a:endParaRPr>
          </a:p>
          <a:p>
            <a:r>
              <a:rPr lang="es-ES" sz="1400" dirty="0" smtClean="0">
                <a:solidFill>
                  <a:srgbClr val="7F7F7F"/>
                </a:solidFill>
              </a:rPr>
              <a:t>[2]</a:t>
            </a:r>
          </a:p>
        </p:txBody>
      </p:sp>
      <p:sp>
        <p:nvSpPr>
          <p:cNvPr id="92" name="CuadroTexto 91"/>
          <p:cNvSpPr txBox="1"/>
          <p:nvPr/>
        </p:nvSpPr>
        <p:spPr>
          <a:xfrm>
            <a:off x="415540" y="2715875"/>
            <a:ext cx="2773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rgbClr val="7F7F7F"/>
                </a:solidFill>
              </a:rPr>
              <a:t>[0]            [1]        [2]        [3]           [4]</a:t>
            </a:r>
          </a:p>
          <a:p>
            <a:endParaRPr lang="es-ES" sz="1400" dirty="0">
              <a:solidFill>
                <a:srgbClr val="7F7F7F"/>
              </a:solidFill>
            </a:endParaRPr>
          </a:p>
        </p:txBody>
      </p:sp>
      <p:sp>
        <p:nvSpPr>
          <p:cNvPr id="93" name="CuadroTexto 92"/>
          <p:cNvSpPr txBox="1"/>
          <p:nvPr/>
        </p:nvSpPr>
        <p:spPr>
          <a:xfrm>
            <a:off x="25613" y="2275980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Row-major</a:t>
            </a:r>
            <a:r>
              <a:rPr lang="es-ES" sz="2000" b="1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2000" b="1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ordering</a:t>
            </a:r>
            <a:endParaRPr lang="es-ES" sz="2000" b="1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94" name="Conector recto 93"/>
          <p:cNvCxnSpPr/>
          <p:nvPr/>
        </p:nvCxnSpPr>
        <p:spPr>
          <a:xfrm>
            <a:off x="415540" y="3176375"/>
            <a:ext cx="261849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94"/>
          <p:cNvCxnSpPr/>
          <p:nvPr/>
        </p:nvCxnSpPr>
        <p:spPr>
          <a:xfrm>
            <a:off x="462100" y="3487544"/>
            <a:ext cx="261849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95"/>
          <p:cNvCxnSpPr/>
          <p:nvPr/>
        </p:nvCxnSpPr>
        <p:spPr>
          <a:xfrm>
            <a:off x="526300" y="3851636"/>
            <a:ext cx="2618495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cto 96"/>
          <p:cNvCxnSpPr/>
          <p:nvPr/>
        </p:nvCxnSpPr>
        <p:spPr>
          <a:xfrm flipV="1">
            <a:off x="526300" y="3176376"/>
            <a:ext cx="2507735" cy="31116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cto 97"/>
          <p:cNvCxnSpPr/>
          <p:nvPr/>
        </p:nvCxnSpPr>
        <p:spPr>
          <a:xfrm flipV="1">
            <a:off x="462100" y="3487544"/>
            <a:ext cx="2571935" cy="36409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9" name="Tabla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184291"/>
              </p:ext>
            </p:extLst>
          </p:nvPr>
        </p:nvGraphicFramePr>
        <p:xfrm>
          <a:off x="239165" y="4813321"/>
          <a:ext cx="632977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1985"/>
                <a:gridCol w="421985"/>
                <a:gridCol w="421985"/>
                <a:gridCol w="421985"/>
                <a:gridCol w="421985"/>
                <a:gridCol w="421985"/>
                <a:gridCol w="421985"/>
                <a:gridCol w="421985"/>
                <a:gridCol w="421985"/>
                <a:gridCol w="421985"/>
                <a:gridCol w="421985"/>
                <a:gridCol w="421985"/>
                <a:gridCol w="421985"/>
                <a:gridCol w="421985"/>
                <a:gridCol w="42198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8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11</a:t>
                      </a:r>
                      <a:endParaRPr lang="es-ES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0" name="Flecha abajo 99"/>
          <p:cNvSpPr/>
          <p:nvPr/>
        </p:nvSpPr>
        <p:spPr>
          <a:xfrm>
            <a:off x="972015" y="4183462"/>
            <a:ext cx="486008" cy="51158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1" name="Cerrar llave 100"/>
          <p:cNvSpPr/>
          <p:nvPr/>
        </p:nvSpPr>
        <p:spPr>
          <a:xfrm rot="5400000" flipV="1">
            <a:off x="1195338" y="4287641"/>
            <a:ext cx="170762" cy="208310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2" name="CuadroTexto 101"/>
          <p:cNvSpPr txBox="1"/>
          <p:nvPr/>
        </p:nvSpPr>
        <p:spPr>
          <a:xfrm>
            <a:off x="909304" y="5304817"/>
            <a:ext cx="721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s-E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ow</a:t>
            </a:r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0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3" name="Cerrar llave 102"/>
          <p:cNvSpPr/>
          <p:nvPr/>
        </p:nvSpPr>
        <p:spPr>
          <a:xfrm rot="5400000" flipV="1">
            <a:off x="3278448" y="4287642"/>
            <a:ext cx="170762" cy="208310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" name="CuadroTexto 103"/>
          <p:cNvSpPr txBox="1"/>
          <p:nvPr/>
        </p:nvSpPr>
        <p:spPr>
          <a:xfrm>
            <a:off x="2992414" y="5304818"/>
            <a:ext cx="721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row</a:t>
            </a:r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1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5" name="Cerrar llave 104"/>
          <p:cNvSpPr/>
          <p:nvPr/>
        </p:nvSpPr>
        <p:spPr>
          <a:xfrm rot="5400000" flipV="1">
            <a:off x="5442005" y="4287643"/>
            <a:ext cx="170762" cy="208310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6" name="CuadroTexto 105"/>
          <p:cNvSpPr txBox="1"/>
          <p:nvPr/>
        </p:nvSpPr>
        <p:spPr>
          <a:xfrm>
            <a:off x="5155971" y="5304819"/>
            <a:ext cx="721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s-E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ow</a:t>
            </a:r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682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2" grpId="0"/>
      <p:bldP spid="93" grpId="0"/>
      <p:bldP spid="100" grpId="0" animBg="1"/>
      <p:bldP spid="101" grpId="0" animBg="1"/>
      <p:bldP spid="102" grpId="0"/>
      <p:bldP spid="103" grpId="0" animBg="1"/>
      <p:bldP spid="104" grpId="0"/>
      <p:bldP spid="105" grpId="0" animBg="1"/>
      <p:bldP spid="106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-50127" y="112433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>
                <a:latin typeface="Arial Narrow"/>
                <a:cs typeface="Arial Narrow"/>
              </a:rPr>
              <a:t>A </a:t>
            </a:r>
            <a:r>
              <a:rPr lang="es-ES" sz="3200" dirty="0" err="1" smtClean="0">
                <a:latin typeface="Arial Narrow"/>
                <a:cs typeface="Arial Narrow"/>
              </a:rPr>
              <a:t>sorting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algorithm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based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on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heap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operations</a:t>
            </a:r>
            <a:endParaRPr lang="es-ES" sz="3200" dirty="0">
              <a:latin typeface="Arial Narrow"/>
              <a:cs typeface="Arial Narrow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6334925"/>
              </p:ext>
            </p:extLst>
          </p:nvPr>
        </p:nvGraphicFramePr>
        <p:xfrm>
          <a:off x="504952" y="1951270"/>
          <a:ext cx="277168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955"/>
                <a:gridCol w="395955"/>
                <a:gridCol w="395955"/>
                <a:gridCol w="395955"/>
                <a:gridCol w="395955"/>
                <a:gridCol w="395955"/>
                <a:gridCol w="395955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3449087" y="19512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UNSORTED ARRAY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1897001" y="2322110"/>
            <a:ext cx="0" cy="35914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ángulo 32"/>
          <p:cNvSpPr/>
          <p:nvPr/>
        </p:nvSpPr>
        <p:spPr>
          <a:xfrm>
            <a:off x="250843" y="2446060"/>
            <a:ext cx="5916700" cy="3674979"/>
          </a:xfrm>
          <a:prstGeom prst="rect">
            <a:avLst/>
          </a:prstGeom>
          <a:ln w="19050" cmpd="sng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/>
          <p:cNvSpPr txBox="1"/>
          <p:nvPr/>
        </p:nvSpPr>
        <p:spPr>
          <a:xfrm>
            <a:off x="6333778" y="370373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DIN Condensed Bold"/>
                <a:cs typeface="DIN Condensed Bold"/>
              </a:rPr>
              <a:t>HEAPSORT</a:t>
            </a:r>
            <a:endParaRPr lang="es-ES" dirty="0">
              <a:latin typeface="DIN Condensed Bold"/>
              <a:cs typeface="DIN Condensed Bold"/>
            </a:endParaRPr>
          </a:p>
        </p:txBody>
      </p:sp>
      <p:graphicFrame>
        <p:nvGraphicFramePr>
          <p:cNvPr id="35" name="Tabla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508480"/>
              </p:ext>
            </p:extLst>
          </p:nvPr>
        </p:nvGraphicFramePr>
        <p:xfrm>
          <a:off x="504949" y="6459345"/>
          <a:ext cx="277168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955"/>
                <a:gridCol w="395955"/>
                <a:gridCol w="395955"/>
                <a:gridCol w="395955"/>
                <a:gridCol w="395955"/>
                <a:gridCol w="395955"/>
                <a:gridCol w="395955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6" name="CuadroTexto 35"/>
          <p:cNvSpPr txBox="1"/>
          <p:nvPr/>
        </p:nvSpPr>
        <p:spPr>
          <a:xfrm>
            <a:off x="3449084" y="6459345"/>
            <a:ext cx="2723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 ARRAY (ASCENDING ORDER)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37" name="Conector recto de flecha 36"/>
          <p:cNvCxnSpPr>
            <a:endCxn id="35" idx="0"/>
          </p:cNvCxnSpPr>
          <p:nvPr/>
        </p:nvCxnSpPr>
        <p:spPr>
          <a:xfrm>
            <a:off x="1872129" y="6121039"/>
            <a:ext cx="18662" cy="3383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086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-50127" y="112433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>
                <a:latin typeface="Arial Narrow"/>
                <a:cs typeface="Arial Narrow"/>
              </a:rPr>
              <a:t>A </a:t>
            </a:r>
            <a:r>
              <a:rPr lang="es-ES" sz="3200" dirty="0" err="1" smtClean="0">
                <a:latin typeface="Arial Narrow"/>
                <a:cs typeface="Arial Narrow"/>
              </a:rPr>
              <a:t>sorting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algorithm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based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on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heap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operations</a:t>
            </a:r>
            <a:endParaRPr lang="es-ES" sz="3200" dirty="0">
              <a:latin typeface="Arial Narrow"/>
              <a:cs typeface="Arial Narrow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5587890"/>
              </p:ext>
            </p:extLst>
          </p:nvPr>
        </p:nvGraphicFramePr>
        <p:xfrm>
          <a:off x="504952" y="1951270"/>
          <a:ext cx="277168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955"/>
                <a:gridCol w="395955"/>
                <a:gridCol w="395955"/>
                <a:gridCol w="395955"/>
                <a:gridCol w="395955"/>
                <a:gridCol w="395955"/>
                <a:gridCol w="395955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3449087" y="19512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UNSORTED ARRAY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8780349"/>
              </p:ext>
            </p:extLst>
          </p:nvPr>
        </p:nvGraphicFramePr>
        <p:xfrm>
          <a:off x="504952" y="2699506"/>
          <a:ext cx="277168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955"/>
                <a:gridCol w="395955"/>
                <a:gridCol w="395955"/>
                <a:gridCol w="395955"/>
                <a:gridCol w="395955"/>
                <a:gridCol w="395955"/>
                <a:gridCol w="395955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3449087" y="269950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1897001" y="2322110"/>
            <a:ext cx="0" cy="35914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ángulo 32"/>
          <p:cNvSpPr/>
          <p:nvPr/>
        </p:nvSpPr>
        <p:spPr>
          <a:xfrm>
            <a:off x="250843" y="2446060"/>
            <a:ext cx="5916700" cy="3674979"/>
          </a:xfrm>
          <a:prstGeom prst="rect">
            <a:avLst/>
          </a:prstGeom>
          <a:ln w="19050" cmpd="sng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/>
          <p:cNvSpPr txBox="1"/>
          <p:nvPr/>
        </p:nvSpPr>
        <p:spPr>
          <a:xfrm>
            <a:off x="6333778" y="370373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DIN Condensed Bold"/>
                <a:cs typeface="DIN Condensed Bold"/>
              </a:rPr>
              <a:t>HEAPSORT</a:t>
            </a:r>
            <a:endParaRPr lang="es-ES" dirty="0">
              <a:latin typeface="DIN Condensed Bold"/>
              <a:cs typeface="DIN Condensed Bold"/>
            </a:endParaRPr>
          </a:p>
        </p:txBody>
      </p:sp>
      <p:graphicFrame>
        <p:nvGraphicFramePr>
          <p:cNvPr id="35" name="Tabla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26069"/>
              </p:ext>
            </p:extLst>
          </p:nvPr>
        </p:nvGraphicFramePr>
        <p:xfrm>
          <a:off x="504949" y="6459345"/>
          <a:ext cx="277168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955"/>
                <a:gridCol w="395955"/>
                <a:gridCol w="395955"/>
                <a:gridCol w="395955"/>
                <a:gridCol w="395955"/>
                <a:gridCol w="395955"/>
                <a:gridCol w="395955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6" name="CuadroTexto 35"/>
          <p:cNvSpPr txBox="1"/>
          <p:nvPr/>
        </p:nvSpPr>
        <p:spPr>
          <a:xfrm>
            <a:off x="3449084" y="6459345"/>
            <a:ext cx="2723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 ARRAY (ASCENDING ORDER)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37" name="Conector recto de flecha 36"/>
          <p:cNvCxnSpPr>
            <a:endCxn id="35" idx="0"/>
          </p:cNvCxnSpPr>
          <p:nvPr/>
        </p:nvCxnSpPr>
        <p:spPr>
          <a:xfrm>
            <a:off x="1872129" y="6121039"/>
            <a:ext cx="18662" cy="3383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uadroTexto 37"/>
          <p:cNvSpPr txBox="1"/>
          <p:nvPr/>
        </p:nvSpPr>
        <p:spPr>
          <a:xfrm>
            <a:off x="1904265" y="2396104"/>
            <a:ext cx="107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BUILD-HEAP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4266308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-50127" y="112433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>
                <a:latin typeface="Arial Narrow"/>
                <a:cs typeface="Arial Narrow"/>
              </a:rPr>
              <a:t>A </a:t>
            </a:r>
            <a:r>
              <a:rPr lang="es-ES" sz="3200" dirty="0" err="1" smtClean="0">
                <a:latin typeface="Arial Narrow"/>
                <a:cs typeface="Arial Narrow"/>
              </a:rPr>
              <a:t>sorting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algorithm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based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on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heap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operations</a:t>
            </a:r>
            <a:endParaRPr lang="es-ES" sz="3200" dirty="0">
              <a:latin typeface="Arial Narrow"/>
              <a:cs typeface="Arial Narrow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330512"/>
              </p:ext>
            </p:extLst>
          </p:nvPr>
        </p:nvGraphicFramePr>
        <p:xfrm>
          <a:off x="504952" y="1951270"/>
          <a:ext cx="277168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955"/>
                <a:gridCol w="395955"/>
                <a:gridCol w="395955"/>
                <a:gridCol w="395955"/>
                <a:gridCol w="395955"/>
                <a:gridCol w="395955"/>
                <a:gridCol w="395955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3449087" y="19512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UNSORTED ARRAY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203131"/>
              </p:ext>
            </p:extLst>
          </p:nvPr>
        </p:nvGraphicFramePr>
        <p:xfrm>
          <a:off x="504952" y="2699506"/>
          <a:ext cx="277168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955"/>
                <a:gridCol w="395955"/>
                <a:gridCol w="395955"/>
                <a:gridCol w="395955"/>
                <a:gridCol w="395955"/>
                <a:gridCol w="395955"/>
                <a:gridCol w="395955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3449087" y="269950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846892"/>
              </p:ext>
            </p:extLst>
          </p:nvPr>
        </p:nvGraphicFramePr>
        <p:xfrm>
          <a:off x="504952" y="3405102"/>
          <a:ext cx="277168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955"/>
                <a:gridCol w="395955"/>
                <a:gridCol w="395955"/>
                <a:gridCol w="395955"/>
                <a:gridCol w="395955"/>
                <a:gridCol w="395955"/>
                <a:gridCol w="395955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3449087" y="3405102"/>
            <a:ext cx="234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EXTRACT-MAX! &amp; COPY AT END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1897001" y="2322110"/>
            <a:ext cx="0" cy="35914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>
            <a:off x="1908299" y="3054670"/>
            <a:ext cx="0" cy="35914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errar llave 20"/>
          <p:cNvSpPr/>
          <p:nvPr/>
        </p:nvSpPr>
        <p:spPr>
          <a:xfrm rot="5400000">
            <a:off x="3023776" y="3680741"/>
            <a:ext cx="125422" cy="38029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errar llave 21"/>
          <p:cNvSpPr/>
          <p:nvPr/>
        </p:nvSpPr>
        <p:spPr>
          <a:xfrm rot="5400000">
            <a:off x="1604871" y="2705874"/>
            <a:ext cx="144517" cy="234435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2708207" y="386819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1386913" y="3888405"/>
            <a:ext cx="50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>
                <a:solidFill>
                  <a:srgbClr val="FF0000"/>
                </a:solidFill>
                <a:latin typeface="DIN Condensed Bold"/>
                <a:cs typeface="DIN Condensed Bold"/>
              </a:rPr>
              <a:t>H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eap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250843" y="2446060"/>
            <a:ext cx="5916700" cy="3674979"/>
          </a:xfrm>
          <a:prstGeom prst="rect">
            <a:avLst/>
          </a:prstGeom>
          <a:ln w="19050" cmpd="sng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/>
          <p:cNvSpPr txBox="1"/>
          <p:nvPr/>
        </p:nvSpPr>
        <p:spPr>
          <a:xfrm>
            <a:off x="6333778" y="370373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DIN Condensed Bold"/>
                <a:cs typeface="DIN Condensed Bold"/>
              </a:rPr>
              <a:t>HEAPSORT</a:t>
            </a:r>
            <a:endParaRPr lang="es-ES" dirty="0">
              <a:latin typeface="DIN Condensed Bold"/>
              <a:cs typeface="DIN Condensed Bold"/>
            </a:endParaRPr>
          </a:p>
        </p:txBody>
      </p:sp>
      <p:graphicFrame>
        <p:nvGraphicFramePr>
          <p:cNvPr id="35" name="Tabla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448720"/>
              </p:ext>
            </p:extLst>
          </p:nvPr>
        </p:nvGraphicFramePr>
        <p:xfrm>
          <a:off x="504949" y="6459345"/>
          <a:ext cx="277168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955"/>
                <a:gridCol w="395955"/>
                <a:gridCol w="395955"/>
                <a:gridCol w="395955"/>
                <a:gridCol w="395955"/>
                <a:gridCol w="395955"/>
                <a:gridCol w="395955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6" name="CuadroTexto 35"/>
          <p:cNvSpPr txBox="1"/>
          <p:nvPr/>
        </p:nvSpPr>
        <p:spPr>
          <a:xfrm>
            <a:off x="3449084" y="6459345"/>
            <a:ext cx="2723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 ARRAY (ASCENDING ORDER)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37" name="Conector recto de flecha 36"/>
          <p:cNvCxnSpPr>
            <a:endCxn id="35" idx="0"/>
          </p:cNvCxnSpPr>
          <p:nvPr/>
        </p:nvCxnSpPr>
        <p:spPr>
          <a:xfrm>
            <a:off x="1872129" y="6121039"/>
            <a:ext cx="18662" cy="3383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uadroTexto 37"/>
          <p:cNvSpPr txBox="1"/>
          <p:nvPr/>
        </p:nvSpPr>
        <p:spPr>
          <a:xfrm>
            <a:off x="1904265" y="2396104"/>
            <a:ext cx="107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BUILD-HEAP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82693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-50127" y="112433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>
                <a:latin typeface="Arial Narrow"/>
                <a:cs typeface="Arial Narrow"/>
              </a:rPr>
              <a:t>A </a:t>
            </a:r>
            <a:r>
              <a:rPr lang="es-ES" sz="3200" dirty="0" err="1" smtClean="0">
                <a:latin typeface="Arial Narrow"/>
                <a:cs typeface="Arial Narrow"/>
              </a:rPr>
              <a:t>sorting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algorithm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based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on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heap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operations</a:t>
            </a:r>
            <a:endParaRPr lang="es-ES" sz="3200" dirty="0">
              <a:latin typeface="Arial Narrow"/>
              <a:cs typeface="Arial Narrow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330512"/>
              </p:ext>
            </p:extLst>
          </p:nvPr>
        </p:nvGraphicFramePr>
        <p:xfrm>
          <a:off x="504952" y="1951270"/>
          <a:ext cx="277168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955"/>
                <a:gridCol w="395955"/>
                <a:gridCol w="395955"/>
                <a:gridCol w="395955"/>
                <a:gridCol w="395955"/>
                <a:gridCol w="395955"/>
                <a:gridCol w="395955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3449087" y="19512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UNSORTED ARRAY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203131"/>
              </p:ext>
            </p:extLst>
          </p:nvPr>
        </p:nvGraphicFramePr>
        <p:xfrm>
          <a:off x="504952" y="2699506"/>
          <a:ext cx="277168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955"/>
                <a:gridCol w="395955"/>
                <a:gridCol w="395955"/>
                <a:gridCol w="395955"/>
                <a:gridCol w="395955"/>
                <a:gridCol w="395955"/>
                <a:gridCol w="395955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3449087" y="269950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846892"/>
              </p:ext>
            </p:extLst>
          </p:nvPr>
        </p:nvGraphicFramePr>
        <p:xfrm>
          <a:off x="504952" y="3405102"/>
          <a:ext cx="277168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955"/>
                <a:gridCol w="395955"/>
                <a:gridCol w="395955"/>
                <a:gridCol w="395955"/>
                <a:gridCol w="395955"/>
                <a:gridCol w="395955"/>
                <a:gridCol w="395955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3449087" y="3405102"/>
            <a:ext cx="234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EXTRACT-MAX! &amp; COPY AT END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18" name="Tab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797207"/>
              </p:ext>
            </p:extLst>
          </p:nvPr>
        </p:nvGraphicFramePr>
        <p:xfrm>
          <a:off x="504952" y="4226262"/>
          <a:ext cx="277168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955"/>
                <a:gridCol w="395955"/>
                <a:gridCol w="395955"/>
                <a:gridCol w="395955"/>
                <a:gridCol w="395955"/>
                <a:gridCol w="395955"/>
                <a:gridCol w="395955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" name="CuadroTexto 18"/>
          <p:cNvSpPr txBox="1"/>
          <p:nvPr/>
        </p:nvSpPr>
        <p:spPr>
          <a:xfrm>
            <a:off x="3449087" y="4226262"/>
            <a:ext cx="252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EXTRACT-MAX! &amp; COPY AT END-1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1897001" y="2322110"/>
            <a:ext cx="0" cy="35914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>
            <a:off x="1908299" y="3054670"/>
            <a:ext cx="0" cy="35914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errar llave 20"/>
          <p:cNvSpPr/>
          <p:nvPr/>
        </p:nvSpPr>
        <p:spPr>
          <a:xfrm rot="5400000">
            <a:off x="3023776" y="3680741"/>
            <a:ext cx="125422" cy="38029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errar llave 21"/>
          <p:cNvSpPr/>
          <p:nvPr/>
        </p:nvSpPr>
        <p:spPr>
          <a:xfrm rot="5400000">
            <a:off x="1604871" y="2705874"/>
            <a:ext cx="144517" cy="234435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2708207" y="386819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1386913" y="3888405"/>
            <a:ext cx="50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>
                <a:solidFill>
                  <a:srgbClr val="FF0000"/>
                </a:solidFill>
                <a:latin typeface="DIN Condensed Bold"/>
                <a:cs typeface="DIN Condensed Bold"/>
              </a:rPr>
              <a:t>H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eap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25" name="Cerrar llave 24"/>
          <p:cNvSpPr/>
          <p:nvPr/>
        </p:nvSpPr>
        <p:spPr>
          <a:xfrm rot="5400000">
            <a:off x="1418751" y="3710055"/>
            <a:ext cx="144519" cy="197212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1261488" y="4706466"/>
            <a:ext cx="50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>
                <a:solidFill>
                  <a:srgbClr val="FF0000"/>
                </a:solidFill>
                <a:latin typeface="DIN Condensed Bold"/>
                <a:cs typeface="DIN Condensed Bold"/>
              </a:rPr>
              <a:t>H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eap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27" name="Cerrar llave 26"/>
          <p:cNvSpPr/>
          <p:nvPr/>
        </p:nvSpPr>
        <p:spPr>
          <a:xfrm rot="5400000">
            <a:off x="2818031" y="4322514"/>
            <a:ext cx="125424" cy="72907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/>
          <p:cNvSpPr txBox="1"/>
          <p:nvPr/>
        </p:nvSpPr>
        <p:spPr>
          <a:xfrm>
            <a:off x="2406466" y="4682134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1386913" y="582901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250843" y="2446060"/>
            <a:ext cx="5916700" cy="3674979"/>
          </a:xfrm>
          <a:prstGeom prst="rect">
            <a:avLst/>
          </a:prstGeom>
          <a:ln w="19050" cmpd="sng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/>
          <p:cNvSpPr txBox="1"/>
          <p:nvPr/>
        </p:nvSpPr>
        <p:spPr>
          <a:xfrm>
            <a:off x="6333778" y="370373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DIN Condensed Bold"/>
                <a:cs typeface="DIN Condensed Bold"/>
              </a:rPr>
              <a:t>HEAPSORT</a:t>
            </a:r>
            <a:endParaRPr lang="es-ES" dirty="0">
              <a:latin typeface="DIN Condensed Bold"/>
              <a:cs typeface="DIN Condensed Bold"/>
            </a:endParaRPr>
          </a:p>
        </p:txBody>
      </p:sp>
      <p:graphicFrame>
        <p:nvGraphicFramePr>
          <p:cNvPr id="35" name="Tabla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448720"/>
              </p:ext>
            </p:extLst>
          </p:nvPr>
        </p:nvGraphicFramePr>
        <p:xfrm>
          <a:off x="504949" y="6459345"/>
          <a:ext cx="277168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955"/>
                <a:gridCol w="395955"/>
                <a:gridCol w="395955"/>
                <a:gridCol w="395955"/>
                <a:gridCol w="395955"/>
                <a:gridCol w="395955"/>
                <a:gridCol w="395955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6" name="CuadroTexto 35"/>
          <p:cNvSpPr txBox="1"/>
          <p:nvPr/>
        </p:nvSpPr>
        <p:spPr>
          <a:xfrm>
            <a:off x="3449084" y="6459345"/>
            <a:ext cx="281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 ARRAY (ASCENDING ORDER)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37" name="Conector recto de flecha 36"/>
          <p:cNvCxnSpPr>
            <a:endCxn id="35" idx="0"/>
          </p:cNvCxnSpPr>
          <p:nvPr/>
        </p:nvCxnSpPr>
        <p:spPr>
          <a:xfrm>
            <a:off x="1872129" y="6121039"/>
            <a:ext cx="18662" cy="3383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uadroTexto 37"/>
          <p:cNvSpPr txBox="1"/>
          <p:nvPr/>
        </p:nvSpPr>
        <p:spPr>
          <a:xfrm>
            <a:off x="1904265" y="2396104"/>
            <a:ext cx="107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BUILD-HEAP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82693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-50127" y="112433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>
                <a:latin typeface="Arial Narrow"/>
                <a:cs typeface="Arial Narrow"/>
              </a:rPr>
              <a:t>A </a:t>
            </a:r>
            <a:r>
              <a:rPr lang="es-ES" sz="3200" dirty="0" err="1" smtClean="0">
                <a:latin typeface="Arial Narrow"/>
                <a:cs typeface="Arial Narrow"/>
              </a:rPr>
              <a:t>sorting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algorithm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based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on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heap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operations</a:t>
            </a:r>
            <a:endParaRPr lang="es-ES" sz="3200" dirty="0">
              <a:latin typeface="Arial Narrow"/>
              <a:cs typeface="Arial Narrow"/>
            </a:endParaRP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330512"/>
              </p:ext>
            </p:extLst>
          </p:nvPr>
        </p:nvGraphicFramePr>
        <p:xfrm>
          <a:off x="504952" y="1951270"/>
          <a:ext cx="277168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955"/>
                <a:gridCol w="395955"/>
                <a:gridCol w="395955"/>
                <a:gridCol w="395955"/>
                <a:gridCol w="395955"/>
                <a:gridCol w="395955"/>
                <a:gridCol w="395955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3449087" y="1951270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UNSORTED ARRAY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0203131"/>
              </p:ext>
            </p:extLst>
          </p:nvPr>
        </p:nvGraphicFramePr>
        <p:xfrm>
          <a:off x="504952" y="2699506"/>
          <a:ext cx="277168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955"/>
                <a:gridCol w="395955"/>
                <a:gridCol w="395955"/>
                <a:gridCol w="395955"/>
                <a:gridCol w="395955"/>
                <a:gridCol w="395955"/>
                <a:gridCol w="395955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CuadroTexto 12"/>
          <p:cNvSpPr txBox="1"/>
          <p:nvPr/>
        </p:nvSpPr>
        <p:spPr>
          <a:xfrm>
            <a:off x="3449087" y="2699506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14" name="Tabla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821665"/>
              </p:ext>
            </p:extLst>
          </p:nvPr>
        </p:nvGraphicFramePr>
        <p:xfrm>
          <a:off x="504952" y="5366150"/>
          <a:ext cx="277168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955"/>
                <a:gridCol w="395955"/>
                <a:gridCol w="395955"/>
                <a:gridCol w="395955"/>
                <a:gridCol w="395955"/>
                <a:gridCol w="395955"/>
                <a:gridCol w="395955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6" name="Tabla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846892"/>
              </p:ext>
            </p:extLst>
          </p:nvPr>
        </p:nvGraphicFramePr>
        <p:xfrm>
          <a:off x="504952" y="3405102"/>
          <a:ext cx="277168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955"/>
                <a:gridCol w="395955"/>
                <a:gridCol w="395955"/>
                <a:gridCol w="395955"/>
                <a:gridCol w="395955"/>
                <a:gridCol w="395955"/>
                <a:gridCol w="395955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7" name="CuadroTexto 16"/>
          <p:cNvSpPr txBox="1"/>
          <p:nvPr/>
        </p:nvSpPr>
        <p:spPr>
          <a:xfrm>
            <a:off x="3449087" y="3405102"/>
            <a:ext cx="234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EXTRACT-MAX! &amp; COPY AT END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18" name="Tab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797207"/>
              </p:ext>
            </p:extLst>
          </p:nvPr>
        </p:nvGraphicFramePr>
        <p:xfrm>
          <a:off x="504952" y="4226262"/>
          <a:ext cx="277168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955"/>
                <a:gridCol w="395955"/>
                <a:gridCol w="395955"/>
                <a:gridCol w="395955"/>
                <a:gridCol w="395955"/>
                <a:gridCol w="395955"/>
                <a:gridCol w="395955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" name="CuadroTexto 18"/>
          <p:cNvSpPr txBox="1"/>
          <p:nvPr/>
        </p:nvSpPr>
        <p:spPr>
          <a:xfrm>
            <a:off x="3449087" y="4226262"/>
            <a:ext cx="252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EXTRACT-MAX! &amp; COPY AT END-1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6" name="Conector recto de flecha 5"/>
          <p:cNvCxnSpPr/>
          <p:nvPr/>
        </p:nvCxnSpPr>
        <p:spPr>
          <a:xfrm>
            <a:off x="1897001" y="2322110"/>
            <a:ext cx="0" cy="35914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>
            <a:off x="1908299" y="3054670"/>
            <a:ext cx="0" cy="35914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errar llave 20"/>
          <p:cNvSpPr/>
          <p:nvPr/>
        </p:nvSpPr>
        <p:spPr>
          <a:xfrm rot="5400000">
            <a:off x="3023776" y="3680741"/>
            <a:ext cx="125422" cy="38029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errar llave 21"/>
          <p:cNvSpPr/>
          <p:nvPr/>
        </p:nvSpPr>
        <p:spPr>
          <a:xfrm rot="5400000">
            <a:off x="1604871" y="2705874"/>
            <a:ext cx="144517" cy="234435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uadroTexto 22"/>
          <p:cNvSpPr txBox="1"/>
          <p:nvPr/>
        </p:nvSpPr>
        <p:spPr>
          <a:xfrm>
            <a:off x="2708207" y="3868191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1386913" y="3888405"/>
            <a:ext cx="50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>
                <a:solidFill>
                  <a:srgbClr val="FF0000"/>
                </a:solidFill>
                <a:latin typeface="DIN Condensed Bold"/>
                <a:cs typeface="DIN Condensed Bold"/>
              </a:rPr>
              <a:t>H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eap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25" name="Cerrar llave 24"/>
          <p:cNvSpPr/>
          <p:nvPr/>
        </p:nvSpPr>
        <p:spPr>
          <a:xfrm rot="5400000">
            <a:off x="1418751" y="3710055"/>
            <a:ext cx="144519" cy="197212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CuadroTexto 25"/>
          <p:cNvSpPr txBox="1"/>
          <p:nvPr/>
        </p:nvSpPr>
        <p:spPr>
          <a:xfrm>
            <a:off x="1261488" y="4706466"/>
            <a:ext cx="50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>
                <a:solidFill>
                  <a:srgbClr val="FF0000"/>
                </a:solidFill>
                <a:latin typeface="DIN Condensed Bold"/>
                <a:cs typeface="DIN Condensed Bold"/>
              </a:rPr>
              <a:t>H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eap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27" name="Cerrar llave 26"/>
          <p:cNvSpPr/>
          <p:nvPr/>
        </p:nvSpPr>
        <p:spPr>
          <a:xfrm rot="5400000">
            <a:off x="2818031" y="4322514"/>
            <a:ext cx="125424" cy="72907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CuadroTexto 27"/>
          <p:cNvSpPr txBox="1"/>
          <p:nvPr/>
        </p:nvSpPr>
        <p:spPr>
          <a:xfrm>
            <a:off x="2406466" y="4682134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29" name="Conector recto 28"/>
          <p:cNvCxnSpPr/>
          <p:nvPr/>
        </p:nvCxnSpPr>
        <p:spPr>
          <a:xfrm>
            <a:off x="1897001" y="4892127"/>
            <a:ext cx="11298" cy="407678"/>
          </a:xfrm>
          <a:prstGeom prst="line">
            <a:avLst/>
          </a:prstGeom>
          <a:ln>
            <a:solidFill>
              <a:srgbClr val="FF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errar llave 30"/>
          <p:cNvSpPr/>
          <p:nvPr/>
        </p:nvSpPr>
        <p:spPr>
          <a:xfrm rot="5400000">
            <a:off x="1828080" y="4458849"/>
            <a:ext cx="125426" cy="277168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CuadroTexto 31"/>
          <p:cNvSpPr txBox="1"/>
          <p:nvPr/>
        </p:nvSpPr>
        <p:spPr>
          <a:xfrm>
            <a:off x="1386913" y="582901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3" name="Rectángulo 32"/>
          <p:cNvSpPr/>
          <p:nvPr/>
        </p:nvSpPr>
        <p:spPr>
          <a:xfrm>
            <a:off x="250843" y="2446060"/>
            <a:ext cx="5916700" cy="3674979"/>
          </a:xfrm>
          <a:prstGeom prst="rect">
            <a:avLst/>
          </a:prstGeom>
          <a:ln w="19050" cmpd="sng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/>
          <p:cNvSpPr txBox="1"/>
          <p:nvPr/>
        </p:nvSpPr>
        <p:spPr>
          <a:xfrm>
            <a:off x="6333778" y="3703739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DIN Condensed Bold"/>
                <a:cs typeface="DIN Condensed Bold"/>
              </a:rPr>
              <a:t>HEAPSORT</a:t>
            </a:r>
            <a:endParaRPr lang="es-ES" dirty="0">
              <a:latin typeface="DIN Condensed Bold"/>
              <a:cs typeface="DIN Condensed Bold"/>
            </a:endParaRPr>
          </a:p>
        </p:txBody>
      </p:sp>
      <p:graphicFrame>
        <p:nvGraphicFramePr>
          <p:cNvPr id="35" name="Tabla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448720"/>
              </p:ext>
            </p:extLst>
          </p:nvPr>
        </p:nvGraphicFramePr>
        <p:xfrm>
          <a:off x="504949" y="6459345"/>
          <a:ext cx="277168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955"/>
                <a:gridCol w="395955"/>
                <a:gridCol w="395955"/>
                <a:gridCol w="395955"/>
                <a:gridCol w="395955"/>
                <a:gridCol w="395955"/>
                <a:gridCol w="395955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6" name="CuadroTexto 35"/>
          <p:cNvSpPr txBox="1"/>
          <p:nvPr/>
        </p:nvSpPr>
        <p:spPr>
          <a:xfrm>
            <a:off x="3449084" y="6459345"/>
            <a:ext cx="2723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 ARRAY (ASCENDING ORDER)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37" name="Conector recto de flecha 36"/>
          <p:cNvCxnSpPr>
            <a:endCxn id="35" idx="0"/>
          </p:cNvCxnSpPr>
          <p:nvPr/>
        </p:nvCxnSpPr>
        <p:spPr>
          <a:xfrm>
            <a:off x="1872129" y="6121039"/>
            <a:ext cx="18662" cy="3383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uadroTexto 37"/>
          <p:cNvSpPr txBox="1"/>
          <p:nvPr/>
        </p:nvSpPr>
        <p:spPr>
          <a:xfrm>
            <a:off x="1904265" y="2396104"/>
            <a:ext cx="107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BUILD-HEAP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39" name="Conector recto 38"/>
          <p:cNvCxnSpPr/>
          <p:nvPr/>
        </p:nvCxnSpPr>
        <p:spPr>
          <a:xfrm>
            <a:off x="4048309" y="4722765"/>
            <a:ext cx="11298" cy="796563"/>
          </a:xfrm>
          <a:prstGeom prst="line">
            <a:avLst/>
          </a:prstGeom>
          <a:ln>
            <a:solidFill>
              <a:srgbClr val="FF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345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203" y="1766981"/>
            <a:ext cx="3454400" cy="3213100"/>
          </a:xfrm>
          <a:prstGeom prst="rect">
            <a:avLst/>
          </a:prstGeom>
        </p:spPr>
      </p:pic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2911568"/>
              </p:ext>
            </p:extLst>
          </p:nvPr>
        </p:nvGraphicFramePr>
        <p:xfrm>
          <a:off x="1167616" y="5892409"/>
          <a:ext cx="646477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539"/>
                <a:gridCol w="923539"/>
                <a:gridCol w="923539"/>
                <a:gridCol w="923539"/>
                <a:gridCol w="923539"/>
                <a:gridCol w="923539"/>
                <a:gridCol w="9235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84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1376912" y="5545348"/>
            <a:ext cx="650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[0]		[1]		[2]		[3]		[4]		[5]		[6]</a:t>
            </a:r>
            <a:endParaRPr lang="es-ES" dirty="0">
              <a:solidFill>
                <a:srgbClr val="7F7F7F"/>
              </a:solidFill>
            </a:endParaRPr>
          </a:p>
        </p:txBody>
      </p:sp>
      <p:graphicFrame>
        <p:nvGraphicFramePr>
          <p:cNvPr id="27" name="Tab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711034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CuadroTexto 27"/>
          <p:cNvSpPr txBox="1"/>
          <p:nvPr/>
        </p:nvSpPr>
        <p:spPr>
          <a:xfrm>
            <a:off x="7746761" y="4578961"/>
            <a:ext cx="132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h</a:t>
            </a:r>
            <a:r>
              <a:rPr lang="es-ES" dirty="0" err="1" smtClean="0">
                <a:latin typeface="Consolas"/>
                <a:cs typeface="Consolas"/>
              </a:rPr>
              <a:t>eap.size</a:t>
            </a:r>
            <a:endParaRPr lang="es-ES" dirty="0">
              <a:latin typeface="Consolas"/>
              <a:cs typeface="Consolas"/>
            </a:endParaRPr>
          </a:p>
        </p:txBody>
      </p:sp>
      <p:grpSp>
        <p:nvGrpSpPr>
          <p:cNvPr id="29" name="Agrupar 28"/>
          <p:cNvGrpSpPr/>
          <p:nvPr/>
        </p:nvGrpSpPr>
        <p:grpSpPr>
          <a:xfrm>
            <a:off x="5542182" y="1478676"/>
            <a:ext cx="3462919" cy="2178281"/>
            <a:chOff x="938946" y="1639940"/>
            <a:chExt cx="7258667" cy="3277172"/>
          </a:xfrm>
        </p:grpSpPr>
        <p:sp>
          <p:nvSpPr>
            <p:cNvPr id="30" name="Elipse 29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rgbClr val="000000"/>
                  </a:solidFill>
                </a:rPr>
                <a:t>79</a:t>
              </a:r>
              <a:endParaRPr lang="es-ES" sz="1200" dirty="0">
                <a:solidFill>
                  <a:srgbClr val="000000"/>
                </a:solidFill>
              </a:endParaRPr>
            </a:p>
          </p:txBody>
        </p:sp>
        <p:sp>
          <p:nvSpPr>
            <p:cNvPr id="31" name="Elipse 30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13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30" idx="3"/>
              <a:endCxn id="31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6</a:t>
              </a:r>
              <a:r>
                <a:rPr lang="es-ES" sz="1200" dirty="0" smtClean="0">
                  <a:solidFill>
                    <a:schemeClr val="tx1"/>
                  </a:solidFill>
                </a:rPr>
                <a:t>7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30" idx="5"/>
              <a:endCxn id="33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Elipse 34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17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Conector recto 35"/>
            <p:cNvCxnSpPr>
              <a:stCxn id="31" idx="3"/>
              <a:endCxn id="35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ipse 36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8</a:t>
              </a:r>
              <a:r>
                <a:rPr lang="es-ES" sz="1200" dirty="0" smtClean="0">
                  <a:solidFill>
                    <a:schemeClr val="tx1"/>
                  </a:solidFill>
                </a:rPr>
                <a:t>4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Conector recto 37"/>
            <p:cNvCxnSpPr>
              <a:stCxn id="31" idx="5"/>
              <a:endCxn id="37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ipse 38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5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Conector recto 39"/>
            <p:cNvCxnSpPr>
              <a:stCxn id="33" idx="3"/>
              <a:endCxn id="39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Elipse 40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9</a:t>
              </a:r>
              <a:r>
                <a:rPr lang="es-ES" sz="1200" dirty="0" smtClean="0">
                  <a:solidFill>
                    <a:schemeClr val="tx1"/>
                  </a:solidFill>
                </a:rPr>
                <a:t>4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Conector recto 41"/>
            <p:cNvCxnSpPr>
              <a:stCxn id="33" idx="5"/>
              <a:endCxn id="41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120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3317704"/>
              </p:ext>
            </p:extLst>
          </p:nvPr>
        </p:nvGraphicFramePr>
        <p:xfrm>
          <a:off x="1167616" y="5892409"/>
          <a:ext cx="646477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539"/>
                <a:gridCol w="923539"/>
                <a:gridCol w="923539"/>
                <a:gridCol w="923539"/>
                <a:gridCol w="923539"/>
                <a:gridCol w="923539"/>
                <a:gridCol w="9235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84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1376912" y="5545348"/>
            <a:ext cx="650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[0]		[1]		[2]		[3]		[4]		[5]		[6]</a:t>
            </a:r>
            <a:endParaRPr lang="es-ES" dirty="0">
              <a:solidFill>
                <a:srgbClr val="7F7F7F"/>
              </a:solidFill>
            </a:endParaRPr>
          </a:p>
        </p:txBody>
      </p:sp>
      <p:graphicFrame>
        <p:nvGraphicFramePr>
          <p:cNvPr id="27" name="Tab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15637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CuadroTexto 27"/>
          <p:cNvSpPr txBox="1"/>
          <p:nvPr/>
        </p:nvSpPr>
        <p:spPr>
          <a:xfrm>
            <a:off x="7746761" y="4578961"/>
            <a:ext cx="132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h</a:t>
            </a:r>
            <a:r>
              <a:rPr lang="es-ES" dirty="0" err="1" smtClean="0">
                <a:latin typeface="Consolas"/>
                <a:cs typeface="Consolas"/>
              </a:rPr>
              <a:t>eap.size</a:t>
            </a:r>
            <a:endParaRPr lang="es-ES" dirty="0">
              <a:latin typeface="Consolas"/>
              <a:cs typeface="Consolas"/>
            </a:endParaRPr>
          </a:p>
        </p:txBody>
      </p:sp>
      <p:grpSp>
        <p:nvGrpSpPr>
          <p:cNvPr id="29" name="Agrupar 28"/>
          <p:cNvGrpSpPr/>
          <p:nvPr/>
        </p:nvGrpSpPr>
        <p:grpSpPr>
          <a:xfrm>
            <a:off x="5542182" y="1478676"/>
            <a:ext cx="3462919" cy="2178281"/>
            <a:chOff x="938946" y="1639940"/>
            <a:chExt cx="7258667" cy="3277172"/>
          </a:xfrm>
        </p:grpSpPr>
        <p:sp>
          <p:nvSpPr>
            <p:cNvPr id="30" name="Elipse 29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rgbClr val="000000"/>
                  </a:solidFill>
                </a:rPr>
                <a:t>79</a:t>
              </a:r>
              <a:endParaRPr lang="es-ES" sz="1200" dirty="0">
                <a:solidFill>
                  <a:srgbClr val="000000"/>
                </a:solidFill>
              </a:endParaRPr>
            </a:p>
          </p:txBody>
        </p:sp>
        <p:sp>
          <p:nvSpPr>
            <p:cNvPr id="31" name="Elipse 30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13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30" idx="3"/>
              <a:endCxn id="31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6</a:t>
              </a:r>
              <a:r>
                <a:rPr lang="es-ES" sz="1200" dirty="0" smtClean="0">
                  <a:solidFill>
                    <a:schemeClr val="tx1"/>
                  </a:solidFill>
                </a:rPr>
                <a:t>7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30" idx="5"/>
              <a:endCxn id="33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Elipse 34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17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Conector recto 35"/>
            <p:cNvCxnSpPr>
              <a:stCxn id="31" idx="3"/>
              <a:endCxn id="35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ipse 36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8</a:t>
              </a:r>
              <a:r>
                <a:rPr lang="es-ES" sz="1200" dirty="0" smtClean="0">
                  <a:solidFill>
                    <a:schemeClr val="tx1"/>
                  </a:solidFill>
                </a:rPr>
                <a:t>4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Conector recto 37"/>
            <p:cNvCxnSpPr>
              <a:stCxn id="31" idx="5"/>
              <a:endCxn id="37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ipse 38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5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Conector recto 39"/>
            <p:cNvCxnSpPr>
              <a:stCxn id="33" idx="3"/>
              <a:endCxn id="39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Elipse 40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9</a:t>
              </a:r>
              <a:r>
                <a:rPr lang="es-ES" sz="1200" dirty="0" smtClean="0">
                  <a:solidFill>
                    <a:schemeClr val="tx1"/>
                  </a:solidFill>
                </a:rPr>
                <a:t>4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Conector recto 41"/>
            <p:cNvCxnSpPr>
              <a:stCxn id="33" idx="5"/>
              <a:endCxn id="41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adroTexto 1"/>
          <p:cNvSpPr txBox="1"/>
          <p:nvPr/>
        </p:nvSpPr>
        <p:spPr>
          <a:xfrm>
            <a:off x="-8211" y="1786274"/>
            <a:ext cx="5042291" cy="2308324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Heapsort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BUILD-MAX-HEAP(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array.heapsize</a:t>
            </a:r>
            <a:r>
              <a:rPr lang="es-ES" dirty="0" smtClean="0">
                <a:latin typeface="Consolas"/>
                <a:cs typeface="Consolas"/>
              </a:rPr>
              <a:t> &gt;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i &lt;- array.heapsize-1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[i] &lt;- EXTRACT-MAX!(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842650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492643"/>
              </p:ext>
            </p:extLst>
          </p:nvPr>
        </p:nvGraphicFramePr>
        <p:xfrm>
          <a:off x="1167616" y="5892409"/>
          <a:ext cx="646477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539"/>
                <a:gridCol w="923539"/>
                <a:gridCol w="923539"/>
                <a:gridCol w="923539"/>
                <a:gridCol w="923539"/>
                <a:gridCol w="923539"/>
                <a:gridCol w="9235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84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1376912" y="5545348"/>
            <a:ext cx="650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[0]		[1]		[2]		[3]		[4]		[5]		[6]</a:t>
            </a:r>
            <a:endParaRPr lang="es-ES" dirty="0">
              <a:solidFill>
                <a:srgbClr val="7F7F7F"/>
              </a:solidFill>
            </a:endParaRPr>
          </a:p>
        </p:txBody>
      </p:sp>
      <p:graphicFrame>
        <p:nvGraphicFramePr>
          <p:cNvPr id="27" name="Tab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023569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CuadroTexto 27"/>
          <p:cNvSpPr txBox="1"/>
          <p:nvPr/>
        </p:nvSpPr>
        <p:spPr>
          <a:xfrm>
            <a:off x="7198031" y="4578961"/>
            <a:ext cx="196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a</a:t>
            </a:r>
            <a:r>
              <a:rPr lang="es-ES" dirty="0" err="1" smtClean="0">
                <a:latin typeface="Consolas"/>
                <a:cs typeface="Consolas"/>
              </a:rPr>
              <a:t>rray.heapsize</a:t>
            </a:r>
            <a:endParaRPr lang="es-ES" dirty="0">
              <a:latin typeface="Consolas"/>
              <a:cs typeface="Consolas"/>
            </a:endParaRPr>
          </a:p>
        </p:txBody>
      </p:sp>
      <p:grpSp>
        <p:nvGrpSpPr>
          <p:cNvPr id="29" name="Agrupar 28"/>
          <p:cNvGrpSpPr/>
          <p:nvPr/>
        </p:nvGrpSpPr>
        <p:grpSpPr>
          <a:xfrm>
            <a:off x="5542182" y="1478676"/>
            <a:ext cx="3462919" cy="2178281"/>
            <a:chOff x="938946" y="1639940"/>
            <a:chExt cx="7258667" cy="3277172"/>
          </a:xfrm>
        </p:grpSpPr>
        <p:sp>
          <p:nvSpPr>
            <p:cNvPr id="30" name="Elipse 29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rgbClr val="000000"/>
                  </a:solidFill>
                </a:rPr>
                <a:t>94</a:t>
              </a:r>
              <a:endParaRPr lang="es-ES" sz="1200" dirty="0">
                <a:solidFill>
                  <a:srgbClr val="000000"/>
                </a:solidFill>
              </a:endParaRPr>
            </a:p>
          </p:txBody>
        </p:sp>
        <p:sp>
          <p:nvSpPr>
            <p:cNvPr id="31" name="Elipse 30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84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30" idx="3"/>
              <a:endCxn id="31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79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30" idx="5"/>
              <a:endCxn id="33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Elipse 34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17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Conector recto 35"/>
            <p:cNvCxnSpPr>
              <a:stCxn id="31" idx="3"/>
              <a:endCxn id="35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ipse 36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13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Conector recto 37"/>
            <p:cNvCxnSpPr>
              <a:stCxn id="31" idx="5"/>
              <a:endCxn id="37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ipse 38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5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Conector recto 39"/>
            <p:cNvCxnSpPr>
              <a:stCxn id="33" idx="3"/>
              <a:endCxn id="39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Elipse 40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67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Conector recto 41"/>
            <p:cNvCxnSpPr>
              <a:stCxn id="33" idx="5"/>
              <a:endCxn id="41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adroTexto 1"/>
          <p:cNvSpPr txBox="1"/>
          <p:nvPr/>
        </p:nvSpPr>
        <p:spPr>
          <a:xfrm>
            <a:off x="-8211" y="1786274"/>
            <a:ext cx="5042291" cy="2308324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Heapsort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BUILD-MAX-HEAP(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array.heapsize</a:t>
            </a:r>
            <a:r>
              <a:rPr lang="es-ES" dirty="0" smtClean="0">
                <a:latin typeface="Consolas"/>
                <a:cs typeface="Consolas"/>
              </a:rPr>
              <a:t> &gt;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i &lt;- array.heapsize-1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[i] &lt;- EXTRACT-MAX!(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-16433" y="2132468"/>
            <a:ext cx="5050513" cy="257540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247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16369"/>
              </p:ext>
            </p:extLst>
          </p:nvPr>
        </p:nvGraphicFramePr>
        <p:xfrm>
          <a:off x="1167616" y="5892409"/>
          <a:ext cx="646477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539"/>
                <a:gridCol w="923539"/>
                <a:gridCol w="923539"/>
                <a:gridCol w="923539"/>
                <a:gridCol w="923539"/>
                <a:gridCol w="923539"/>
                <a:gridCol w="9235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84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1376912" y="5545348"/>
            <a:ext cx="650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[0]		[1]		[2]		[3]		[4]		[5]		[6]</a:t>
            </a:r>
            <a:endParaRPr lang="es-ES" dirty="0">
              <a:solidFill>
                <a:srgbClr val="7F7F7F"/>
              </a:solidFill>
            </a:endParaRPr>
          </a:p>
        </p:txBody>
      </p:sp>
      <p:graphicFrame>
        <p:nvGraphicFramePr>
          <p:cNvPr id="27" name="Tab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7639365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CuadroTexto 27"/>
          <p:cNvSpPr txBox="1"/>
          <p:nvPr/>
        </p:nvSpPr>
        <p:spPr>
          <a:xfrm>
            <a:off x="7198031" y="4578961"/>
            <a:ext cx="196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a</a:t>
            </a:r>
            <a:r>
              <a:rPr lang="es-ES" dirty="0" err="1" smtClean="0">
                <a:latin typeface="Consolas"/>
                <a:cs typeface="Consolas"/>
              </a:rPr>
              <a:t>rray.heapsize</a:t>
            </a:r>
            <a:endParaRPr lang="es-ES" dirty="0">
              <a:latin typeface="Consolas"/>
              <a:cs typeface="Consolas"/>
            </a:endParaRPr>
          </a:p>
        </p:txBody>
      </p:sp>
      <p:grpSp>
        <p:nvGrpSpPr>
          <p:cNvPr id="29" name="Agrupar 28"/>
          <p:cNvGrpSpPr/>
          <p:nvPr/>
        </p:nvGrpSpPr>
        <p:grpSpPr>
          <a:xfrm>
            <a:off x="5542182" y="1478676"/>
            <a:ext cx="3462919" cy="2178281"/>
            <a:chOff x="938946" y="1639940"/>
            <a:chExt cx="7258667" cy="3277172"/>
          </a:xfrm>
        </p:grpSpPr>
        <p:sp>
          <p:nvSpPr>
            <p:cNvPr id="30" name="Elipse 29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rgbClr val="000000"/>
                  </a:solidFill>
                </a:rPr>
                <a:t>94</a:t>
              </a:r>
              <a:endParaRPr lang="es-ES" sz="1200" dirty="0">
                <a:solidFill>
                  <a:srgbClr val="000000"/>
                </a:solidFill>
              </a:endParaRPr>
            </a:p>
          </p:txBody>
        </p:sp>
        <p:sp>
          <p:nvSpPr>
            <p:cNvPr id="31" name="Elipse 30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84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30" idx="3"/>
              <a:endCxn id="31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79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30" idx="5"/>
              <a:endCxn id="33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Elipse 34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17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Conector recto 35"/>
            <p:cNvCxnSpPr>
              <a:stCxn id="31" idx="3"/>
              <a:endCxn id="35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ipse 36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13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Conector recto 37"/>
            <p:cNvCxnSpPr>
              <a:stCxn id="31" idx="5"/>
              <a:endCxn id="37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ipse 38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5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Conector recto 39"/>
            <p:cNvCxnSpPr>
              <a:stCxn id="33" idx="3"/>
              <a:endCxn id="39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Elipse 40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67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Conector recto 41"/>
            <p:cNvCxnSpPr>
              <a:stCxn id="33" idx="5"/>
              <a:endCxn id="41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adroTexto 1"/>
          <p:cNvSpPr txBox="1"/>
          <p:nvPr/>
        </p:nvSpPr>
        <p:spPr>
          <a:xfrm>
            <a:off x="-8211" y="1786274"/>
            <a:ext cx="5042291" cy="2308324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Heapsort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BUILD-MAX-HEAP(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array.heapsize</a:t>
            </a:r>
            <a:r>
              <a:rPr lang="es-ES" dirty="0" smtClean="0">
                <a:latin typeface="Consolas"/>
                <a:cs typeface="Consolas"/>
              </a:rPr>
              <a:t> &gt;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i &lt;- array.heapsize-1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[i] &lt;- EXTRACT-MAX!(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-16433" y="2399028"/>
            <a:ext cx="5050513" cy="257540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2149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878836"/>
              </p:ext>
            </p:extLst>
          </p:nvPr>
        </p:nvGraphicFramePr>
        <p:xfrm>
          <a:off x="1167616" y="5892409"/>
          <a:ext cx="646477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539"/>
                <a:gridCol w="923539"/>
                <a:gridCol w="923539"/>
                <a:gridCol w="923539"/>
                <a:gridCol w="923539"/>
                <a:gridCol w="923539"/>
                <a:gridCol w="9235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84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1376912" y="5545348"/>
            <a:ext cx="650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[0]		[1]		[2]		[3]		[4]		[5]		[6]</a:t>
            </a:r>
            <a:endParaRPr lang="es-ES" dirty="0">
              <a:solidFill>
                <a:srgbClr val="7F7F7F"/>
              </a:solidFill>
            </a:endParaRPr>
          </a:p>
        </p:txBody>
      </p:sp>
      <p:graphicFrame>
        <p:nvGraphicFramePr>
          <p:cNvPr id="27" name="Tab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05237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CuadroTexto 27"/>
          <p:cNvSpPr txBox="1"/>
          <p:nvPr/>
        </p:nvSpPr>
        <p:spPr>
          <a:xfrm>
            <a:off x="7198031" y="4578961"/>
            <a:ext cx="196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a</a:t>
            </a:r>
            <a:r>
              <a:rPr lang="es-ES" dirty="0" err="1" smtClean="0">
                <a:latin typeface="Consolas"/>
                <a:cs typeface="Consolas"/>
              </a:rPr>
              <a:t>rray.heapsize</a:t>
            </a:r>
            <a:endParaRPr lang="es-ES" dirty="0">
              <a:latin typeface="Consolas"/>
              <a:cs typeface="Consolas"/>
            </a:endParaRPr>
          </a:p>
        </p:txBody>
      </p:sp>
      <p:grpSp>
        <p:nvGrpSpPr>
          <p:cNvPr id="29" name="Agrupar 28"/>
          <p:cNvGrpSpPr/>
          <p:nvPr/>
        </p:nvGrpSpPr>
        <p:grpSpPr>
          <a:xfrm>
            <a:off x="5542182" y="1478676"/>
            <a:ext cx="3462919" cy="2178281"/>
            <a:chOff x="938946" y="1639940"/>
            <a:chExt cx="7258667" cy="3277172"/>
          </a:xfrm>
        </p:grpSpPr>
        <p:sp>
          <p:nvSpPr>
            <p:cNvPr id="30" name="Elipse 29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rgbClr val="000000"/>
                  </a:solidFill>
                </a:rPr>
                <a:t>94</a:t>
              </a:r>
              <a:endParaRPr lang="es-ES" sz="1200" dirty="0">
                <a:solidFill>
                  <a:srgbClr val="000000"/>
                </a:solidFill>
              </a:endParaRPr>
            </a:p>
          </p:txBody>
        </p:sp>
        <p:sp>
          <p:nvSpPr>
            <p:cNvPr id="31" name="Elipse 30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84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30" idx="3"/>
              <a:endCxn id="31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79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30" idx="5"/>
              <a:endCxn id="33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Elipse 34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17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Conector recto 35"/>
            <p:cNvCxnSpPr>
              <a:stCxn id="31" idx="3"/>
              <a:endCxn id="35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ipse 36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13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Conector recto 37"/>
            <p:cNvCxnSpPr>
              <a:stCxn id="31" idx="5"/>
              <a:endCxn id="37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ipse 38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5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Conector recto 39"/>
            <p:cNvCxnSpPr>
              <a:stCxn id="33" idx="3"/>
              <a:endCxn id="39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Elipse 40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67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Conector recto 41"/>
            <p:cNvCxnSpPr>
              <a:stCxn id="33" idx="5"/>
              <a:endCxn id="41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adroTexto 1"/>
          <p:cNvSpPr txBox="1"/>
          <p:nvPr/>
        </p:nvSpPr>
        <p:spPr>
          <a:xfrm>
            <a:off x="-8211" y="1786274"/>
            <a:ext cx="5042291" cy="2308324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Heapsort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BUILD-MAX-HEAP(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array.heapsize</a:t>
            </a:r>
            <a:r>
              <a:rPr lang="es-ES" dirty="0" smtClean="0">
                <a:latin typeface="Consolas"/>
                <a:cs typeface="Consolas"/>
              </a:rPr>
              <a:t> &gt;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i &lt;- array.heapsize-1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[i] &lt;- EXTRACT-MAX!(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-16433" y="2665588"/>
            <a:ext cx="5050513" cy="257540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3" name="Tabla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341764"/>
              </p:ext>
            </p:extLst>
          </p:nvPr>
        </p:nvGraphicFramePr>
        <p:xfrm>
          <a:off x="6112330" y="4948293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4" name="CuadroTexto 43"/>
          <p:cNvSpPr txBox="1"/>
          <p:nvPr/>
        </p:nvSpPr>
        <p:spPr>
          <a:xfrm>
            <a:off x="6351319" y="4587407"/>
            <a:ext cx="31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i</a:t>
            </a:r>
            <a:endParaRPr lang="es-E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8958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Last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Week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Summary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,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Part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II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0" y="1281804"/>
            <a:ext cx="3147015" cy="523220"/>
          </a:xfrm>
          <a:prstGeom prst="rect">
            <a:avLst/>
          </a:prstGeom>
          <a:pattFill prst="ltDnDiag">
            <a:fgClr>
              <a:schemeClr val="bg2">
                <a:lumMod val="90000"/>
              </a:schemeClr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s-ES" sz="2800" b="1" dirty="0">
                <a:latin typeface="DIN Condensed Bold"/>
                <a:cs typeface="DIN Condensed Bold"/>
              </a:rPr>
              <a:t>2</a:t>
            </a:r>
            <a:r>
              <a:rPr lang="es-ES" sz="2800" b="1" dirty="0" smtClean="0">
                <a:latin typeface="DIN Condensed Bold"/>
                <a:cs typeface="DIN Condensed Bold"/>
              </a:rPr>
              <a:t>) Multidimensional </a:t>
            </a:r>
            <a:r>
              <a:rPr lang="es-ES" sz="2800" b="1" dirty="0" err="1" smtClean="0">
                <a:latin typeface="DIN Condensed Bold"/>
                <a:cs typeface="DIN Condensed Bold"/>
              </a:rPr>
              <a:t>arrays</a:t>
            </a:r>
            <a:endParaRPr lang="es-ES" sz="2800" b="1" dirty="0">
              <a:latin typeface="DIN Condensed Bold"/>
              <a:cs typeface="DIN Condensed Bold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-16433" y="1844070"/>
            <a:ext cx="9160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Arial Narrow"/>
                <a:cs typeface="Arial Narrow"/>
              </a:rPr>
              <a:t>Multidimensional arrays are implemented as </a:t>
            </a:r>
            <a:r>
              <a:rPr lang="en-GB" sz="2000" b="1" dirty="0" smtClean="0">
                <a:solidFill>
                  <a:srgbClr val="C40A29"/>
                </a:solidFill>
                <a:latin typeface="Arial Narrow"/>
                <a:cs typeface="Arial Narrow"/>
              </a:rPr>
              <a:t>linear vector(s) (+ metadata).</a:t>
            </a:r>
            <a:endParaRPr lang="en-GB" sz="2000" b="1" dirty="0">
              <a:solidFill>
                <a:srgbClr val="C40A29"/>
              </a:solidFill>
              <a:latin typeface="Arial Narrow"/>
              <a:cs typeface="Arial Narrow"/>
            </a:endParaRPr>
          </a:p>
        </p:txBody>
      </p:sp>
      <p:graphicFrame>
        <p:nvGraphicFramePr>
          <p:cNvPr id="87" name="Tabla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364445"/>
              </p:ext>
            </p:extLst>
          </p:nvPr>
        </p:nvGraphicFramePr>
        <p:xfrm>
          <a:off x="6282245" y="3014172"/>
          <a:ext cx="2861755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2351"/>
                <a:gridCol w="572351"/>
                <a:gridCol w="572351"/>
                <a:gridCol w="572351"/>
                <a:gridCol w="572351"/>
              </a:tblGrid>
              <a:tr h="24497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1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2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3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4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5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7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6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7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8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9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10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70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11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12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13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14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15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8" name="CuadroTexto 87"/>
          <p:cNvSpPr txBox="1"/>
          <p:nvPr/>
        </p:nvSpPr>
        <p:spPr>
          <a:xfrm>
            <a:off x="5945238" y="3014172"/>
            <a:ext cx="3857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rgbClr val="7F7F7F"/>
                </a:solidFill>
              </a:rPr>
              <a:t>[0]</a:t>
            </a:r>
          </a:p>
          <a:p>
            <a:endParaRPr lang="es-ES" sz="700" dirty="0" smtClean="0">
              <a:solidFill>
                <a:srgbClr val="7F7F7F"/>
              </a:solidFill>
            </a:endParaRPr>
          </a:p>
          <a:p>
            <a:r>
              <a:rPr lang="es-ES" sz="1400" dirty="0" smtClean="0">
                <a:solidFill>
                  <a:srgbClr val="7F7F7F"/>
                </a:solidFill>
              </a:rPr>
              <a:t>[1]</a:t>
            </a:r>
          </a:p>
          <a:p>
            <a:endParaRPr lang="es-ES" sz="700" dirty="0" smtClean="0">
              <a:solidFill>
                <a:srgbClr val="7F7F7F"/>
              </a:solidFill>
            </a:endParaRPr>
          </a:p>
          <a:p>
            <a:r>
              <a:rPr lang="es-ES" sz="1400" dirty="0" smtClean="0">
                <a:solidFill>
                  <a:srgbClr val="7F7F7F"/>
                </a:solidFill>
              </a:rPr>
              <a:t>[2]</a:t>
            </a:r>
          </a:p>
        </p:txBody>
      </p:sp>
      <p:sp>
        <p:nvSpPr>
          <p:cNvPr id="89" name="CuadroTexto 88"/>
          <p:cNvSpPr txBox="1"/>
          <p:nvPr/>
        </p:nvSpPr>
        <p:spPr>
          <a:xfrm>
            <a:off x="6335165" y="2715875"/>
            <a:ext cx="2773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rgbClr val="7F7F7F"/>
                </a:solidFill>
              </a:rPr>
              <a:t>[0]            [1]        [2]        [3]           [4]</a:t>
            </a:r>
          </a:p>
          <a:p>
            <a:endParaRPr lang="es-ES" sz="1400" dirty="0">
              <a:solidFill>
                <a:srgbClr val="7F7F7F"/>
              </a:solidFill>
            </a:endParaRPr>
          </a:p>
        </p:txBody>
      </p:sp>
      <p:graphicFrame>
        <p:nvGraphicFramePr>
          <p:cNvPr id="90" name="Tabla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280044"/>
              </p:ext>
            </p:extLst>
          </p:nvPr>
        </p:nvGraphicFramePr>
        <p:xfrm>
          <a:off x="362620" y="3014172"/>
          <a:ext cx="2861755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2351"/>
                <a:gridCol w="572351"/>
                <a:gridCol w="572351"/>
                <a:gridCol w="572351"/>
                <a:gridCol w="572351"/>
              </a:tblGrid>
              <a:tr h="244970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2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3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4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5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70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6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7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8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9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10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70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11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12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13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14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15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1" name="CuadroTexto 90"/>
          <p:cNvSpPr txBox="1"/>
          <p:nvPr/>
        </p:nvSpPr>
        <p:spPr>
          <a:xfrm>
            <a:off x="25613" y="3014172"/>
            <a:ext cx="3857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rgbClr val="7F7F7F"/>
                </a:solidFill>
              </a:rPr>
              <a:t>[0]</a:t>
            </a:r>
          </a:p>
          <a:p>
            <a:endParaRPr lang="es-ES" sz="700" dirty="0" smtClean="0">
              <a:solidFill>
                <a:srgbClr val="7F7F7F"/>
              </a:solidFill>
            </a:endParaRPr>
          </a:p>
          <a:p>
            <a:r>
              <a:rPr lang="es-ES" sz="1400" dirty="0" smtClean="0">
                <a:solidFill>
                  <a:srgbClr val="7F7F7F"/>
                </a:solidFill>
              </a:rPr>
              <a:t>[1]</a:t>
            </a:r>
          </a:p>
          <a:p>
            <a:endParaRPr lang="es-ES" sz="700" dirty="0" smtClean="0">
              <a:solidFill>
                <a:srgbClr val="7F7F7F"/>
              </a:solidFill>
            </a:endParaRPr>
          </a:p>
          <a:p>
            <a:r>
              <a:rPr lang="es-ES" sz="1400" dirty="0" smtClean="0">
                <a:solidFill>
                  <a:srgbClr val="7F7F7F"/>
                </a:solidFill>
              </a:rPr>
              <a:t>[2]</a:t>
            </a:r>
          </a:p>
        </p:txBody>
      </p:sp>
      <p:sp>
        <p:nvSpPr>
          <p:cNvPr id="92" name="CuadroTexto 91"/>
          <p:cNvSpPr txBox="1"/>
          <p:nvPr/>
        </p:nvSpPr>
        <p:spPr>
          <a:xfrm>
            <a:off x="415540" y="2715875"/>
            <a:ext cx="2773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rgbClr val="7F7F7F"/>
                </a:solidFill>
              </a:rPr>
              <a:t>[0]            [1]        [2]        [3]           [4]</a:t>
            </a:r>
          </a:p>
          <a:p>
            <a:endParaRPr lang="es-ES" sz="1400" dirty="0">
              <a:solidFill>
                <a:srgbClr val="7F7F7F"/>
              </a:solidFill>
            </a:endParaRPr>
          </a:p>
        </p:txBody>
      </p:sp>
      <p:sp>
        <p:nvSpPr>
          <p:cNvPr id="93" name="CuadroTexto 92"/>
          <p:cNvSpPr txBox="1"/>
          <p:nvPr/>
        </p:nvSpPr>
        <p:spPr>
          <a:xfrm>
            <a:off x="25613" y="2275980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Row-major</a:t>
            </a:r>
            <a:r>
              <a:rPr lang="es-ES" sz="2000" b="1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2000" b="1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ordering</a:t>
            </a:r>
            <a:endParaRPr lang="es-ES" sz="2000" b="1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94" name="Conector recto 93"/>
          <p:cNvCxnSpPr/>
          <p:nvPr/>
        </p:nvCxnSpPr>
        <p:spPr>
          <a:xfrm>
            <a:off x="415540" y="3176375"/>
            <a:ext cx="261849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94"/>
          <p:cNvCxnSpPr/>
          <p:nvPr/>
        </p:nvCxnSpPr>
        <p:spPr>
          <a:xfrm>
            <a:off x="462100" y="3487544"/>
            <a:ext cx="2618495" cy="0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95"/>
          <p:cNvCxnSpPr/>
          <p:nvPr/>
        </p:nvCxnSpPr>
        <p:spPr>
          <a:xfrm>
            <a:off x="526300" y="3851636"/>
            <a:ext cx="2618495" cy="0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cto 96"/>
          <p:cNvCxnSpPr/>
          <p:nvPr/>
        </p:nvCxnSpPr>
        <p:spPr>
          <a:xfrm flipV="1">
            <a:off x="526300" y="3176376"/>
            <a:ext cx="2507735" cy="31116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cto 97"/>
          <p:cNvCxnSpPr/>
          <p:nvPr/>
        </p:nvCxnSpPr>
        <p:spPr>
          <a:xfrm flipV="1">
            <a:off x="462100" y="3487544"/>
            <a:ext cx="2571935" cy="364093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9" name="Tabla 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523333"/>
              </p:ext>
            </p:extLst>
          </p:nvPr>
        </p:nvGraphicFramePr>
        <p:xfrm>
          <a:off x="239165" y="4813321"/>
          <a:ext cx="632977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1985"/>
                <a:gridCol w="421985"/>
                <a:gridCol w="421985"/>
                <a:gridCol w="421985"/>
                <a:gridCol w="421985"/>
                <a:gridCol w="421985"/>
                <a:gridCol w="421985"/>
                <a:gridCol w="421985"/>
                <a:gridCol w="421985"/>
                <a:gridCol w="421985"/>
                <a:gridCol w="421985"/>
                <a:gridCol w="421985"/>
                <a:gridCol w="421985"/>
                <a:gridCol w="421985"/>
                <a:gridCol w="42198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8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11</a:t>
                      </a:r>
                      <a:endParaRPr lang="es-ES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00" name="Flecha abajo 99"/>
          <p:cNvSpPr/>
          <p:nvPr/>
        </p:nvSpPr>
        <p:spPr>
          <a:xfrm>
            <a:off x="972015" y="4183462"/>
            <a:ext cx="486008" cy="51158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1" name="Cerrar llave 100"/>
          <p:cNvSpPr/>
          <p:nvPr/>
        </p:nvSpPr>
        <p:spPr>
          <a:xfrm rot="5400000" flipV="1">
            <a:off x="1195338" y="4287641"/>
            <a:ext cx="170762" cy="208310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2" name="CuadroTexto 101"/>
          <p:cNvSpPr txBox="1"/>
          <p:nvPr/>
        </p:nvSpPr>
        <p:spPr>
          <a:xfrm>
            <a:off x="909304" y="5304817"/>
            <a:ext cx="721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s-E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ow</a:t>
            </a:r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0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3" name="Cerrar llave 102"/>
          <p:cNvSpPr/>
          <p:nvPr/>
        </p:nvSpPr>
        <p:spPr>
          <a:xfrm rot="5400000" flipV="1">
            <a:off x="3278448" y="4287642"/>
            <a:ext cx="170762" cy="208310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" name="CuadroTexto 103"/>
          <p:cNvSpPr txBox="1"/>
          <p:nvPr/>
        </p:nvSpPr>
        <p:spPr>
          <a:xfrm>
            <a:off x="2992414" y="5304818"/>
            <a:ext cx="721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row</a:t>
            </a:r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1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5" name="Cerrar llave 104"/>
          <p:cNvSpPr/>
          <p:nvPr/>
        </p:nvSpPr>
        <p:spPr>
          <a:xfrm rot="5400000" flipV="1">
            <a:off x="5442005" y="4287643"/>
            <a:ext cx="170762" cy="2083109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6" name="CuadroTexto 105"/>
          <p:cNvSpPr txBox="1"/>
          <p:nvPr/>
        </p:nvSpPr>
        <p:spPr>
          <a:xfrm>
            <a:off x="5155971" y="5304819"/>
            <a:ext cx="721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</a:t>
            </a:r>
            <a:r>
              <a:rPr lang="es-E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ow</a:t>
            </a:r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7" name="CuadroTexto 106"/>
          <p:cNvSpPr txBox="1"/>
          <p:nvPr/>
        </p:nvSpPr>
        <p:spPr>
          <a:xfrm>
            <a:off x="7073465" y="2275980"/>
            <a:ext cx="20705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Column-major</a:t>
            </a:r>
            <a:r>
              <a:rPr lang="es-ES" sz="2000" b="1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2000" b="1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ordering</a:t>
            </a:r>
            <a:endParaRPr lang="es-ES" sz="2000" b="1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108" name="Conector recto 107"/>
          <p:cNvCxnSpPr/>
          <p:nvPr/>
        </p:nvCxnSpPr>
        <p:spPr>
          <a:xfrm flipV="1">
            <a:off x="6443517" y="3239097"/>
            <a:ext cx="0" cy="675259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cto 108"/>
          <p:cNvCxnSpPr/>
          <p:nvPr/>
        </p:nvCxnSpPr>
        <p:spPr>
          <a:xfrm flipV="1">
            <a:off x="7010753" y="3212634"/>
            <a:ext cx="0" cy="675259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cto 109"/>
          <p:cNvCxnSpPr/>
          <p:nvPr/>
        </p:nvCxnSpPr>
        <p:spPr>
          <a:xfrm flipV="1">
            <a:off x="7583610" y="3239097"/>
            <a:ext cx="0" cy="675259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cto 110"/>
          <p:cNvCxnSpPr/>
          <p:nvPr/>
        </p:nvCxnSpPr>
        <p:spPr>
          <a:xfrm flipV="1">
            <a:off x="8150846" y="3212634"/>
            <a:ext cx="0" cy="675259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cto 111"/>
          <p:cNvCxnSpPr/>
          <p:nvPr/>
        </p:nvCxnSpPr>
        <p:spPr>
          <a:xfrm flipV="1">
            <a:off x="8742221" y="3212634"/>
            <a:ext cx="0" cy="675259"/>
          </a:xfrm>
          <a:prstGeom prst="line">
            <a:avLst/>
          </a:prstGeom>
          <a:ln>
            <a:solidFill>
              <a:srgbClr val="FF0000"/>
            </a:solidFill>
            <a:prstDash val="sys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cto 112"/>
          <p:cNvCxnSpPr/>
          <p:nvPr/>
        </p:nvCxnSpPr>
        <p:spPr>
          <a:xfrm flipV="1">
            <a:off x="6443517" y="3239097"/>
            <a:ext cx="567236" cy="64879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cto 113"/>
          <p:cNvCxnSpPr/>
          <p:nvPr/>
        </p:nvCxnSpPr>
        <p:spPr>
          <a:xfrm flipV="1">
            <a:off x="7010753" y="3265560"/>
            <a:ext cx="567236" cy="64879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cto 114"/>
          <p:cNvCxnSpPr/>
          <p:nvPr/>
        </p:nvCxnSpPr>
        <p:spPr>
          <a:xfrm flipV="1">
            <a:off x="7577989" y="3225865"/>
            <a:ext cx="567236" cy="64879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cto 115"/>
          <p:cNvCxnSpPr/>
          <p:nvPr/>
        </p:nvCxnSpPr>
        <p:spPr>
          <a:xfrm flipV="1">
            <a:off x="8145225" y="3212634"/>
            <a:ext cx="567236" cy="648797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17" name="Tabla 1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3948"/>
              </p:ext>
            </p:extLst>
          </p:nvPr>
        </p:nvGraphicFramePr>
        <p:xfrm>
          <a:off x="2743594" y="5916763"/>
          <a:ext cx="634482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2988"/>
                <a:gridCol w="422988"/>
                <a:gridCol w="422988"/>
                <a:gridCol w="422988"/>
                <a:gridCol w="422988"/>
                <a:gridCol w="422988"/>
                <a:gridCol w="422988"/>
                <a:gridCol w="422988"/>
                <a:gridCol w="422988"/>
                <a:gridCol w="422988"/>
                <a:gridCol w="422988"/>
                <a:gridCol w="422988"/>
                <a:gridCol w="422988"/>
                <a:gridCol w="422988"/>
                <a:gridCol w="4229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8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8" name="Cerrar llave 117"/>
          <p:cNvSpPr/>
          <p:nvPr/>
        </p:nvSpPr>
        <p:spPr>
          <a:xfrm rot="5400000" flipV="1">
            <a:off x="3277482" y="5871692"/>
            <a:ext cx="170764" cy="12385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9" name="CuadroTexto 118"/>
          <p:cNvSpPr txBox="1"/>
          <p:nvPr/>
        </p:nvSpPr>
        <p:spPr>
          <a:xfrm>
            <a:off x="2813426" y="6477784"/>
            <a:ext cx="105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es-E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olumn</a:t>
            </a:r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0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0" name="Cerrar llave 119"/>
          <p:cNvSpPr/>
          <p:nvPr/>
        </p:nvSpPr>
        <p:spPr>
          <a:xfrm rot="5400000" flipV="1">
            <a:off x="4528475" y="5871692"/>
            <a:ext cx="170764" cy="12385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1" name="CuadroTexto 120"/>
          <p:cNvSpPr txBox="1"/>
          <p:nvPr/>
        </p:nvSpPr>
        <p:spPr>
          <a:xfrm>
            <a:off x="4064419" y="6477784"/>
            <a:ext cx="105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es-E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olumn</a:t>
            </a:r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1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2" name="Cerrar llave 121"/>
          <p:cNvSpPr/>
          <p:nvPr/>
        </p:nvSpPr>
        <p:spPr>
          <a:xfrm rot="5400000" flipV="1">
            <a:off x="5814045" y="5871692"/>
            <a:ext cx="170764" cy="12385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3" name="CuadroTexto 122"/>
          <p:cNvSpPr txBox="1"/>
          <p:nvPr/>
        </p:nvSpPr>
        <p:spPr>
          <a:xfrm>
            <a:off x="5349989" y="6477784"/>
            <a:ext cx="105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es-E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olumn</a:t>
            </a:r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4" name="Cerrar llave 123"/>
          <p:cNvSpPr/>
          <p:nvPr/>
        </p:nvSpPr>
        <p:spPr>
          <a:xfrm rot="5400000" flipV="1">
            <a:off x="7088117" y="5865326"/>
            <a:ext cx="170764" cy="12385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5" name="CuadroTexto 124"/>
          <p:cNvSpPr txBox="1"/>
          <p:nvPr/>
        </p:nvSpPr>
        <p:spPr>
          <a:xfrm>
            <a:off x="6624061" y="6471418"/>
            <a:ext cx="105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es-E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olumn</a:t>
            </a:r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3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6" name="Cerrar llave 125"/>
          <p:cNvSpPr/>
          <p:nvPr/>
        </p:nvSpPr>
        <p:spPr>
          <a:xfrm rot="5400000" flipV="1">
            <a:off x="8374238" y="5871692"/>
            <a:ext cx="170764" cy="123853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7" name="CuadroTexto 126"/>
          <p:cNvSpPr txBox="1"/>
          <p:nvPr/>
        </p:nvSpPr>
        <p:spPr>
          <a:xfrm>
            <a:off x="7910182" y="647778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</a:t>
            </a:r>
            <a:r>
              <a:rPr lang="es-ES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olumn</a:t>
            </a:r>
            <a:r>
              <a:rPr lang="es-E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4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8" name="Flecha abajo 127"/>
          <p:cNvSpPr/>
          <p:nvPr/>
        </p:nvSpPr>
        <p:spPr>
          <a:xfrm>
            <a:off x="8145225" y="4183462"/>
            <a:ext cx="486008" cy="1670582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7003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72927"/>
              </p:ext>
            </p:extLst>
          </p:nvPr>
        </p:nvGraphicFramePr>
        <p:xfrm>
          <a:off x="1167616" y="5892409"/>
          <a:ext cx="646477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539"/>
                <a:gridCol w="923539"/>
                <a:gridCol w="923539"/>
                <a:gridCol w="923539"/>
                <a:gridCol w="923539"/>
                <a:gridCol w="923539"/>
                <a:gridCol w="9235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84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94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1376912" y="5545348"/>
            <a:ext cx="650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[0]		[1]		[2]		[3]		[4]		[5]		[6]</a:t>
            </a:r>
            <a:endParaRPr lang="es-ES" dirty="0">
              <a:solidFill>
                <a:srgbClr val="7F7F7F"/>
              </a:solidFill>
            </a:endParaRPr>
          </a:p>
        </p:txBody>
      </p:sp>
      <p:graphicFrame>
        <p:nvGraphicFramePr>
          <p:cNvPr id="27" name="Tab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066528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CuadroTexto 27"/>
          <p:cNvSpPr txBox="1"/>
          <p:nvPr/>
        </p:nvSpPr>
        <p:spPr>
          <a:xfrm>
            <a:off x="7198031" y="4578961"/>
            <a:ext cx="196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a</a:t>
            </a:r>
            <a:r>
              <a:rPr lang="es-ES" dirty="0" err="1" smtClean="0">
                <a:latin typeface="Consolas"/>
                <a:cs typeface="Consolas"/>
              </a:rPr>
              <a:t>rray.heapsize</a:t>
            </a:r>
            <a:endParaRPr lang="es-ES" dirty="0">
              <a:latin typeface="Consolas"/>
              <a:cs typeface="Consolas"/>
            </a:endParaRPr>
          </a:p>
        </p:txBody>
      </p:sp>
      <p:grpSp>
        <p:nvGrpSpPr>
          <p:cNvPr id="29" name="Agrupar 28"/>
          <p:cNvGrpSpPr/>
          <p:nvPr/>
        </p:nvGrpSpPr>
        <p:grpSpPr>
          <a:xfrm>
            <a:off x="5542182" y="1478676"/>
            <a:ext cx="2894205" cy="2178281"/>
            <a:chOff x="938946" y="1639940"/>
            <a:chExt cx="6066579" cy="3277172"/>
          </a:xfrm>
        </p:grpSpPr>
        <p:sp>
          <p:nvSpPr>
            <p:cNvPr id="30" name="Elipse 29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>
                  <a:solidFill>
                    <a:srgbClr val="000000"/>
                  </a:solidFill>
                </a:rPr>
                <a:t>8</a:t>
              </a:r>
              <a:r>
                <a:rPr lang="es-ES" sz="1200" dirty="0" smtClean="0">
                  <a:solidFill>
                    <a:srgbClr val="000000"/>
                  </a:solidFill>
                </a:rPr>
                <a:t>4</a:t>
              </a:r>
              <a:endParaRPr lang="es-ES" sz="1200" dirty="0">
                <a:solidFill>
                  <a:srgbClr val="000000"/>
                </a:solidFill>
              </a:endParaRPr>
            </a:p>
          </p:txBody>
        </p:sp>
        <p:sp>
          <p:nvSpPr>
            <p:cNvPr id="31" name="Elipse 30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67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30" idx="3"/>
              <a:endCxn id="31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79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30" idx="5"/>
              <a:endCxn id="33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Elipse 34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17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Conector recto 35"/>
            <p:cNvCxnSpPr>
              <a:stCxn id="31" idx="3"/>
              <a:endCxn id="35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ipse 36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13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Conector recto 37"/>
            <p:cNvCxnSpPr>
              <a:stCxn id="31" idx="5"/>
              <a:endCxn id="37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ipse 38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5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Conector recto 39"/>
            <p:cNvCxnSpPr>
              <a:stCxn id="33" idx="3"/>
              <a:endCxn id="39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adroTexto 1"/>
          <p:cNvSpPr txBox="1"/>
          <p:nvPr/>
        </p:nvSpPr>
        <p:spPr>
          <a:xfrm>
            <a:off x="-8211" y="1786274"/>
            <a:ext cx="5042291" cy="2308324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Heapsort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BUILD-MAX-HEAP(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array.heapsize</a:t>
            </a:r>
            <a:r>
              <a:rPr lang="es-ES" dirty="0" smtClean="0">
                <a:latin typeface="Consolas"/>
                <a:cs typeface="Consolas"/>
              </a:rPr>
              <a:t> &gt;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i &lt;- array.heapsize-1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[i] &lt;- EXTRACT-MAX!(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-16433" y="2947828"/>
            <a:ext cx="5050513" cy="257540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3" name="Tabla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546430"/>
              </p:ext>
            </p:extLst>
          </p:nvPr>
        </p:nvGraphicFramePr>
        <p:xfrm>
          <a:off x="6112330" y="4948293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4" name="CuadroTexto 43"/>
          <p:cNvSpPr txBox="1"/>
          <p:nvPr/>
        </p:nvSpPr>
        <p:spPr>
          <a:xfrm>
            <a:off x="6351319" y="4587407"/>
            <a:ext cx="31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i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45" name="Cerrar llave 44"/>
          <p:cNvSpPr/>
          <p:nvPr/>
        </p:nvSpPr>
        <p:spPr>
          <a:xfrm rot="5400000">
            <a:off x="7095433" y="5883863"/>
            <a:ext cx="125426" cy="8842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/>
          <p:cNvSpPr txBox="1"/>
          <p:nvPr/>
        </p:nvSpPr>
        <p:spPr>
          <a:xfrm>
            <a:off x="6664394" y="641612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4205101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264864"/>
              </p:ext>
            </p:extLst>
          </p:nvPr>
        </p:nvGraphicFramePr>
        <p:xfrm>
          <a:off x="1167616" y="5892409"/>
          <a:ext cx="646477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539"/>
                <a:gridCol w="923539"/>
                <a:gridCol w="923539"/>
                <a:gridCol w="923539"/>
                <a:gridCol w="923539"/>
                <a:gridCol w="923539"/>
                <a:gridCol w="9235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84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94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1376912" y="5545348"/>
            <a:ext cx="650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[0]		[1]		[2]		[3]		[4]		[5]		[6]</a:t>
            </a:r>
            <a:endParaRPr lang="es-ES" dirty="0">
              <a:solidFill>
                <a:srgbClr val="7F7F7F"/>
              </a:solidFill>
            </a:endParaRPr>
          </a:p>
        </p:txBody>
      </p:sp>
      <p:graphicFrame>
        <p:nvGraphicFramePr>
          <p:cNvPr id="27" name="Tab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65277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CuadroTexto 27"/>
          <p:cNvSpPr txBox="1"/>
          <p:nvPr/>
        </p:nvSpPr>
        <p:spPr>
          <a:xfrm>
            <a:off x="7198031" y="4578961"/>
            <a:ext cx="196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a</a:t>
            </a:r>
            <a:r>
              <a:rPr lang="es-ES" dirty="0" err="1" smtClean="0">
                <a:latin typeface="Consolas"/>
                <a:cs typeface="Consolas"/>
              </a:rPr>
              <a:t>rray.heapsize</a:t>
            </a:r>
            <a:endParaRPr lang="es-ES" dirty="0">
              <a:latin typeface="Consolas"/>
              <a:cs typeface="Consolas"/>
            </a:endParaRPr>
          </a:p>
        </p:txBody>
      </p:sp>
      <p:grpSp>
        <p:nvGrpSpPr>
          <p:cNvPr id="29" name="Agrupar 28"/>
          <p:cNvGrpSpPr/>
          <p:nvPr/>
        </p:nvGrpSpPr>
        <p:grpSpPr>
          <a:xfrm>
            <a:off x="5542182" y="1478676"/>
            <a:ext cx="2894205" cy="2178281"/>
            <a:chOff x="938946" y="1639940"/>
            <a:chExt cx="6066579" cy="3277172"/>
          </a:xfrm>
        </p:grpSpPr>
        <p:sp>
          <p:nvSpPr>
            <p:cNvPr id="30" name="Elipse 29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>
                  <a:solidFill>
                    <a:srgbClr val="000000"/>
                  </a:solidFill>
                </a:rPr>
                <a:t>8</a:t>
              </a:r>
              <a:r>
                <a:rPr lang="es-ES" sz="1200" dirty="0" smtClean="0">
                  <a:solidFill>
                    <a:srgbClr val="000000"/>
                  </a:solidFill>
                </a:rPr>
                <a:t>4</a:t>
              </a:r>
              <a:endParaRPr lang="es-ES" sz="1200" dirty="0">
                <a:solidFill>
                  <a:srgbClr val="000000"/>
                </a:solidFill>
              </a:endParaRPr>
            </a:p>
          </p:txBody>
        </p:sp>
        <p:sp>
          <p:nvSpPr>
            <p:cNvPr id="31" name="Elipse 30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67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30" idx="3"/>
              <a:endCxn id="31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79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30" idx="5"/>
              <a:endCxn id="33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Elipse 34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17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Conector recto 35"/>
            <p:cNvCxnSpPr>
              <a:stCxn id="31" idx="3"/>
              <a:endCxn id="35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ipse 36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13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Conector recto 37"/>
            <p:cNvCxnSpPr>
              <a:stCxn id="31" idx="5"/>
              <a:endCxn id="37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ipse 38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5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Conector recto 39"/>
            <p:cNvCxnSpPr>
              <a:stCxn id="33" idx="3"/>
              <a:endCxn id="39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adroTexto 1"/>
          <p:cNvSpPr txBox="1"/>
          <p:nvPr/>
        </p:nvSpPr>
        <p:spPr>
          <a:xfrm>
            <a:off x="-8211" y="1786274"/>
            <a:ext cx="5042291" cy="2308324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Heapsort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BUILD-MAX-HEAP(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array.heapsize</a:t>
            </a:r>
            <a:r>
              <a:rPr lang="es-ES" dirty="0" smtClean="0">
                <a:latin typeface="Consolas"/>
                <a:cs typeface="Consolas"/>
              </a:rPr>
              <a:t> &gt;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i &lt;- array.heapsize-1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[i] &lt;- EXTRACT-MAX!(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-16433" y="2407428"/>
            <a:ext cx="5050513" cy="257540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3" name="Tabla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785146"/>
              </p:ext>
            </p:extLst>
          </p:nvPr>
        </p:nvGraphicFramePr>
        <p:xfrm>
          <a:off x="6112330" y="4948293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4" name="CuadroTexto 43"/>
          <p:cNvSpPr txBox="1"/>
          <p:nvPr/>
        </p:nvSpPr>
        <p:spPr>
          <a:xfrm>
            <a:off x="6351319" y="4587407"/>
            <a:ext cx="31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i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45" name="Cerrar llave 44"/>
          <p:cNvSpPr/>
          <p:nvPr/>
        </p:nvSpPr>
        <p:spPr>
          <a:xfrm rot="5400000">
            <a:off x="7095433" y="5883863"/>
            <a:ext cx="125426" cy="8842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/>
          <p:cNvSpPr txBox="1"/>
          <p:nvPr/>
        </p:nvSpPr>
        <p:spPr>
          <a:xfrm>
            <a:off x="6664394" y="641612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13599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953935"/>
              </p:ext>
            </p:extLst>
          </p:nvPr>
        </p:nvGraphicFramePr>
        <p:xfrm>
          <a:off x="1167616" y="5892409"/>
          <a:ext cx="646477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539"/>
                <a:gridCol w="923539"/>
                <a:gridCol w="923539"/>
                <a:gridCol w="923539"/>
                <a:gridCol w="923539"/>
                <a:gridCol w="923539"/>
                <a:gridCol w="9235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84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94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1376912" y="5545348"/>
            <a:ext cx="650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[0]		[1]		[2]		[3]		[4]		[5]		[6]</a:t>
            </a:r>
            <a:endParaRPr lang="es-ES" dirty="0">
              <a:solidFill>
                <a:srgbClr val="7F7F7F"/>
              </a:solidFill>
            </a:endParaRPr>
          </a:p>
        </p:txBody>
      </p:sp>
      <p:graphicFrame>
        <p:nvGraphicFramePr>
          <p:cNvPr id="27" name="Tab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159261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CuadroTexto 27"/>
          <p:cNvSpPr txBox="1"/>
          <p:nvPr/>
        </p:nvSpPr>
        <p:spPr>
          <a:xfrm>
            <a:off x="7198031" y="4578961"/>
            <a:ext cx="196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a</a:t>
            </a:r>
            <a:r>
              <a:rPr lang="es-ES" dirty="0" err="1" smtClean="0">
                <a:latin typeface="Consolas"/>
                <a:cs typeface="Consolas"/>
              </a:rPr>
              <a:t>rray.heapsize</a:t>
            </a:r>
            <a:endParaRPr lang="es-ES" dirty="0">
              <a:latin typeface="Consolas"/>
              <a:cs typeface="Consolas"/>
            </a:endParaRPr>
          </a:p>
        </p:txBody>
      </p:sp>
      <p:grpSp>
        <p:nvGrpSpPr>
          <p:cNvPr id="29" name="Agrupar 28"/>
          <p:cNvGrpSpPr/>
          <p:nvPr/>
        </p:nvGrpSpPr>
        <p:grpSpPr>
          <a:xfrm>
            <a:off x="5542182" y="1478676"/>
            <a:ext cx="2894205" cy="2178281"/>
            <a:chOff x="938946" y="1639940"/>
            <a:chExt cx="6066579" cy="3277172"/>
          </a:xfrm>
        </p:grpSpPr>
        <p:sp>
          <p:nvSpPr>
            <p:cNvPr id="30" name="Elipse 29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>
                  <a:solidFill>
                    <a:srgbClr val="000000"/>
                  </a:solidFill>
                </a:rPr>
                <a:t>8</a:t>
              </a:r>
              <a:r>
                <a:rPr lang="es-ES" sz="1200" dirty="0" smtClean="0">
                  <a:solidFill>
                    <a:srgbClr val="000000"/>
                  </a:solidFill>
                </a:rPr>
                <a:t>4</a:t>
              </a:r>
              <a:endParaRPr lang="es-ES" sz="1200" dirty="0">
                <a:solidFill>
                  <a:srgbClr val="000000"/>
                </a:solidFill>
              </a:endParaRPr>
            </a:p>
          </p:txBody>
        </p:sp>
        <p:sp>
          <p:nvSpPr>
            <p:cNvPr id="31" name="Elipse 30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67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30" idx="3"/>
              <a:endCxn id="31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79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30" idx="5"/>
              <a:endCxn id="33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Elipse 34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17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Conector recto 35"/>
            <p:cNvCxnSpPr>
              <a:stCxn id="31" idx="3"/>
              <a:endCxn id="35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ipse 36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13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Conector recto 37"/>
            <p:cNvCxnSpPr>
              <a:stCxn id="31" idx="5"/>
              <a:endCxn id="37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ipse 38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5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Conector recto 39"/>
            <p:cNvCxnSpPr>
              <a:stCxn id="33" idx="3"/>
              <a:endCxn id="39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adroTexto 1"/>
          <p:cNvSpPr txBox="1"/>
          <p:nvPr/>
        </p:nvSpPr>
        <p:spPr>
          <a:xfrm>
            <a:off x="-8211" y="1786274"/>
            <a:ext cx="5042291" cy="2308324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Heapsort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BUILD-MAX-HEAP(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array.heapsize</a:t>
            </a:r>
            <a:r>
              <a:rPr lang="es-ES" dirty="0" smtClean="0">
                <a:latin typeface="Consolas"/>
                <a:cs typeface="Consolas"/>
              </a:rPr>
              <a:t> &gt;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i &lt;- array.heapsize-1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[i] &lt;- EXTRACT-MAX!(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-16433" y="2664118"/>
            <a:ext cx="5050513" cy="257540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3" name="Tabla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311950"/>
              </p:ext>
            </p:extLst>
          </p:nvPr>
        </p:nvGraphicFramePr>
        <p:xfrm>
          <a:off x="6112330" y="4948293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4" name="CuadroTexto 43"/>
          <p:cNvSpPr txBox="1"/>
          <p:nvPr/>
        </p:nvSpPr>
        <p:spPr>
          <a:xfrm>
            <a:off x="6351319" y="4587407"/>
            <a:ext cx="31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i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45" name="Cerrar llave 44"/>
          <p:cNvSpPr/>
          <p:nvPr/>
        </p:nvSpPr>
        <p:spPr>
          <a:xfrm rot="5400000">
            <a:off x="7095433" y="5883863"/>
            <a:ext cx="125426" cy="8842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/>
          <p:cNvSpPr txBox="1"/>
          <p:nvPr/>
        </p:nvSpPr>
        <p:spPr>
          <a:xfrm>
            <a:off x="6664394" y="641612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417378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628958"/>
              </p:ext>
            </p:extLst>
          </p:nvPr>
        </p:nvGraphicFramePr>
        <p:xfrm>
          <a:off x="1167616" y="5892409"/>
          <a:ext cx="646477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539"/>
                <a:gridCol w="923539"/>
                <a:gridCol w="923539"/>
                <a:gridCol w="923539"/>
                <a:gridCol w="923539"/>
                <a:gridCol w="923539"/>
                <a:gridCol w="9235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84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94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1376912" y="5545348"/>
            <a:ext cx="650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[0]		[1]		[2]		[3]		[4]		[5]		[6]</a:t>
            </a:r>
            <a:endParaRPr lang="es-ES" dirty="0">
              <a:solidFill>
                <a:srgbClr val="7F7F7F"/>
              </a:solidFill>
            </a:endParaRPr>
          </a:p>
        </p:txBody>
      </p:sp>
      <p:graphicFrame>
        <p:nvGraphicFramePr>
          <p:cNvPr id="27" name="Tabla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707171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8" name="CuadroTexto 27"/>
          <p:cNvSpPr txBox="1"/>
          <p:nvPr/>
        </p:nvSpPr>
        <p:spPr>
          <a:xfrm>
            <a:off x="7198031" y="4578961"/>
            <a:ext cx="196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a</a:t>
            </a:r>
            <a:r>
              <a:rPr lang="es-ES" dirty="0" err="1" smtClean="0">
                <a:latin typeface="Consolas"/>
                <a:cs typeface="Consolas"/>
              </a:rPr>
              <a:t>rray.heapsize</a:t>
            </a:r>
            <a:endParaRPr lang="es-ES" dirty="0">
              <a:latin typeface="Consolas"/>
              <a:cs typeface="Consolas"/>
            </a:endParaRPr>
          </a:p>
        </p:txBody>
      </p:sp>
      <p:grpSp>
        <p:nvGrpSpPr>
          <p:cNvPr id="29" name="Agrupar 28"/>
          <p:cNvGrpSpPr/>
          <p:nvPr/>
        </p:nvGrpSpPr>
        <p:grpSpPr>
          <a:xfrm>
            <a:off x="5542182" y="1478676"/>
            <a:ext cx="2894205" cy="2178281"/>
            <a:chOff x="938946" y="1639940"/>
            <a:chExt cx="6066579" cy="3277172"/>
          </a:xfrm>
        </p:grpSpPr>
        <p:sp>
          <p:nvSpPr>
            <p:cNvPr id="30" name="Elipse 29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rgbClr val="000000"/>
                  </a:solidFill>
                </a:rPr>
                <a:t>79</a:t>
              </a:r>
              <a:endParaRPr lang="es-ES" sz="1200" dirty="0">
                <a:solidFill>
                  <a:srgbClr val="000000"/>
                </a:solidFill>
              </a:endParaRPr>
            </a:p>
          </p:txBody>
        </p:sp>
        <p:sp>
          <p:nvSpPr>
            <p:cNvPr id="31" name="Elipse 30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67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30" idx="3"/>
              <a:endCxn id="31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5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30" idx="5"/>
              <a:endCxn id="33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Elipse 34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17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Conector recto 35"/>
            <p:cNvCxnSpPr>
              <a:stCxn id="31" idx="3"/>
              <a:endCxn id="35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ipse 36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13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Conector recto 37"/>
            <p:cNvCxnSpPr>
              <a:stCxn id="31" idx="5"/>
              <a:endCxn id="37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adroTexto 1"/>
          <p:cNvSpPr txBox="1"/>
          <p:nvPr/>
        </p:nvSpPr>
        <p:spPr>
          <a:xfrm>
            <a:off x="-8211" y="1786274"/>
            <a:ext cx="5042291" cy="2308324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Heapsort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BUILD-MAX-HEAP(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array.heapsize</a:t>
            </a:r>
            <a:r>
              <a:rPr lang="es-ES" dirty="0" smtClean="0">
                <a:latin typeface="Consolas"/>
                <a:cs typeface="Consolas"/>
              </a:rPr>
              <a:t> &gt;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i &lt;- array.heapsize-1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[i] &lt;- EXTRACT-MAX!(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-16433" y="2947828"/>
            <a:ext cx="5050513" cy="257540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3" name="Tabla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698545"/>
              </p:ext>
            </p:extLst>
          </p:nvPr>
        </p:nvGraphicFramePr>
        <p:xfrm>
          <a:off x="6112330" y="4948293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4" name="CuadroTexto 43"/>
          <p:cNvSpPr txBox="1"/>
          <p:nvPr/>
        </p:nvSpPr>
        <p:spPr>
          <a:xfrm>
            <a:off x="6351319" y="4587407"/>
            <a:ext cx="31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i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45" name="Cerrar llave 44"/>
          <p:cNvSpPr/>
          <p:nvPr/>
        </p:nvSpPr>
        <p:spPr>
          <a:xfrm rot="5400000">
            <a:off x="6615751" y="5472167"/>
            <a:ext cx="152877" cy="173504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/>
          <p:cNvSpPr txBox="1"/>
          <p:nvPr/>
        </p:nvSpPr>
        <p:spPr>
          <a:xfrm>
            <a:off x="6272546" y="641612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064935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pSp>
        <p:nvGrpSpPr>
          <p:cNvPr id="29" name="Agrupar 28"/>
          <p:cNvGrpSpPr/>
          <p:nvPr/>
        </p:nvGrpSpPr>
        <p:grpSpPr>
          <a:xfrm>
            <a:off x="5542182" y="1478676"/>
            <a:ext cx="2894205" cy="2178281"/>
            <a:chOff x="938946" y="1639940"/>
            <a:chExt cx="6066579" cy="3277172"/>
          </a:xfrm>
        </p:grpSpPr>
        <p:sp>
          <p:nvSpPr>
            <p:cNvPr id="30" name="Elipse 29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rgbClr val="000000"/>
                  </a:solidFill>
                </a:rPr>
                <a:t>79</a:t>
              </a:r>
              <a:endParaRPr lang="es-ES" sz="1200" dirty="0">
                <a:solidFill>
                  <a:srgbClr val="000000"/>
                </a:solidFill>
              </a:endParaRPr>
            </a:p>
          </p:txBody>
        </p:sp>
        <p:sp>
          <p:nvSpPr>
            <p:cNvPr id="31" name="Elipse 30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67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30" idx="3"/>
              <a:endCxn id="31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5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30" idx="5"/>
              <a:endCxn id="33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Elipse 34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17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Conector recto 35"/>
            <p:cNvCxnSpPr>
              <a:stCxn id="31" idx="3"/>
              <a:endCxn id="35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ipse 36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13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Conector recto 37"/>
            <p:cNvCxnSpPr>
              <a:stCxn id="31" idx="5"/>
              <a:endCxn id="37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adroTexto 1"/>
          <p:cNvSpPr txBox="1"/>
          <p:nvPr/>
        </p:nvSpPr>
        <p:spPr>
          <a:xfrm>
            <a:off x="-8211" y="1786274"/>
            <a:ext cx="5042291" cy="2308324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Heapsort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BUILD-MAX-HEAP(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array.heapsize</a:t>
            </a:r>
            <a:r>
              <a:rPr lang="es-ES" dirty="0" smtClean="0">
                <a:latin typeface="Consolas"/>
                <a:cs typeface="Consolas"/>
              </a:rPr>
              <a:t> &gt;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i &lt;- array.heapsize-1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[i] &lt;- EXTRACT-MAX!(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-16433" y="2393918"/>
            <a:ext cx="5050513" cy="257540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39" name="Tabla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455116"/>
              </p:ext>
            </p:extLst>
          </p:nvPr>
        </p:nvGraphicFramePr>
        <p:xfrm>
          <a:off x="1167616" y="5892409"/>
          <a:ext cx="646477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539"/>
                <a:gridCol w="923539"/>
                <a:gridCol w="923539"/>
                <a:gridCol w="923539"/>
                <a:gridCol w="923539"/>
                <a:gridCol w="923539"/>
                <a:gridCol w="9235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84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94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</a:tbl>
          </a:graphicData>
        </a:graphic>
      </p:graphicFrame>
      <p:sp>
        <p:nvSpPr>
          <p:cNvPr id="40" name="CuadroTexto 39"/>
          <p:cNvSpPr txBox="1"/>
          <p:nvPr/>
        </p:nvSpPr>
        <p:spPr>
          <a:xfrm>
            <a:off x="1376912" y="5545348"/>
            <a:ext cx="650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[0]		[1]		[2]		[3]		[4]		[5]		[6]</a:t>
            </a:r>
            <a:endParaRPr lang="es-ES" dirty="0">
              <a:solidFill>
                <a:srgbClr val="7F7F7F"/>
              </a:solidFill>
            </a:endParaRPr>
          </a:p>
        </p:txBody>
      </p:sp>
      <p:graphicFrame>
        <p:nvGraphicFramePr>
          <p:cNvPr id="41" name="Tabla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282637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CuadroTexto 41"/>
          <p:cNvSpPr txBox="1"/>
          <p:nvPr/>
        </p:nvSpPr>
        <p:spPr>
          <a:xfrm>
            <a:off x="7198031" y="4578961"/>
            <a:ext cx="196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a</a:t>
            </a:r>
            <a:r>
              <a:rPr lang="es-ES" dirty="0" err="1" smtClean="0">
                <a:latin typeface="Consolas"/>
                <a:cs typeface="Consolas"/>
              </a:rPr>
              <a:t>rray.heapsize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7" name="Tab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649844"/>
              </p:ext>
            </p:extLst>
          </p:nvPr>
        </p:nvGraphicFramePr>
        <p:xfrm>
          <a:off x="6112330" y="4948293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8" name="CuadroTexto 47"/>
          <p:cNvSpPr txBox="1"/>
          <p:nvPr/>
        </p:nvSpPr>
        <p:spPr>
          <a:xfrm>
            <a:off x="6351319" y="4587407"/>
            <a:ext cx="31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i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49" name="Cerrar llave 48"/>
          <p:cNvSpPr/>
          <p:nvPr/>
        </p:nvSpPr>
        <p:spPr>
          <a:xfrm rot="5400000">
            <a:off x="6615751" y="5472167"/>
            <a:ext cx="152877" cy="173504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CuadroTexto 49"/>
          <p:cNvSpPr txBox="1"/>
          <p:nvPr/>
        </p:nvSpPr>
        <p:spPr>
          <a:xfrm>
            <a:off x="6272546" y="641612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165037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pSp>
        <p:nvGrpSpPr>
          <p:cNvPr id="29" name="Agrupar 28"/>
          <p:cNvGrpSpPr/>
          <p:nvPr/>
        </p:nvGrpSpPr>
        <p:grpSpPr>
          <a:xfrm>
            <a:off x="5542182" y="1478676"/>
            <a:ext cx="2894205" cy="2178281"/>
            <a:chOff x="938946" y="1639940"/>
            <a:chExt cx="6066579" cy="3277172"/>
          </a:xfrm>
        </p:grpSpPr>
        <p:sp>
          <p:nvSpPr>
            <p:cNvPr id="30" name="Elipse 29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rgbClr val="000000"/>
                  </a:solidFill>
                </a:rPr>
                <a:t>79</a:t>
              </a:r>
              <a:endParaRPr lang="es-ES" sz="1200" dirty="0">
                <a:solidFill>
                  <a:srgbClr val="000000"/>
                </a:solidFill>
              </a:endParaRPr>
            </a:p>
          </p:txBody>
        </p:sp>
        <p:sp>
          <p:nvSpPr>
            <p:cNvPr id="31" name="Elipse 30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67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30" idx="3"/>
              <a:endCxn id="31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5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30" idx="5"/>
              <a:endCxn id="33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Elipse 34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17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Conector recto 35"/>
            <p:cNvCxnSpPr>
              <a:stCxn id="31" idx="3"/>
              <a:endCxn id="35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Elipse 36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13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Conector recto 37"/>
            <p:cNvCxnSpPr>
              <a:stCxn id="31" idx="5"/>
              <a:endCxn id="37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adroTexto 1"/>
          <p:cNvSpPr txBox="1"/>
          <p:nvPr/>
        </p:nvSpPr>
        <p:spPr>
          <a:xfrm>
            <a:off x="-8211" y="1786274"/>
            <a:ext cx="5042291" cy="2308324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Heapsort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BUILD-MAX-HEAP(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array.heapsize</a:t>
            </a:r>
            <a:r>
              <a:rPr lang="es-ES" dirty="0" smtClean="0">
                <a:latin typeface="Consolas"/>
                <a:cs typeface="Consolas"/>
              </a:rPr>
              <a:t> &gt;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i &lt;- array.heapsize-1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[i] &lt;- EXTRACT-MAX!(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-16433" y="2664118"/>
            <a:ext cx="5050513" cy="257540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39" name="Tabla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035989"/>
              </p:ext>
            </p:extLst>
          </p:nvPr>
        </p:nvGraphicFramePr>
        <p:xfrm>
          <a:off x="1167616" y="5892409"/>
          <a:ext cx="646477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539"/>
                <a:gridCol w="923539"/>
                <a:gridCol w="923539"/>
                <a:gridCol w="923539"/>
                <a:gridCol w="923539"/>
                <a:gridCol w="923539"/>
                <a:gridCol w="9235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79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84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94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</a:tbl>
          </a:graphicData>
        </a:graphic>
      </p:graphicFrame>
      <p:sp>
        <p:nvSpPr>
          <p:cNvPr id="40" name="CuadroTexto 39"/>
          <p:cNvSpPr txBox="1"/>
          <p:nvPr/>
        </p:nvSpPr>
        <p:spPr>
          <a:xfrm>
            <a:off x="1376912" y="5545348"/>
            <a:ext cx="650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[0]		[1]		[2]		[3]		[4]		[5]		[6]</a:t>
            </a:r>
            <a:endParaRPr lang="es-ES" dirty="0">
              <a:solidFill>
                <a:srgbClr val="7F7F7F"/>
              </a:solidFill>
            </a:endParaRPr>
          </a:p>
        </p:txBody>
      </p:sp>
      <p:graphicFrame>
        <p:nvGraphicFramePr>
          <p:cNvPr id="41" name="Tabla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13250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CuadroTexto 41"/>
          <p:cNvSpPr txBox="1"/>
          <p:nvPr/>
        </p:nvSpPr>
        <p:spPr>
          <a:xfrm>
            <a:off x="7198031" y="4578961"/>
            <a:ext cx="196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a</a:t>
            </a:r>
            <a:r>
              <a:rPr lang="es-ES" dirty="0" err="1" smtClean="0">
                <a:latin typeface="Consolas"/>
                <a:cs typeface="Consolas"/>
              </a:rPr>
              <a:t>rray.heapsize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7" name="Tab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531482"/>
              </p:ext>
            </p:extLst>
          </p:nvPr>
        </p:nvGraphicFramePr>
        <p:xfrm>
          <a:off x="6112330" y="4948293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8" name="CuadroTexto 47"/>
          <p:cNvSpPr txBox="1"/>
          <p:nvPr/>
        </p:nvSpPr>
        <p:spPr>
          <a:xfrm>
            <a:off x="6351319" y="4587407"/>
            <a:ext cx="31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i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49" name="Cerrar llave 48"/>
          <p:cNvSpPr/>
          <p:nvPr/>
        </p:nvSpPr>
        <p:spPr>
          <a:xfrm rot="5400000">
            <a:off x="6615751" y="5472167"/>
            <a:ext cx="152877" cy="173504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CuadroTexto 49"/>
          <p:cNvSpPr txBox="1"/>
          <p:nvPr/>
        </p:nvSpPr>
        <p:spPr>
          <a:xfrm>
            <a:off x="6272546" y="641612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421298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pSp>
        <p:nvGrpSpPr>
          <p:cNvPr id="29" name="Agrupar 28"/>
          <p:cNvGrpSpPr/>
          <p:nvPr/>
        </p:nvGrpSpPr>
        <p:grpSpPr>
          <a:xfrm>
            <a:off x="5542182" y="1478676"/>
            <a:ext cx="2894205" cy="2178281"/>
            <a:chOff x="938946" y="1639940"/>
            <a:chExt cx="6066579" cy="3277172"/>
          </a:xfrm>
        </p:grpSpPr>
        <p:sp>
          <p:nvSpPr>
            <p:cNvPr id="30" name="Elipse 29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rgbClr val="000000"/>
                  </a:solidFill>
                </a:rPr>
                <a:t>67</a:t>
              </a:r>
              <a:endParaRPr lang="es-ES" sz="1200" dirty="0">
                <a:solidFill>
                  <a:srgbClr val="000000"/>
                </a:solidFill>
              </a:endParaRPr>
            </a:p>
          </p:txBody>
        </p:sp>
        <p:sp>
          <p:nvSpPr>
            <p:cNvPr id="31" name="Elipse 30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1</a:t>
              </a:r>
              <a:r>
                <a:rPr lang="es-ES" sz="1200" dirty="0" smtClean="0">
                  <a:solidFill>
                    <a:schemeClr val="tx1"/>
                  </a:solidFill>
                </a:rPr>
                <a:t>7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30" idx="3"/>
              <a:endCxn id="31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5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30" idx="5"/>
              <a:endCxn id="33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Elipse 34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13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Conector recto 35"/>
            <p:cNvCxnSpPr>
              <a:stCxn id="31" idx="3"/>
              <a:endCxn id="35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adroTexto 1"/>
          <p:cNvSpPr txBox="1"/>
          <p:nvPr/>
        </p:nvSpPr>
        <p:spPr>
          <a:xfrm>
            <a:off x="-8211" y="1786274"/>
            <a:ext cx="5042291" cy="2308324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Heapsort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BUILD-MAX-HEAP(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array.heapsize</a:t>
            </a:r>
            <a:r>
              <a:rPr lang="es-ES" dirty="0" smtClean="0">
                <a:latin typeface="Consolas"/>
                <a:cs typeface="Consolas"/>
              </a:rPr>
              <a:t> &gt;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i &lt;- array.heapsize-1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[i] &lt;- EXTRACT-MAX!(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-16433" y="2961338"/>
            <a:ext cx="5050513" cy="257540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39" name="Tabla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25920"/>
              </p:ext>
            </p:extLst>
          </p:nvPr>
        </p:nvGraphicFramePr>
        <p:xfrm>
          <a:off x="1167616" y="5892409"/>
          <a:ext cx="646477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539"/>
                <a:gridCol w="923539"/>
                <a:gridCol w="923539"/>
                <a:gridCol w="923539"/>
                <a:gridCol w="923539"/>
                <a:gridCol w="923539"/>
                <a:gridCol w="9235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79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84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94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</a:tbl>
          </a:graphicData>
        </a:graphic>
      </p:graphicFrame>
      <p:sp>
        <p:nvSpPr>
          <p:cNvPr id="40" name="CuadroTexto 39"/>
          <p:cNvSpPr txBox="1"/>
          <p:nvPr/>
        </p:nvSpPr>
        <p:spPr>
          <a:xfrm>
            <a:off x="1376912" y="5545348"/>
            <a:ext cx="650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[0]		[1]		[2]		[3]		[4]		[5]		[6]</a:t>
            </a:r>
            <a:endParaRPr lang="es-ES" dirty="0">
              <a:solidFill>
                <a:srgbClr val="7F7F7F"/>
              </a:solidFill>
            </a:endParaRPr>
          </a:p>
        </p:txBody>
      </p:sp>
      <p:graphicFrame>
        <p:nvGraphicFramePr>
          <p:cNvPr id="41" name="Tabla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7330649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CuadroTexto 41"/>
          <p:cNvSpPr txBox="1"/>
          <p:nvPr/>
        </p:nvSpPr>
        <p:spPr>
          <a:xfrm>
            <a:off x="7198031" y="4578961"/>
            <a:ext cx="196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a</a:t>
            </a:r>
            <a:r>
              <a:rPr lang="es-ES" dirty="0" err="1" smtClean="0">
                <a:latin typeface="Consolas"/>
                <a:cs typeface="Consolas"/>
              </a:rPr>
              <a:t>rray.heapsize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7" name="Tab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327364"/>
              </p:ext>
            </p:extLst>
          </p:nvPr>
        </p:nvGraphicFramePr>
        <p:xfrm>
          <a:off x="6112330" y="4948293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8" name="CuadroTexto 47"/>
          <p:cNvSpPr txBox="1"/>
          <p:nvPr/>
        </p:nvSpPr>
        <p:spPr>
          <a:xfrm>
            <a:off x="6351319" y="4587407"/>
            <a:ext cx="31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i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49" name="Cerrar llave 48"/>
          <p:cNvSpPr/>
          <p:nvPr/>
        </p:nvSpPr>
        <p:spPr>
          <a:xfrm rot="5400000">
            <a:off x="6128755" y="4985172"/>
            <a:ext cx="152878" cy="270903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CuadroTexto 49"/>
          <p:cNvSpPr txBox="1"/>
          <p:nvPr/>
        </p:nvSpPr>
        <p:spPr>
          <a:xfrm>
            <a:off x="5826188" y="641612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599783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pSp>
        <p:nvGrpSpPr>
          <p:cNvPr id="29" name="Agrupar 28"/>
          <p:cNvGrpSpPr/>
          <p:nvPr/>
        </p:nvGrpSpPr>
        <p:grpSpPr>
          <a:xfrm>
            <a:off x="5542182" y="1478676"/>
            <a:ext cx="2894205" cy="2178281"/>
            <a:chOff x="938946" y="1639940"/>
            <a:chExt cx="6066579" cy="3277172"/>
          </a:xfrm>
        </p:grpSpPr>
        <p:sp>
          <p:nvSpPr>
            <p:cNvPr id="30" name="Elipse 29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rgbClr val="000000"/>
                  </a:solidFill>
                </a:rPr>
                <a:t>67</a:t>
              </a:r>
              <a:endParaRPr lang="es-ES" sz="1200" dirty="0">
                <a:solidFill>
                  <a:srgbClr val="000000"/>
                </a:solidFill>
              </a:endParaRPr>
            </a:p>
          </p:txBody>
        </p:sp>
        <p:sp>
          <p:nvSpPr>
            <p:cNvPr id="31" name="Elipse 30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1</a:t>
              </a:r>
              <a:r>
                <a:rPr lang="es-ES" sz="1200" dirty="0" smtClean="0">
                  <a:solidFill>
                    <a:schemeClr val="tx1"/>
                  </a:solidFill>
                </a:rPr>
                <a:t>7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30" idx="3"/>
              <a:endCxn id="31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5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30" idx="5"/>
              <a:endCxn id="33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Elipse 34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13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Conector recto 35"/>
            <p:cNvCxnSpPr>
              <a:stCxn id="31" idx="3"/>
              <a:endCxn id="35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adroTexto 1"/>
          <p:cNvSpPr txBox="1"/>
          <p:nvPr/>
        </p:nvSpPr>
        <p:spPr>
          <a:xfrm>
            <a:off x="-8211" y="1786274"/>
            <a:ext cx="5042291" cy="2308324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Heapsort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BUILD-MAX-HEAP(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array.heapsize</a:t>
            </a:r>
            <a:r>
              <a:rPr lang="es-ES" dirty="0" smtClean="0">
                <a:latin typeface="Consolas"/>
                <a:cs typeface="Consolas"/>
              </a:rPr>
              <a:t> &gt;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i &lt;- array.heapsize-1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[i] &lt;- EXTRACT-MAX!(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-16433" y="2393918"/>
            <a:ext cx="5050513" cy="257540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39" name="Tabla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3400159"/>
              </p:ext>
            </p:extLst>
          </p:nvPr>
        </p:nvGraphicFramePr>
        <p:xfrm>
          <a:off x="1167616" y="5892409"/>
          <a:ext cx="646477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539"/>
                <a:gridCol w="923539"/>
                <a:gridCol w="923539"/>
                <a:gridCol w="923539"/>
                <a:gridCol w="923539"/>
                <a:gridCol w="923539"/>
                <a:gridCol w="9235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79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84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94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</a:tbl>
          </a:graphicData>
        </a:graphic>
      </p:graphicFrame>
      <p:sp>
        <p:nvSpPr>
          <p:cNvPr id="40" name="CuadroTexto 39"/>
          <p:cNvSpPr txBox="1"/>
          <p:nvPr/>
        </p:nvSpPr>
        <p:spPr>
          <a:xfrm>
            <a:off x="1376912" y="5545348"/>
            <a:ext cx="650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[0]		[1]		[2]		[3]		[4]		[5]		[6]</a:t>
            </a:r>
            <a:endParaRPr lang="es-ES" dirty="0">
              <a:solidFill>
                <a:srgbClr val="7F7F7F"/>
              </a:solidFill>
            </a:endParaRPr>
          </a:p>
        </p:txBody>
      </p:sp>
      <p:graphicFrame>
        <p:nvGraphicFramePr>
          <p:cNvPr id="41" name="Tabla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0164584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CuadroTexto 41"/>
          <p:cNvSpPr txBox="1"/>
          <p:nvPr/>
        </p:nvSpPr>
        <p:spPr>
          <a:xfrm>
            <a:off x="7198031" y="4578961"/>
            <a:ext cx="196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a</a:t>
            </a:r>
            <a:r>
              <a:rPr lang="es-ES" dirty="0" err="1" smtClean="0">
                <a:latin typeface="Consolas"/>
                <a:cs typeface="Consolas"/>
              </a:rPr>
              <a:t>rray.heapsize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7" name="Tab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2296941"/>
              </p:ext>
            </p:extLst>
          </p:nvPr>
        </p:nvGraphicFramePr>
        <p:xfrm>
          <a:off x="6112330" y="4948293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8" name="CuadroTexto 47"/>
          <p:cNvSpPr txBox="1"/>
          <p:nvPr/>
        </p:nvSpPr>
        <p:spPr>
          <a:xfrm>
            <a:off x="6351319" y="4587407"/>
            <a:ext cx="31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i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49" name="Cerrar llave 48"/>
          <p:cNvSpPr/>
          <p:nvPr/>
        </p:nvSpPr>
        <p:spPr>
          <a:xfrm rot="5400000">
            <a:off x="6128755" y="4985172"/>
            <a:ext cx="152878" cy="270903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CuadroTexto 49"/>
          <p:cNvSpPr txBox="1"/>
          <p:nvPr/>
        </p:nvSpPr>
        <p:spPr>
          <a:xfrm>
            <a:off x="5826188" y="641612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22846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pSp>
        <p:nvGrpSpPr>
          <p:cNvPr id="29" name="Agrupar 28"/>
          <p:cNvGrpSpPr/>
          <p:nvPr/>
        </p:nvGrpSpPr>
        <p:grpSpPr>
          <a:xfrm>
            <a:off x="5542182" y="1478676"/>
            <a:ext cx="2894205" cy="2178281"/>
            <a:chOff x="938946" y="1639940"/>
            <a:chExt cx="6066579" cy="3277172"/>
          </a:xfrm>
        </p:grpSpPr>
        <p:sp>
          <p:nvSpPr>
            <p:cNvPr id="30" name="Elipse 29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rgbClr val="000000"/>
                  </a:solidFill>
                </a:rPr>
                <a:t>67</a:t>
              </a:r>
              <a:endParaRPr lang="es-ES" sz="1200" dirty="0">
                <a:solidFill>
                  <a:srgbClr val="000000"/>
                </a:solidFill>
              </a:endParaRPr>
            </a:p>
          </p:txBody>
        </p:sp>
        <p:sp>
          <p:nvSpPr>
            <p:cNvPr id="31" name="Elipse 30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1</a:t>
              </a:r>
              <a:r>
                <a:rPr lang="es-ES" sz="1200" dirty="0" smtClean="0">
                  <a:solidFill>
                    <a:schemeClr val="tx1"/>
                  </a:solidFill>
                </a:rPr>
                <a:t>7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30" idx="3"/>
              <a:endCxn id="31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5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30" idx="5"/>
              <a:endCxn id="33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Elipse 34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13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Conector recto 35"/>
            <p:cNvCxnSpPr>
              <a:stCxn id="31" idx="3"/>
              <a:endCxn id="35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adroTexto 1"/>
          <p:cNvSpPr txBox="1"/>
          <p:nvPr/>
        </p:nvSpPr>
        <p:spPr>
          <a:xfrm>
            <a:off x="-8211" y="1786274"/>
            <a:ext cx="5042291" cy="2308324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Heapsort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BUILD-MAX-HEAP(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array.heapsize</a:t>
            </a:r>
            <a:r>
              <a:rPr lang="es-ES" dirty="0" smtClean="0">
                <a:latin typeface="Consolas"/>
                <a:cs typeface="Consolas"/>
              </a:rPr>
              <a:t> &gt;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i &lt;- array.heapsize-1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[i] &lt;- EXTRACT-MAX!(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-16433" y="2664118"/>
            <a:ext cx="5050513" cy="257540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39" name="Tabla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530636"/>
              </p:ext>
            </p:extLst>
          </p:nvPr>
        </p:nvGraphicFramePr>
        <p:xfrm>
          <a:off x="1167616" y="5892409"/>
          <a:ext cx="646477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539"/>
                <a:gridCol w="923539"/>
                <a:gridCol w="923539"/>
                <a:gridCol w="923539"/>
                <a:gridCol w="923539"/>
                <a:gridCol w="923539"/>
                <a:gridCol w="9235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67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79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84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94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</a:tbl>
          </a:graphicData>
        </a:graphic>
      </p:graphicFrame>
      <p:sp>
        <p:nvSpPr>
          <p:cNvPr id="40" name="CuadroTexto 39"/>
          <p:cNvSpPr txBox="1"/>
          <p:nvPr/>
        </p:nvSpPr>
        <p:spPr>
          <a:xfrm>
            <a:off x="1376912" y="5545348"/>
            <a:ext cx="650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[0]		[1]		[2]		[3]		[4]		[5]		[6]</a:t>
            </a:r>
            <a:endParaRPr lang="es-ES" dirty="0">
              <a:solidFill>
                <a:srgbClr val="7F7F7F"/>
              </a:solidFill>
            </a:endParaRPr>
          </a:p>
        </p:txBody>
      </p:sp>
      <p:graphicFrame>
        <p:nvGraphicFramePr>
          <p:cNvPr id="41" name="Tabla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36553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CuadroTexto 41"/>
          <p:cNvSpPr txBox="1"/>
          <p:nvPr/>
        </p:nvSpPr>
        <p:spPr>
          <a:xfrm>
            <a:off x="7198031" y="4578961"/>
            <a:ext cx="196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a</a:t>
            </a:r>
            <a:r>
              <a:rPr lang="es-ES" dirty="0" err="1" smtClean="0">
                <a:latin typeface="Consolas"/>
                <a:cs typeface="Consolas"/>
              </a:rPr>
              <a:t>rray.heapsize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7" name="Tab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337750"/>
              </p:ext>
            </p:extLst>
          </p:nvPr>
        </p:nvGraphicFramePr>
        <p:xfrm>
          <a:off x="6112330" y="4948293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8" name="CuadroTexto 47"/>
          <p:cNvSpPr txBox="1"/>
          <p:nvPr/>
        </p:nvSpPr>
        <p:spPr>
          <a:xfrm>
            <a:off x="6351319" y="4587407"/>
            <a:ext cx="31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i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49" name="Cerrar llave 48"/>
          <p:cNvSpPr/>
          <p:nvPr/>
        </p:nvSpPr>
        <p:spPr>
          <a:xfrm rot="5400000">
            <a:off x="6128755" y="4985172"/>
            <a:ext cx="152878" cy="270903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CuadroTexto 49"/>
          <p:cNvSpPr txBox="1"/>
          <p:nvPr/>
        </p:nvSpPr>
        <p:spPr>
          <a:xfrm>
            <a:off x="5826188" y="641612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923329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pSp>
        <p:nvGrpSpPr>
          <p:cNvPr id="29" name="Agrupar 28"/>
          <p:cNvGrpSpPr/>
          <p:nvPr/>
        </p:nvGrpSpPr>
        <p:grpSpPr>
          <a:xfrm>
            <a:off x="6069177" y="1478676"/>
            <a:ext cx="2367210" cy="1408722"/>
            <a:chOff x="2043588" y="1639940"/>
            <a:chExt cx="4961937" cy="2119389"/>
          </a:xfrm>
        </p:grpSpPr>
        <p:sp>
          <p:nvSpPr>
            <p:cNvPr id="30" name="Elipse 29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>
                  <a:solidFill>
                    <a:srgbClr val="000000"/>
                  </a:solidFill>
                </a:rPr>
                <a:t>1</a:t>
              </a:r>
              <a:r>
                <a:rPr lang="es-ES" sz="1200" dirty="0" smtClean="0">
                  <a:solidFill>
                    <a:srgbClr val="000000"/>
                  </a:solidFill>
                </a:rPr>
                <a:t>7</a:t>
              </a:r>
              <a:endParaRPr lang="es-ES" sz="1200" dirty="0">
                <a:solidFill>
                  <a:srgbClr val="000000"/>
                </a:solidFill>
              </a:endParaRPr>
            </a:p>
          </p:txBody>
        </p:sp>
        <p:sp>
          <p:nvSpPr>
            <p:cNvPr id="31" name="Elipse 30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13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30" idx="3"/>
              <a:endCxn id="31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5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30" idx="5"/>
              <a:endCxn id="33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adroTexto 1"/>
          <p:cNvSpPr txBox="1"/>
          <p:nvPr/>
        </p:nvSpPr>
        <p:spPr>
          <a:xfrm>
            <a:off x="-8211" y="1786274"/>
            <a:ext cx="5042291" cy="2308324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Heapsort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BUILD-MAX-HEAP(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array.heapsize</a:t>
            </a:r>
            <a:r>
              <a:rPr lang="es-ES" dirty="0" smtClean="0">
                <a:latin typeface="Consolas"/>
                <a:cs typeface="Consolas"/>
              </a:rPr>
              <a:t> &gt;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i &lt;- array.heapsize-1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[i] &lt;- EXTRACT-MAX!(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-16433" y="2961338"/>
            <a:ext cx="5050513" cy="257540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39" name="Tabla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308076"/>
              </p:ext>
            </p:extLst>
          </p:nvPr>
        </p:nvGraphicFramePr>
        <p:xfrm>
          <a:off x="1167616" y="5892409"/>
          <a:ext cx="646477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539"/>
                <a:gridCol w="923539"/>
                <a:gridCol w="923539"/>
                <a:gridCol w="923539"/>
                <a:gridCol w="923539"/>
                <a:gridCol w="923539"/>
                <a:gridCol w="9235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67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79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84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94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</a:tbl>
          </a:graphicData>
        </a:graphic>
      </p:graphicFrame>
      <p:sp>
        <p:nvSpPr>
          <p:cNvPr id="40" name="CuadroTexto 39"/>
          <p:cNvSpPr txBox="1"/>
          <p:nvPr/>
        </p:nvSpPr>
        <p:spPr>
          <a:xfrm>
            <a:off x="1376912" y="5545348"/>
            <a:ext cx="650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[0]		[1]		[2]		[3]		[4]		[5]		[6]</a:t>
            </a:r>
            <a:endParaRPr lang="es-ES" dirty="0">
              <a:solidFill>
                <a:srgbClr val="7F7F7F"/>
              </a:solidFill>
            </a:endParaRPr>
          </a:p>
        </p:txBody>
      </p:sp>
      <p:graphicFrame>
        <p:nvGraphicFramePr>
          <p:cNvPr id="41" name="Tabla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7751535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CuadroTexto 41"/>
          <p:cNvSpPr txBox="1"/>
          <p:nvPr/>
        </p:nvSpPr>
        <p:spPr>
          <a:xfrm>
            <a:off x="7198031" y="4578961"/>
            <a:ext cx="196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a</a:t>
            </a:r>
            <a:r>
              <a:rPr lang="es-ES" dirty="0" err="1" smtClean="0">
                <a:latin typeface="Consolas"/>
                <a:cs typeface="Consolas"/>
              </a:rPr>
              <a:t>rray.heapsize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7" name="Tab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526690"/>
              </p:ext>
            </p:extLst>
          </p:nvPr>
        </p:nvGraphicFramePr>
        <p:xfrm>
          <a:off x="6112330" y="4948293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8" name="CuadroTexto 47"/>
          <p:cNvSpPr txBox="1"/>
          <p:nvPr/>
        </p:nvSpPr>
        <p:spPr>
          <a:xfrm>
            <a:off x="6351319" y="4587407"/>
            <a:ext cx="31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i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49" name="Cerrar llave 48"/>
          <p:cNvSpPr/>
          <p:nvPr/>
        </p:nvSpPr>
        <p:spPr>
          <a:xfrm rot="5400000">
            <a:off x="5676114" y="4532532"/>
            <a:ext cx="152879" cy="361431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CuadroTexto 49"/>
          <p:cNvSpPr txBox="1"/>
          <p:nvPr/>
        </p:nvSpPr>
        <p:spPr>
          <a:xfrm>
            <a:off x="5306641" y="641612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4111458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Last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Week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Summary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,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Part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II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-16433" y="1279558"/>
            <a:ext cx="3817442" cy="400110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r>
              <a:rPr lang="en-GB" sz="2000" b="1" dirty="0" err="1" smtClean="0">
                <a:latin typeface="Arial Narrow"/>
                <a:cs typeface="Arial Narrow"/>
              </a:rPr>
              <a:t>Iliffe</a:t>
            </a:r>
            <a:r>
              <a:rPr lang="en-GB" sz="2000" b="1" dirty="0" smtClean="0">
                <a:latin typeface="Arial Narrow"/>
                <a:cs typeface="Arial Narrow"/>
              </a:rPr>
              <a:t> Vector</a:t>
            </a:r>
            <a:endParaRPr lang="en-GB" sz="2000" b="1" dirty="0">
              <a:solidFill>
                <a:srgbClr val="C40A29"/>
              </a:solidFill>
              <a:latin typeface="Arial Narrow"/>
              <a:cs typeface="Arial Narrow"/>
            </a:endParaRPr>
          </a:p>
        </p:txBody>
      </p:sp>
      <p:graphicFrame>
        <p:nvGraphicFramePr>
          <p:cNvPr id="52" name="Tabla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578735"/>
              </p:ext>
            </p:extLst>
          </p:nvPr>
        </p:nvGraphicFramePr>
        <p:xfrm>
          <a:off x="337007" y="2014676"/>
          <a:ext cx="2861755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2351"/>
                <a:gridCol w="572351"/>
                <a:gridCol w="572351"/>
                <a:gridCol w="572351"/>
                <a:gridCol w="572351"/>
              </a:tblGrid>
              <a:tr h="244970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2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3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4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5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70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6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7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8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9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10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70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11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12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13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14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15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3" name="CuadroTexto 52"/>
          <p:cNvSpPr txBox="1"/>
          <p:nvPr/>
        </p:nvSpPr>
        <p:spPr>
          <a:xfrm>
            <a:off x="0" y="2014676"/>
            <a:ext cx="3857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rgbClr val="7F7F7F"/>
                </a:solidFill>
              </a:rPr>
              <a:t>[0]</a:t>
            </a:r>
          </a:p>
          <a:p>
            <a:endParaRPr lang="es-ES" sz="700" dirty="0" smtClean="0">
              <a:solidFill>
                <a:srgbClr val="7F7F7F"/>
              </a:solidFill>
            </a:endParaRPr>
          </a:p>
          <a:p>
            <a:r>
              <a:rPr lang="es-ES" sz="1400" dirty="0" smtClean="0">
                <a:solidFill>
                  <a:srgbClr val="7F7F7F"/>
                </a:solidFill>
              </a:rPr>
              <a:t>[1]</a:t>
            </a:r>
          </a:p>
          <a:p>
            <a:endParaRPr lang="es-ES" sz="700" dirty="0" smtClean="0">
              <a:solidFill>
                <a:srgbClr val="7F7F7F"/>
              </a:solidFill>
            </a:endParaRPr>
          </a:p>
          <a:p>
            <a:r>
              <a:rPr lang="es-ES" sz="1400" dirty="0" smtClean="0">
                <a:solidFill>
                  <a:srgbClr val="7F7F7F"/>
                </a:solidFill>
              </a:rPr>
              <a:t>[2]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389927" y="1716379"/>
            <a:ext cx="2773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rgbClr val="7F7F7F"/>
                </a:solidFill>
              </a:rPr>
              <a:t>[0]            [1]        [2]        [3]           [4]</a:t>
            </a:r>
          </a:p>
          <a:p>
            <a:endParaRPr lang="es-ES" sz="1400" dirty="0">
              <a:solidFill>
                <a:srgbClr val="7F7F7F"/>
              </a:solidFill>
            </a:endParaRPr>
          </a:p>
        </p:txBody>
      </p:sp>
      <p:graphicFrame>
        <p:nvGraphicFramePr>
          <p:cNvPr id="55" name="Tabla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180710"/>
              </p:ext>
            </p:extLst>
          </p:nvPr>
        </p:nvGraphicFramePr>
        <p:xfrm>
          <a:off x="395292" y="4202402"/>
          <a:ext cx="192706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766"/>
                <a:gridCol w="481766"/>
                <a:gridCol w="481766"/>
                <a:gridCol w="48176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6" name="Flecha abajo 55"/>
          <p:cNvSpPr/>
          <p:nvPr/>
        </p:nvSpPr>
        <p:spPr>
          <a:xfrm>
            <a:off x="517447" y="3887315"/>
            <a:ext cx="125421" cy="31508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CuadroTexto 56"/>
          <p:cNvSpPr txBox="1"/>
          <p:nvPr/>
        </p:nvSpPr>
        <p:spPr>
          <a:xfrm>
            <a:off x="172538" y="3570622"/>
            <a:ext cx="1894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Size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of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dimension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1 (d1)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5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7764449"/>
              </p:ext>
            </p:extLst>
          </p:nvPr>
        </p:nvGraphicFramePr>
        <p:xfrm>
          <a:off x="855212" y="5867212"/>
          <a:ext cx="261490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818"/>
                <a:gridCol w="435818"/>
                <a:gridCol w="435818"/>
                <a:gridCol w="435818"/>
                <a:gridCol w="435818"/>
                <a:gridCol w="435818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9" name="Flecha abajo 58"/>
          <p:cNvSpPr/>
          <p:nvPr/>
        </p:nvSpPr>
        <p:spPr>
          <a:xfrm>
            <a:off x="792501" y="5522361"/>
            <a:ext cx="125421" cy="31508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CuadroTexto 59"/>
          <p:cNvSpPr txBox="1"/>
          <p:nvPr/>
        </p:nvSpPr>
        <p:spPr>
          <a:xfrm>
            <a:off x="104313" y="4900245"/>
            <a:ext cx="1077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Size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of dim2(d2)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61" name="Conector recto de flecha 60"/>
          <p:cNvCxnSpPr/>
          <p:nvPr/>
        </p:nvCxnSpPr>
        <p:spPr>
          <a:xfrm>
            <a:off x="1113198" y="4436112"/>
            <a:ext cx="0" cy="14311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Tabla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532698"/>
              </p:ext>
            </p:extLst>
          </p:nvPr>
        </p:nvGraphicFramePr>
        <p:xfrm>
          <a:off x="1386093" y="5362062"/>
          <a:ext cx="261490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818"/>
                <a:gridCol w="435818"/>
                <a:gridCol w="435818"/>
                <a:gridCol w="435818"/>
                <a:gridCol w="435818"/>
                <a:gridCol w="435818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8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63" name="Conector recto de flecha 62"/>
          <p:cNvCxnSpPr/>
          <p:nvPr/>
        </p:nvCxnSpPr>
        <p:spPr>
          <a:xfrm>
            <a:off x="1610507" y="4436112"/>
            <a:ext cx="0" cy="8875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Tabla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570700"/>
              </p:ext>
            </p:extLst>
          </p:nvPr>
        </p:nvGraphicFramePr>
        <p:xfrm>
          <a:off x="1920310" y="4890069"/>
          <a:ext cx="261490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818"/>
                <a:gridCol w="435818"/>
                <a:gridCol w="435818"/>
                <a:gridCol w="435818"/>
                <a:gridCol w="435818"/>
                <a:gridCol w="435818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65" name="Conector recto de flecha 64"/>
          <p:cNvCxnSpPr/>
          <p:nvPr/>
        </p:nvCxnSpPr>
        <p:spPr>
          <a:xfrm>
            <a:off x="2076460" y="4446310"/>
            <a:ext cx="0" cy="4437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>
            <a:off x="-16433" y="6509587"/>
            <a:ext cx="4123695" cy="369332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Iliffe</a:t>
            </a:r>
            <a:r>
              <a:rPr lang="es-ES" dirty="0" smtClean="0">
                <a:latin typeface="Arial Narrow"/>
                <a:cs typeface="Arial Narrow"/>
              </a:rPr>
              <a:t> vector </a:t>
            </a:r>
            <a:r>
              <a:rPr lang="es-ES" b="1" dirty="0" err="1" smtClean="0">
                <a:solidFill>
                  <a:srgbClr val="C40A29"/>
                </a:solidFill>
                <a:latin typeface="Arial Narrow"/>
                <a:cs typeface="Arial Narrow"/>
              </a:rPr>
              <a:t>is</a:t>
            </a:r>
            <a:r>
              <a:rPr lang="es-ES" b="1" dirty="0" smtClean="0">
                <a:solidFill>
                  <a:srgbClr val="C40A29"/>
                </a:solidFill>
                <a:latin typeface="Arial Narrow"/>
                <a:cs typeface="Arial Narrow"/>
              </a:rPr>
              <a:t> NOT </a:t>
            </a:r>
            <a:r>
              <a:rPr lang="es-ES" dirty="0" err="1" smtClean="0">
                <a:latin typeface="Arial Narrow"/>
                <a:cs typeface="Arial Narrow"/>
              </a:rPr>
              <a:t>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implicit</a:t>
            </a:r>
            <a:r>
              <a:rPr lang="es-ES" dirty="0" smtClean="0">
                <a:latin typeface="Arial Narrow"/>
                <a:cs typeface="Arial Narrow"/>
              </a:rPr>
              <a:t> data </a:t>
            </a:r>
            <a:r>
              <a:rPr lang="es-ES" dirty="0" err="1" smtClean="0">
                <a:latin typeface="Arial Narrow"/>
                <a:cs typeface="Arial Narrow"/>
              </a:rPr>
              <a:t>structure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-16433" y="320043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latin typeface="DIN Condensed Bold"/>
                <a:cs typeface="DIN Condensed Bold"/>
              </a:rPr>
              <a:t>ROW-MAJOR ORDERING</a:t>
            </a:r>
            <a:endParaRPr lang="es-ES" sz="2000" b="1" dirty="0"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079584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pSp>
        <p:nvGrpSpPr>
          <p:cNvPr id="29" name="Agrupar 28"/>
          <p:cNvGrpSpPr/>
          <p:nvPr/>
        </p:nvGrpSpPr>
        <p:grpSpPr>
          <a:xfrm>
            <a:off x="6069177" y="1478676"/>
            <a:ext cx="2367210" cy="1408722"/>
            <a:chOff x="2043588" y="1639940"/>
            <a:chExt cx="4961937" cy="2119389"/>
          </a:xfrm>
        </p:grpSpPr>
        <p:sp>
          <p:nvSpPr>
            <p:cNvPr id="30" name="Elipse 29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>
                  <a:solidFill>
                    <a:srgbClr val="000000"/>
                  </a:solidFill>
                </a:rPr>
                <a:t>1</a:t>
              </a:r>
              <a:r>
                <a:rPr lang="es-ES" sz="1200" dirty="0" smtClean="0">
                  <a:solidFill>
                    <a:srgbClr val="000000"/>
                  </a:solidFill>
                </a:rPr>
                <a:t>7</a:t>
              </a:r>
              <a:endParaRPr lang="es-ES" sz="1200" dirty="0">
                <a:solidFill>
                  <a:srgbClr val="000000"/>
                </a:solidFill>
              </a:endParaRPr>
            </a:p>
          </p:txBody>
        </p:sp>
        <p:sp>
          <p:nvSpPr>
            <p:cNvPr id="31" name="Elipse 30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13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30" idx="3"/>
              <a:endCxn id="31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5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30" idx="5"/>
              <a:endCxn id="33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adroTexto 1"/>
          <p:cNvSpPr txBox="1"/>
          <p:nvPr/>
        </p:nvSpPr>
        <p:spPr>
          <a:xfrm>
            <a:off x="-8211" y="1786274"/>
            <a:ext cx="5042291" cy="2308324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Heapsort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BUILD-MAX-HEAP(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array.heapsize</a:t>
            </a:r>
            <a:r>
              <a:rPr lang="es-ES" dirty="0" smtClean="0">
                <a:latin typeface="Consolas"/>
                <a:cs typeface="Consolas"/>
              </a:rPr>
              <a:t> &gt;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i &lt;- array.heapsize-1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[i] &lt;- EXTRACT-MAX!(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-16433" y="2393918"/>
            <a:ext cx="5050513" cy="257540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39" name="Tabla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358938"/>
              </p:ext>
            </p:extLst>
          </p:nvPr>
        </p:nvGraphicFramePr>
        <p:xfrm>
          <a:off x="1167616" y="5892409"/>
          <a:ext cx="646477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539"/>
                <a:gridCol w="923539"/>
                <a:gridCol w="923539"/>
                <a:gridCol w="923539"/>
                <a:gridCol w="923539"/>
                <a:gridCol w="923539"/>
                <a:gridCol w="9235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67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79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84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94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</a:tbl>
          </a:graphicData>
        </a:graphic>
      </p:graphicFrame>
      <p:sp>
        <p:nvSpPr>
          <p:cNvPr id="40" name="CuadroTexto 39"/>
          <p:cNvSpPr txBox="1"/>
          <p:nvPr/>
        </p:nvSpPr>
        <p:spPr>
          <a:xfrm>
            <a:off x="1376912" y="5545348"/>
            <a:ext cx="650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[0]		[1]		[2]		[3]		[4]		[5]		[6]</a:t>
            </a:r>
            <a:endParaRPr lang="es-ES" dirty="0">
              <a:solidFill>
                <a:srgbClr val="7F7F7F"/>
              </a:solidFill>
            </a:endParaRPr>
          </a:p>
        </p:txBody>
      </p:sp>
      <p:graphicFrame>
        <p:nvGraphicFramePr>
          <p:cNvPr id="41" name="Tabla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6140311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CuadroTexto 41"/>
          <p:cNvSpPr txBox="1"/>
          <p:nvPr/>
        </p:nvSpPr>
        <p:spPr>
          <a:xfrm>
            <a:off x="7198031" y="4578961"/>
            <a:ext cx="196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a</a:t>
            </a:r>
            <a:r>
              <a:rPr lang="es-ES" dirty="0" err="1" smtClean="0">
                <a:latin typeface="Consolas"/>
                <a:cs typeface="Consolas"/>
              </a:rPr>
              <a:t>rray.heapsize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7" name="Tab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613496"/>
              </p:ext>
            </p:extLst>
          </p:nvPr>
        </p:nvGraphicFramePr>
        <p:xfrm>
          <a:off x="6112330" y="4948293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8" name="CuadroTexto 47"/>
          <p:cNvSpPr txBox="1"/>
          <p:nvPr/>
        </p:nvSpPr>
        <p:spPr>
          <a:xfrm>
            <a:off x="6351319" y="4587407"/>
            <a:ext cx="31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i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49" name="Cerrar llave 48"/>
          <p:cNvSpPr/>
          <p:nvPr/>
        </p:nvSpPr>
        <p:spPr>
          <a:xfrm rot="5400000">
            <a:off x="5676114" y="4532532"/>
            <a:ext cx="152879" cy="361431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CuadroTexto 49"/>
          <p:cNvSpPr txBox="1"/>
          <p:nvPr/>
        </p:nvSpPr>
        <p:spPr>
          <a:xfrm>
            <a:off x="5306641" y="641612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236630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pSp>
        <p:nvGrpSpPr>
          <p:cNvPr id="29" name="Agrupar 28"/>
          <p:cNvGrpSpPr/>
          <p:nvPr/>
        </p:nvGrpSpPr>
        <p:grpSpPr>
          <a:xfrm>
            <a:off x="6069177" y="1478676"/>
            <a:ext cx="2367210" cy="1408722"/>
            <a:chOff x="2043588" y="1639940"/>
            <a:chExt cx="4961937" cy="2119389"/>
          </a:xfrm>
        </p:grpSpPr>
        <p:sp>
          <p:nvSpPr>
            <p:cNvPr id="30" name="Elipse 29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>
                  <a:solidFill>
                    <a:srgbClr val="000000"/>
                  </a:solidFill>
                </a:rPr>
                <a:t>1</a:t>
              </a:r>
              <a:r>
                <a:rPr lang="es-ES" sz="1200" dirty="0" smtClean="0">
                  <a:solidFill>
                    <a:srgbClr val="000000"/>
                  </a:solidFill>
                </a:rPr>
                <a:t>7</a:t>
              </a:r>
              <a:endParaRPr lang="es-ES" sz="1200" dirty="0">
                <a:solidFill>
                  <a:srgbClr val="000000"/>
                </a:solidFill>
              </a:endParaRPr>
            </a:p>
          </p:txBody>
        </p:sp>
        <p:sp>
          <p:nvSpPr>
            <p:cNvPr id="31" name="Elipse 30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13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31"/>
            <p:cNvCxnSpPr>
              <a:stCxn id="30" idx="3"/>
              <a:endCxn id="31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ipse 32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chemeClr val="tx1"/>
                  </a:solidFill>
                </a:rPr>
                <a:t>5</a:t>
              </a:r>
              <a:endParaRPr lang="es-E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33"/>
            <p:cNvCxnSpPr>
              <a:stCxn id="30" idx="5"/>
              <a:endCxn id="33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adroTexto 1"/>
          <p:cNvSpPr txBox="1"/>
          <p:nvPr/>
        </p:nvSpPr>
        <p:spPr>
          <a:xfrm>
            <a:off x="-8211" y="1786274"/>
            <a:ext cx="5042291" cy="2308324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Heapsort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BUILD-MAX-HEAP(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array.heapsize</a:t>
            </a:r>
            <a:r>
              <a:rPr lang="es-ES" dirty="0" smtClean="0">
                <a:latin typeface="Consolas"/>
                <a:cs typeface="Consolas"/>
              </a:rPr>
              <a:t> &gt;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i &lt;- array.heapsize-1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[i] &lt;- EXTRACT-MAX!(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-16433" y="2664118"/>
            <a:ext cx="5050513" cy="257540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39" name="Tabla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485865"/>
              </p:ext>
            </p:extLst>
          </p:nvPr>
        </p:nvGraphicFramePr>
        <p:xfrm>
          <a:off x="1167616" y="5892409"/>
          <a:ext cx="646477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539"/>
                <a:gridCol w="923539"/>
                <a:gridCol w="923539"/>
                <a:gridCol w="923539"/>
                <a:gridCol w="923539"/>
                <a:gridCol w="923539"/>
                <a:gridCol w="9235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67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79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84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94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</a:tbl>
          </a:graphicData>
        </a:graphic>
      </p:graphicFrame>
      <p:sp>
        <p:nvSpPr>
          <p:cNvPr id="40" name="CuadroTexto 39"/>
          <p:cNvSpPr txBox="1"/>
          <p:nvPr/>
        </p:nvSpPr>
        <p:spPr>
          <a:xfrm>
            <a:off x="1376912" y="5545348"/>
            <a:ext cx="650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[0]		[1]		[2]		[3]		[4]		[5]		[6]</a:t>
            </a:r>
            <a:endParaRPr lang="es-ES" dirty="0">
              <a:solidFill>
                <a:srgbClr val="7F7F7F"/>
              </a:solidFill>
            </a:endParaRPr>
          </a:p>
        </p:txBody>
      </p:sp>
      <p:graphicFrame>
        <p:nvGraphicFramePr>
          <p:cNvPr id="41" name="Tabla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324834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CuadroTexto 41"/>
          <p:cNvSpPr txBox="1"/>
          <p:nvPr/>
        </p:nvSpPr>
        <p:spPr>
          <a:xfrm>
            <a:off x="7198031" y="4578961"/>
            <a:ext cx="196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a</a:t>
            </a:r>
            <a:r>
              <a:rPr lang="es-ES" dirty="0" err="1" smtClean="0">
                <a:latin typeface="Consolas"/>
                <a:cs typeface="Consolas"/>
              </a:rPr>
              <a:t>rray.heapsize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7" name="Tab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702442"/>
              </p:ext>
            </p:extLst>
          </p:nvPr>
        </p:nvGraphicFramePr>
        <p:xfrm>
          <a:off x="6112330" y="4948293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8" name="CuadroTexto 47"/>
          <p:cNvSpPr txBox="1"/>
          <p:nvPr/>
        </p:nvSpPr>
        <p:spPr>
          <a:xfrm>
            <a:off x="6351319" y="4587407"/>
            <a:ext cx="31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i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49" name="Cerrar llave 48"/>
          <p:cNvSpPr/>
          <p:nvPr/>
        </p:nvSpPr>
        <p:spPr>
          <a:xfrm rot="5400000">
            <a:off x="5676114" y="4532532"/>
            <a:ext cx="152879" cy="361431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CuadroTexto 49"/>
          <p:cNvSpPr txBox="1"/>
          <p:nvPr/>
        </p:nvSpPr>
        <p:spPr>
          <a:xfrm>
            <a:off x="5306641" y="641612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81304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pSp>
        <p:nvGrpSpPr>
          <p:cNvPr id="29" name="Agrupar 28"/>
          <p:cNvGrpSpPr/>
          <p:nvPr/>
        </p:nvGrpSpPr>
        <p:grpSpPr>
          <a:xfrm>
            <a:off x="6069177" y="1478676"/>
            <a:ext cx="1295059" cy="1345186"/>
            <a:chOff x="2043588" y="1639940"/>
            <a:chExt cx="2714587" cy="2023800"/>
          </a:xfrm>
        </p:grpSpPr>
        <p:sp>
          <p:nvSpPr>
            <p:cNvPr id="30" name="Elipse 29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rgbClr val="000000"/>
                  </a:solidFill>
                </a:rPr>
                <a:t>1</a:t>
              </a:r>
              <a:r>
                <a:rPr lang="es-ES" sz="1200" dirty="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31" name="Elipse 30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32" name="Conector recto 31"/>
            <p:cNvCxnSpPr>
              <a:stCxn id="30" idx="3"/>
              <a:endCxn id="31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adroTexto 1"/>
          <p:cNvSpPr txBox="1"/>
          <p:nvPr/>
        </p:nvSpPr>
        <p:spPr>
          <a:xfrm>
            <a:off x="-8211" y="1786274"/>
            <a:ext cx="5042291" cy="2308324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Heapsort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BUILD-MAX-HEAP(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array.heapsize</a:t>
            </a:r>
            <a:r>
              <a:rPr lang="es-ES" dirty="0" smtClean="0">
                <a:latin typeface="Consolas"/>
                <a:cs typeface="Consolas"/>
              </a:rPr>
              <a:t> &gt;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i &lt;- array.heapsize-1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[i] &lt;- EXTRACT-MAX!(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-16433" y="2934318"/>
            <a:ext cx="5050513" cy="257540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39" name="Tabla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424276"/>
              </p:ext>
            </p:extLst>
          </p:nvPr>
        </p:nvGraphicFramePr>
        <p:xfrm>
          <a:off x="1167616" y="5892409"/>
          <a:ext cx="646477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539"/>
                <a:gridCol w="923539"/>
                <a:gridCol w="923539"/>
                <a:gridCol w="923539"/>
                <a:gridCol w="923539"/>
                <a:gridCol w="923539"/>
                <a:gridCol w="9235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17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67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79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84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94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</a:tbl>
          </a:graphicData>
        </a:graphic>
      </p:graphicFrame>
      <p:sp>
        <p:nvSpPr>
          <p:cNvPr id="40" name="CuadroTexto 39"/>
          <p:cNvSpPr txBox="1"/>
          <p:nvPr/>
        </p:nvSpPr>
        <p:spPr>
          <a:xfrm>
            <a:off x="1376912" y="5545348"/>
            <a:ext cx="650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[0]		[1]		[2]		[3]		[4]		[5]		[6]</a:t>
            </a:r>
            <a:endParaRPr lang="es-ES" dirty="0">
              <a:solidFill>
                <a:srgbClr val="7F7F7F"/>
              </a:solidFill>
            </a:endParaRPr>
          </a:p>
        </p:txBody>
      </p:sp>
      <p:graphicFrame>
        <p:nvGraphicFramePr>
          <p:cNvPr id="41" name="Tabla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641930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CuadroTexto 41"/>
          <p:cNvSpPr txBox="1"/>
          <p:nvPr/>
        </p:nvSpPr>
        <p:spPr>
          <a:xfrm>
            <a:off x="7198031" y="4578961"/>
            <a:ext cx="196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a</a:t>
            </a:r>
            <a:r>
              <a:rPr lang="es-ES" dirty="0" err="1" smtClean="0">
                <a:latin typeface="Consolas"/>
                <a:cs typeface="Consolas"/>
              </a:rPr>
              <a:t>rray.heapsize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7" name="Tab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421850"/>
              </p:ext>
            </p:extLst>
          </p:nvPr>
        </p:nvGraphicFramePr>
        <p:xfrm>
          <a:off x="6112330" y="4948293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8" name="CuadroTexto 47"/>
          <p:cNvSpPr txBox="1"/>
          <p:nvPr/>
        </p:nvSpPr>
        <p:spPr>
          <a:xfrm>
            <a:off x="6351319" y="4587407"/>
            <a:ext cx="31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i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49" name="Cerrar llave 48"/>
          <p:cNvSpPr/>
          <p:nvPr/>
        </p:nvSpPr>
        <p:spPr>
          <a:xfrm rot="5400000">
            <a:off x="5216719" y="4073137"/>
            <a:ext cx="152880" cy="453310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CuadroTexto 49"/>
          <p:cNvSpPr txBox="1"/>
          <p:nvPr/>
        </p:nvSpPr>
        <p:spPr>
          <a:xfrm>
            <a:off x="4782096" y="641612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294355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pSp>
        <p:nvGrpSpPr>
          <p:cNvPr id="29" name="Agrupar 28"/>
          <p:cNvGrpSpPr/>
          <p:nvPr/>
        </p:nvGrpSpPr>
        <p:grpSpPr>
          <a:xfrm>
            <a:off x="6069177" y="1478676"/>
            <a:ext cx="1295059" cy="1345186"/>
            <a:chOff x="2043588" y="1639940"/>
            <a:chExt cx="2714587" cy="2023800"/>
          </a:xfrm>
        </p:grpSpPr>
        <p:sp>
          <p:nvSpPr>
            <p:cNvPr id="30" name="Elipse 29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rgbClr val="000000"/>
                  </a:solidFill>
                </a:rPr>
                <a:t>1</a:t>
              </a:r>
              <a:r>
                <a:rPr lang="es-ES" sz="1200" dirty="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31" name="Elipse 30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32" name="Conector recto 31"/>
            <p:cNvCxnSpPr>
              <a:stCxn id="30" idx="3"/>
              <a:endCxn id="31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adroTexto 1"/>
          <p:cNvSpPr txBox="1"/>
          <p:nvPr/>
        </p:nvSpPr>
        <p:spPr>
          <a:xfrm>
            <a:off x="-8211" y="1786274"/>
            <a:ext cx="5042291" cy="2308324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Heapsort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BUILD-MAX-HEAP(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array.heapsize</a:t>
            </a:r>
            <a:r>
              <a:rPr lang="es-ES" dirty="0" smtClean="0">
                <a:latin typeface="Consolas"/>
                <a:cs typeface="Consolas"/>
              </a:rPr>
              <a:t> &gt;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i &lt;- array.heapsize-1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[i] &lt;- EXTRACT-MAX!(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-16433" y="2393918"/>
            <a:ext cx="5050513" cy="257540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39" name="Tabla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4923409"/>
              </p:ext>
            </p:extLst>
          </p:nvPr>
        </p:nvGraphicFramePr>
        <p:xfrm>
          <a:off x="1167616" y="5892409"/>
          <a:ext cx="646477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539"/>
                <a:gridCol w="923539"/>
                <a:gridCol w="923539"/>
                <a:gridCol w="923539"/>
                <a:gridCol w="923539"/>
                <a:gridCol w="923539"/>
                <a:gridCol w="9235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17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67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79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84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94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</a:tbl>
          </a:graphicData>
        </a:graphic>
      </p:graphicFrame>
      <p:sp>
        <p:nvSpPr>
          <p:cNvPr id="40" name="CuadroTexto 39"/>
          <p:cNvSpPr txBox="1"/>
          <p:nvPr/>
        </p:nvSpPr>
        <p:spPr>
          <a:xfrm>
            <a:off x="1376912" y="5545348"/>
            <a:ext cx="650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[0]		[1]		[2]		[3]		[4]		[5]		[6]</a:t>
            </a:r>
            <a:endParaRPr lang="es-ES" dirty="0">
              <a:solidFill>
                <a:srgbClr val="7F7F7F"/>
              </a:solidFill>
            </a:endParaRPr>
          </a:p>
        </p:txBody>
      </p:sp>
      <p:graphicFrame>
        <p:nvGraphicFramePr>
          <p:cNvPr id="41" name="Tabla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654949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CuadroTexto 41"/>
          <p:cNvSpPr txBox="1"/>
          <p:nvPr/>
        </p:nvSpPr>
        <p:spPr>
          <a:xfrm>
            <a:off x="7198031" y="4578961"/>
            <a:ext cx="196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a</a:t>
            </a:r>
            <a:r>
              <a:rPr lang="es-ES" dirty="0" err="1" smtClean="0">
                <a:latin typeface="Consolas"/>
                <a:cs typeface="Consolas"/>
              </a:rPr>
              <a:t>rray.heapsize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7" name="Tab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7587141"/>
              </p:ext>
            </p:extLst>
          </p:nvPr>
        </p:nvGraphicFramePr>
        <p:xfrm>
          <a:off x="6112330" y="4948293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8" name="CuadroTexto 47"/>
          <p:cNvSpPr txBox="1"/>
          <p:nvPr/>
        </p:nvSpPr>
        <p:spPr>
          <a:xfrm>
            <a:off x="6351319" y="4587407"/>
            <a:ext cx="31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i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49" name="Cerrar llave 48"/>
          <p:cNvSpPr/>
          <p:nvPr/>
        </p:nvSpPr>
        <p:spPr>
          <a:xfrm rot="5400000">
            <a:off x="5216719" y="4073137"/>
            <a:ext cx="152880" cy="453310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CuadroTexto 49"/>
          <p:cNvSpPr txBox="1"/>
          <p:nvPr/>
        </p:nvSpPr>
        <p:spPr>
          <a:xfrm>
            <a:off x="4782096" y="641612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1999550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pSp>
        <p:nvGrpSpPr>
          <p:cNvPr id="29" name="Agrupar 28"/>
          <p:cNvGrpSpPr/>
          <p:nvPr/>
        </p:nvGrpSpPr>
        <p:grpSpPr>
          <a:xfrm>
            <a:off x="6069177" y="1478676"/>
            <a:ext cx="1295059" cy="1345186"/>
            <a:chOff x="2043588" y="1639940"/>
            <a:chExt cx="2714587" cy="2023800"/>
          </a:xfrm>
        </p:grpSpPr>
        <p:sp>
          <p:nvSpPr>
            <p:cNvPr id="30" name="Elipse 29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 smtClean="0">
                  <a:solidFill>
                    <a:srgbClr val="000000"/>
                  </a:solidFill>
                </a:rPr>
                <a:t>1</a:t>
              </a:r>
              <a:r>
                <a:rPr lang="es-ES" sz="1200" dirty="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31" name="Elipse 30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200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32" name="Conector recto 31"/>
            <p:cNvCxnSpPr>
              <a:stCxn id="30" idx="3"/>
              <a:endCxn id="31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CuadroTexto 1"/>
          <p:cNvSpPr txBox="1"/>
          <p:nvPr/>
        </p:nvSpPr>
        <p:spPr>
          <a:xfrm>
            <a:off x="-8211" y="1786274"/>
            <a:ext cx="5042291" cy="2308324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Heapsort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BUILD-MAX-HEAP(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array.heapsize</a:t>
            </a:r>
            <a:r>
              <a:rPr lang="es-ES" dirty="0" smtClean="0">
                <a:latin typeface="Consolas"/>
                <a:cs typeface="Consolas"/>
              </a:rPr>
              <a:t> &gt;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i &lt;- array.heapsize-1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[i] &lt;- EXTRACT-MAX!(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-16433" y="2664118"/>
            <a:ext cx="5050513" cy="257540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39" name="Tabla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504730"/>
              </p:ext>
            </p:extLst>
          </p:nvPr>
        </p:nvGraphicFramePr>
        <p:xfrm>
          <a:off x="1167616" y="5892409"/>
          <a:ext cx="646477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539"/>
                <a:gridCol w="923539"/>
                <a:gridCol w="923539"/>
                <a:gridCol w="923539"/>
                <a:gridCol w="923539"/>
                <a:gridCol w="923539"/>
                <a:gridCol w="9235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17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67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79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84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94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</a:tbl>
          </a:graphicData>
        </a:graphic>
      </p:graphicFrame>
      <p:sp>
        <p:nvSpPr>
          <p:cNvPr id="40" name="CuadroTexto 39"/>
          <p:cNvSpPr txBox="1"/>
          <p:nvPr/>
        </p:nvSpPr>
        <p:spPr>
          <a:xfrm>
            <a:off x="1376912" y="5545348"/>
            <a:ext cx="650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[0]		[1]		[2]		[3]		[4]		[5]		[6]</a:t>
            </a:r>
            <a:endParaRPr lang="es-ES" dirty="0">
              <a:solidFill>
                <a:srgbClr val="7F7F7F"/>
              </a:solidFill>
            </a:endParaRPr>
          </a:p>
        </p:txBody>
      </p:sp>
      <p:graphicFrame>
        <p:nvGraphicFramePr>
          <p:cNvPr id="41" name="Tabla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3674068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CuadroTexto 41"/>
          <p:cNvSpPr txBox="1"/>
          <p:nvPr/>
        </p:nvSpPr>
        <p:spPr>
          <a:xfrm>
            <a:off x="7198031" y="4578961"/>
            <a:ext cx="196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a</a:t>
            </a:r>
            <a:r>
              <a:rPr lang="es-ES" dirty="0" err="1" smtClean="0">
                <a:latin typeface="Consolas"/>
                <a:cs typeface="Consolas"/>
              </a:rPr>
              <a:t>rray.heapsize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7" name="Tab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234620"/>
              </p:ext>
            </p:extLst>
          </p:nvPr>
        </p:nvGraphicFramePr>
        <p:xfrm>
          <a:off x="6112330" y="4948293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8" name="CuadroTexto 47"/>
          <p:cNvSpPr txBox="1"/>
          <p:nvPr/>
        </p:nvSpPr>
        <p:spPr>
          <a:xfrm>
            <a:off x="6351319" y="4587407"/>
            <a:ext cx="31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i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49" name="Cerrar llave 48"/>
          <p:cNvSpPr/>
          <p:nvPr/>
        </p:nvSpPr>
        <p:spPr>
          <a:xfrm rot="5400000">
            <a:off x="5216719" y="4073137"/>
            <a:ext cx="152880" cy="453310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CuadroTexto 49"/>
          <p:cNvSpPr txBox="1"/>
          <p:nvPr/>
        </p:nvSpPr>
        <p:spPr>
          <a:xfrm>
            <a:off x="4782096" y="641612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094111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0" name="Elipse 29"/>
          <p:cNvSpPr/>
          <p:nvPr/>
        </p:nvSpPr>
        <p:spPr>
          <a:xfrm>
            <a:off x="7041213" y="1478676"/>
            <a:ext cx="323023" cy="4338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rgbClr val="000000"/>
                </a:solidFill>
              </a:rPr>
              <a:t>5</a:t>
            </a:r>
            <a:endParaRPr lang="es-ES" sz="1200" dirty="0">
              <a:solidFill>
                <a:srgbClr val="000000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-8211" y="1786274"/>
            <a:ext cx="5042291" cy="2308324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Heapsort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BUILD-MAX-HEAP(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array.heapsize</a:t>
            </a:r>
            <a:r>
              <a:rPr lang="es-ES" dirty="0" smtClean="0">
                <a:latin typeface="Consolas"/>
                <a:cs typeface="Consolas"/>
              </a:rPr>
              <a:t> &gt;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i &lt;- array.heapsize-1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[i] &lt;- EXTRACT-MAX!(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-16433" y="2947828"/>
            <a:ext cx="5050513" cy="257540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39" name="Tabla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428027"/>
              </p:ext>
            </p:extLst>
          </p:nvPr>
        </p:nvGraphicFramePr>
        <p:xfrm>
          <a:off x="1167616" y="5892409"/>
          <a:ext cx="646477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539"/>
                <a:gridCol w="923539"/>
                <a:gridCol w="923539"/>
                <a:gridCol w="923539"/>
                <a:gridCol w="923539"/>
                <a:gridCol w="923539"/>
                <a:gridCol w="9235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17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67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79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84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94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</a:tbl>
          </a:graphicData>
        </a:graphic>
      </p:graphicFrame>
      <p:sp>
        <p:nvSpPr>
          <p:cNvPr id="40" name="CuadroTexto 39"/>
          <p:cNvSpPr txBox="1"/>
          <p:nvPr/>
        </p:nvSpPr>
        <p:spPr>
          <a:xfrm>
            <a:off x="1376912" y="5545348"/>
            <a:ext cx="650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[0]		[1]		[2]		[3]		[4]		[5]		[6]</a:t>
            </a:r>
            <a:endParaRPr lang="es-ES" dirty="0">
              <a:solidFill>
                <a:srgbClr val="7F7F7F"/>
              </a:solidFill>
            </a:endParaRPr>
          </a:p>
        </p:txBody>
      </p:sp>
      <p:graphicFrame>
        <p:nvGraphicFramePr>
          <p:cNvPr id="41" name="Tabla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916376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CuadroTexto 41"/>
          <p:cNvSpPr txBox="1"/>
          <p:nvPr/>
        </p:nvSpPr>
        <p:spPr>
          <a:xfrm>
            <a:off x="7198031" y="4578961"/>
            <a:ext cx="196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a</a:t>
            </a:r>
            <a:r>
              <a:rPr lang="es-ES" dirty="0" err="1" smtClean="0">
                <a:latin typeface="Consolas"/>
                <a:cs typeface="Consolas"/>
              </a:rPr>
              <a:t>rray.heapsize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7" name="Tab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6226845"/>
              </p:ext>
            </p:extLst>
          </p:nvPr>
        </p:nvGraphicFramePr>
        <p:xfrm>
          <a:off x="6112330" y="4948293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8" name="CuadroTexto 47"/>
          <p:cNvSpPr txBox="1"/>
          <p:nvPr/>
        </p:nvSpPr>
        <p:spPr>
          <a:xfrm>
            <a:off x="6351319" y="4587407"/>
            <a:ext cx="31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i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49" name="Cerrar llave 48"/>
          <p:cNvSpPr/>
          <p:nvPr/>
        </p:nvSpPr>
        <p:spPr>
          <a:xfrm rot="5400000">
            <a:off x="4743811" y="3600228"/>
            <a:ext cx="152879" cy="547891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0" name="CuadroTexto 49"/>
          <p:cNvSpPr txBox="1"/>
          <p:nvPr/>
        </p:nvSpPr>
        <p:spPr>
          <a:xfrm>
            <a:off x="3981442" y="641612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452181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0" name="Elipse 29"/>
          <p:cNvSpPr/>
          <p:nvPr/>
        </p:nvSpPr>
        <p:spPr>
          <a:xfrm>
            <a:off x="7041213" y="1478676"/>
            <a:ext cx="323023" cy="4338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rgbClr val="000000"/>
                </a:solidFill>
              </a:rPr>
              <a:t>5</a:t>
            </a:r>
            <a:endParaRPr lang="es-ES" sz="1200" dirty="0">
              <a:solidFill>
                <a:srgbClr val="000000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-8211" y="1786274"/>
            <a:ext cx="5042291" cy="2308324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Heapsort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BUILD-MAX-HEAP(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array.heapsize</a:t>
            </a:r>
            <a:r>
              <a:rPr lang="es-ES" dirty="0" smtClean="0">
                <a:latin typeface="Consolas"/>
                <a:cs typeface="Consolas"/>
              </a:rPr>
              <a:t> &gt;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i &lt;- array.heapsize-1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[i] &lt;- EXTRACT-MAX!(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-16433" y="2393918"/>
            <a:ext cx="5050513" cy="257540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1" name="Tabla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713101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CuadroTexto 41"/>
          <p:cNvSpPr txBox="1"/>
          <p:nvPr/>
        </p:nvSpPr>
        <p:spPr>
          <a:xfrm>
            <a:off x="7198031" y="4578961"/>
            <a:ext cx="196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a</a:t>
            </a:r>
            <a:r>
              <a:rPr lang="es-ES" dirty="0" err="1" smtClean="0">
                <a:latin typeface="Consolas"/>
                <a:cs typeface="Consolas"/>
              </a:rPr>
              <a:t>rray.heapsize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7" name="Tab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235727"/>
              </p:ext>
            </p:extLst>
          </p:nvPr>
        </p:nvGraphicFramePr>
        <p:xfrm>
          <a:off x="6112330" y="4948293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8" name="CuadroTexto 47"/>
          <p:cNvSpPr txBox="1"/>
          <p:nvPr/>
        </p:nvSpPr>
        <p:spPr>
          <a:xfrm>
            <a:off x="6351319" y="4587407"/>
            <a:ext cx="31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i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18" name="Tab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00333"/>
              </p:ext>
            </p:extLst>
          </p:nvPr>
        </p:nvGraphicFramePr>
        <p:xfrm>
          <a:off x="1167616" y="5892409"/>
          <a:ext cx="646477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539"/>
                <a:gridCol w="923539"/>
                <a:gridCol w="923539"/>
                <a:gridCol w="923539"/>
                <a:gridCol w="923539"/>
                <a:gridCol w="923539"/>
                <a:gridCol w="9235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17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67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79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84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94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</a:tbl>
          </a:graphicData>
        </a:graphic>
      </p:graphicFrame>
      <p:sp>
        <p:nvSpPr>
          <p:cNvPr id="19" name="CuadroTexto 18"/>
          <p:cNvSpPr txBox="1"/>
          <p:nvPr/>
        </p:nvSpPr>
        <p:spPr>
          <a:xfrm>
            <a:off x="1376912" y="5545348"/>
            <a:ext cx="650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[0]		[1]		[2]		[3]		[4]		[5]		[6]</a:t>
            </a:r>
            <a:endParaRPr lang="es-ES" dirty="0">
              <a:solidFill>
                <a:srgbClr val="7F7F7F"/>
              </a:solidFill>
            </a:endParaRPr>
          </a:p>
        </p:txBody>
      </p:sp>
      <p:sp>
        <p:nvSpPr>
          <p:cNvPr id="20" name="Cerrar llave 19"/>
          <p:cNvSpPr/>
          <p:nvPr/>
        </p:nvSpPr>
        <p:spPr>
          <a:xfrm rot="5400000">
            <a:off x="4743811" y="3600228"/>
            <a:ext cx="152879" cy="547891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3981442" y="641612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791677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0" name="Elipse 29"/>
          <p:cNvSpPr/>
          <p:nvPr/>
        </p:nvSpPr>
        <p:spPr>
          <a:xfrm>
            <a:off x="7041213" y="1478676"/>
            <a:ext cx="323023" cy="4338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200" dirty="0" smtClean="0">
                <a:solidFill>
                  <a:srgbClr val="000000"/>
                </a:solidFill>
              </a:rPr>
              <a:t>5</a:t>
            </a:r>
            <a:endParaRPr lang="es-ES" sz="1200" dirty="0">
              <a:solidFill>
                <a:srgbClr val="000000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-8211" y="1786274"/>
            <a:ext cx="5042291" cy="2308324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Heapsort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BUILD-MAX-HEAP(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array.heapsize</a:t>
            </a:r>
            <a:r>
              <a:rPr lang="es-ES" dirty="0" smtClean="0">
                <a:latin typeface="Consolas"/>
                <a:cs typeface="Consolas"/>
              </a:rPr>
              <a:t> &gt;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i &lt;- array.heapsize-1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[i] &lt;- EXTRACT-MAX!(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-16433" y="2677628"/>
            <a:ext cx="5050513" cy="257540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1" name="Tabla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224094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CuadroTexto 41"/>
          <p:cNvSpPr txBox="1"/>
          <p:nvPr/>
        </p:nvSpPr>
        <p:spPr>
          <a:xfrm>
            <a:off x="7198031" y="4578961"/>
            <a:ext cx="196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a</a:t>
            </a:r>
            <a:r>
              <a:rPr lang="es-ES" dirty="0" err="1" smtClean="0">
                <a:latin typeface="Consolas"/>
                <a:cs typeface="Consolas"/>
              </a:rPr>
              <a:t>rray.heapsize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7" name="Tab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6993719"/>
              </p:ext>
            </p:extLst>
          </p:nvPr>
        </p:nvGraphicFramePr>
        <p:xfrm>
          <a:off x="6112330" y="4948293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8" name="CuadroTexto 47"/>
          <p:cNvSpPr txBox="1"/>
          <p:nvPr/>
        </p:nvSpPr>
        <p:spPr>
          <a:xfrm>
            <a:off x="6351319" y="4587407"/>
            <a:ext cx="31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i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18" name="Tab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635436"/>
              </p:ext>
            </p:extLst>
          </p:nvPr>
        </p:nvGraphicFramePr>
        <p:xfrm>
          <a:off x="1167616" y="5892409"/>
          <a:ext cx="646477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539"/>
                <a:gridCol w="923539"/>
                <a:gridCol w="923539"/>
                <a:gridCol w="923539"/>
                <a:gridCol w="923539"/>
                <a:gridCol w="923539"/>
                <a:gridCol w="9235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17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67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79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84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94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</a:tbl>
          </a:graphicData>
        </a:graphic>
      </p:graphicFrame>
      <p:sp>
        <p:nvSpPr>
          <p:cNvPr id="19" name="CuadroTexto 18"/>
          <p:cNvSpPr txBox="1"/>
          <p:nvPr/>
        </p:nvSpPr>
        <p:spPr>
          <a:xfrm>
            <a:off x="1376912" y="5545348"/>
            <a:ext cx="650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[0]		[1]		[2]		[3]		[4]		[5]		[6]</a:t>
            </a:r>
            <a:endParaRPr lang="es-ES" dirty="0">
              <a:solidFill>
                <a:srgbClr val="7F7F7F"/>
              </a:solidFill>
            </a:endParaRPr>
          </a:p>
        </p:txBody>
      </p:sp>
      <p:sp>
        <p:nvSpPr>
          <p:cNvPr id="20" name="Cerrar llave 19"/>
          <p:cNvSpPr/>
          <p:nvPr/>
        </p:nvSpPr>
        <p:spPr>
          <a:xfrm rot="5400000">
            <a:off x="4743811" y="3600228"/>
            <a:ext cx="152879" cy="547891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3981442" y="641612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932521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-8211" y="1786274"/>
            <a:ext cx="5042291" cy="2308324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Heapsort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BUILD-MAX-HEAP(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array.heapsize</a:t>
            </a:r>
            <a:r>
              <a:rPr lang="es-ES" dirty="0" smtClean="0">
                <a:latin typeface="Consolas"/>
                <a:cs typeface="Consolas"/>
              </a:rPr>
              <a:t> &gt;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i &lt;- array.heapsize-1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[i] &lt;- EXTRACT-MAX!(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-16433" y="2961338"/>
            <a:ext cx="5050513" cy="257540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1" name="Tabla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9418993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CuadroTexto 41"/>
          <p:cNvSpPr txBox="1"/>
          <p:nvPr/>
        </p:nvSpPr>
        <p:spPr>
          <a:xfrm>
            <a:off x="7198031" y="4578961"/>
            <a:ext cx="196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a</a:t>
            </a:r>
            <a:r>
              <a:rPr lang="es-ES" dirty="0" err="1" smtClean="0">
                <a:latin typeface="Consolas"/>
                <a:cs typeface="Consolas"/>
              </a:rPr>
              <a:t>rray.heapsize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7" name="Tab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656583"/>
              </p:ext>
            </p:extLst>
          </p:nvPr>
        </p:nvGraphicFramePr>
        <p:xfrm>
          <a:off x="6112330" y="4948293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8" name="CuadroTexto 47"/>
          <p:cNvSpPr txBox="1"/>
          <p:nvPr/>
        </p:nvSpPr>
        <p:spPr>
          <a:xfrm>
            <a:off x="6351319" y="4587407"/>
            <a:ext cx="31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i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18" name="Tab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912310"/>
              </p:ext>
            </p:extLst>
          </p:nvPr>
        </p:nvGraphicFramePr>
        <p:xfrm>
          <a:off x="1167616" y="5892409"/>
          <a:ext cx="646477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539"/>
                <a:gridCol w="923539"/>
                <a:gridCol w="923539"/>
                <a:gridCol w="923539"/>
                <a:gridCol w="923539"/>
                <a:gridCol w="923539"/>
                <a:gridCol w="9235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17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67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79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84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94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</a:tbl>
          </a:graphicData>
        </a:graphic>
      </p:graphicFrame>
      <p:sp>
        <p:nvSpPr>
          <p:cNvPr id="19" name="CuadroTexto 18"/>
          <p:cNvSpPr txBox="1"/>
          <p:nvPr/>
        </p:nvSpPr>
        <p:spPr>
          <a:xfrm>
            <a:off x="1376912" y="5545348"/>
            <a:ext cx="650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[0]		[1]		[2]		[3]		[4]		[5]		[6]</a:t>
            </a:r>
            <a:endParaRPr lang="es-ES" dirty="0">
              <a:solidFill>
                <a:srgbClr val="7F7F7F"/>
              </a:solidFill>
            </a:endParaRPr>
          </a:p>
        </p:txBody>
      </p:sp>
      <p:sp>
        <p:nvSpPr>
          <p:cNvPr id="20" name="Cerrar llave 19"/>
          <p:cNvSpPr/>
          <p:nvPr/>
        </p:nvSpPr>
        <p:spPr>
          <a:xfrm rot="5400000">
            <a:off x="4287223" y="3143641"/>
            <a:ext cx="152879" cy="639209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3900370" y="641612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96605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-8211" y="1786274"/>
            <a:ext cx="5042291" cy="2308324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Heapsort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BUILD-MAX-HEAP(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array.heapsize</a:t>
            </a:r>
            <a:r>
              <a:rPr lang="es-ES" dirty="0" smtClean="0">
                <a:latin typeface="Consolas"/>
                <a:cs typeface="Consolas"/>
              </a:rPr>
              <a:t> &gt; 0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i &lt;- array.heapsize-1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[i] &lt;- EXTRACT-MAX!(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-16433" y="2393920"/>
            <a:ext cx="5050513" cy="257540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1" name="Tabla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4873255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CuadroTexto 41"/>
          <p:cNvSpPr txBox="1"/>
          <p:nvPr/>
        </p:nvSpPr>
        <p:spPr>
          <a:xfrm>
            <a:off x="7198031" y="4578961"/>
            <a:ext cx="196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a</a:t>
            </a:r>
            <a:r>
              <a:rPr lang="es-ES" dirty="0" err="1" smtClean="0">
                <a:latin typeface="Consolas"/>
                <a:cs typeface="Consolas"/>
              </a:rPr>
              <a:t>rray.heapsize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7" name="Tab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147785"/>
              </p:ext>
            </p:extLst>
          </p:nvPr>
        </p:nvGraphicFramePr>
        <p:xfrm>
          <a:off x="6112330" y="4948293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8" name="CuadroTexto 47"/>
          <p:cNvSpPr txBox="1"/>
          <p:nvPr/>
        </p:nvSpPr>
        <p:spPr>
          <a:xfrm>
            <a:off x="6351319" y="4587407"/>
            <a:ext cx="31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i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18" name="Tab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435437"/>
              </p:ext>
            </p:extLst>
          </p:nvPr>
        </p:nvGraphicFramePr>
        <p:xfrm>
          <a:off x="1167616" y="5892409"/>
          <a:ext cx="646477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539"/>
                <a:gridCol w="923539"/>
                <a:gridCol w="923539"/>
                <a:gridCol w="923539"/>
                <a:gridCol w="923539"/>
                <a:gridCol w="923539"/>
                <a:gridCol w="9235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17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67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79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84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94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</a:tbl>
          </a:graphicData>
        </a:graphic>
      </p:graphicFrame>
      <p:sp>
        <p:nvSpPr>
          <p:cNvPr id="19" name="CuadroTexto 18"/>
          <p:cNvSpPr txBox="1"/>
          <p:nvPr/>
        </p:nvSpPr>
        <p:spPr>
          <a:xfrm>
            <a:off x="1376912" y="5545348"/>
            <a:ext cx="650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[0]		[1]		[2]		[3]		[4]		[5]		[6]</a:t>
            </a:r>
            <a:endParaRPr lang="es-ES" dirty="0">
              <a:solidFill>
                <a:srgbClr val="7F7F7F"/>
              </a:solidFill>
            </a:endParaRPr>
          </a:p>
        </p:txBody>
      </p:sp>
      <p:sp>
        <p:nvSpPr>
          <p:cNvPr id="20" name="Cerrar llave 19"/>
          <p:cNvSpPr/>
          <p:nvPr/>
        </p:nvSpPr>
        <p:spPr>
          <a:xfrm rot="5400000">
            <a:off x="4287223" y="3143641"/>
            <a:ext cx="152879" cy="639209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3900370" y="641612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713060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Last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Week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Summary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,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Part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II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-16433" y="1279558"/>
            <a:ext cx="3817442" cy="400110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r>
              <a:rPr lang="en-GB" sz="2000" b="1" dirty="0" err="1" smtClean="0">
                <a:latin typeface="Arial Narrow"/>
                <a:cs typeface="Arial Narrow"/>
              </a:rPr>
              <a:t>Iliffe</a:t>
            </a:r>
            <a:r>
              <a:rPr lang="en-GB" sz="2000" b="1" dirty="0" smtClean="0">
                <a:latin typeface="Arial Narrow"/>
                <a:cs typeface="Arial Narrow"/>
              </a:rPr>
              <a:t> Vector</a:t>
            </a:r>
            <a:endParaRPr lang="en-GB" sz="2000" b="1" dirty="0">
              <a:solidFill>
                <a:srgbClr val="C40A29"/>
              </a:solidFill>
              <a:latin typeface="Arial Narrow"/>
              <a:cs typeface="Arial Narrow"/>
            </a:endParaRPr>
          </a:p>
        </p:txBody>
      </p:sp>
      <p:graphicFrame>
        <p:nvGraphicFramePr>
          <p:cNvPr id="52" name="Tabla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888058"/>
              </p:ext>
            </p:extLst>
          </p:nvPr>
        </p:nvGraphicFramePr>
        <p:xfrm>
          <a:off x="337007" y="2014676"/>
          <a:ext cx="2861755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2351"/>
                <a:gridCol w="572351"/>
                <a:gridCol w="572351"/>
                <a:gridCol w="572351"/>
                <a:gridCol w="572351"/>
              </a:tblGrid>
              <a:tr h="244970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2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3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4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5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70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6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7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8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9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10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70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11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12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13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14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15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3" name="CuadroTexto 52"/>
          <p:cNvSpPr txBox="1"/>
          <p:nvPr/>
        </p:nvSpPr>
        <p:spPr>
          <a:xfrm>
            <a:off x="0" y="2014676"/>
            <a:ext cx="3857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rgbClr val="7F7F7F"/>
                </a:solidFill>
              </a:rPr>
              <a:t>[0]</a:t>
            </a:r>
          </a:p>
          <a:p>
            <a:endParaRPr lang="es-ES" sz="700" dirty="0" smtClean="0">
              <a:solidFill>
                <a:srgbClr val="7F7F7F"/>
              </a:solidFill>
            </a:endParaRPr>
          </a:p>
          <a:p>
            <a:r>
              <a:rPr lang="es-ES" sz="1400" dirty="0" smtClean="0">
                <a:solidFill>
                  <a:srgbClr val="7F7F7F"/>
                </a:solidFill>
              </a:rPr>
              <a:t>[1]</a:t>
            </a:r>
          </a:p>
          <a:p>
            <a:endParaRPr lang="es-ES" sz="700" dirty="0" smtClean="0">
              <a:solidFill>
                <a:srgbClr val="7F7F7F"/>
              </a:solidFill>
            </a:endParaRPr>
          </a:p>
          <a:p>
            <a:r>
              <a:rPr lang="es-ES" sz="1400" dirty="0" smtClean="0">
                <a:solidFill>
                  <a:srgbClr val="7F7F7F"/>
                </a:solidFill>
              </a:rPr>
              <a:t>[2]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389927" y="1716379"/>
            <a:ext cx="2773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rgbClr val="7F7F7F"/>
                </a:solidFill>
              </a:rPr>
              <a:t>[0]            [1]        [2]        [3]           [4]</a:t>
            </a:r>
          </a:p>
          <a:p>
            <a:endParaRPr lang="es-ES" sz="1400" dirty="0">
              <a:solidFill>
                <a:srgbClr val="7F7F7F"/>
              </a:solidFill>
            </a:endParaRPr>
          </a:p>
        </p:txBody>
      </p:sp>
      <p:graphicFrame>
        <p:nvGraphicFramePr>
          <p:cNvPr id="55" name="Tabla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249252"/>
              </p:ext>
            </p:extLst>
          </p:nvPr>
        </p:nvGraphicFramePr>
        <p:xfrm>
          <a:off x="395292" y="4202402"/>
          <a:ext cx="192706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766"/>
                <a:gridCol w="481766"/>
                <a:gridCol w="481766"/>
                <a:gridCol w="48176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6" name="Flecha abajo 55"/>
          <p:cNvSpPr/>
          <p:nvPr/>
        </p:nvSpPr>
        <p:spPr>
          <a:xfrm>
            <a:off x="517447" y="3887315"/>
            <a:ext cx="125421" cy="31508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CuadroTexto 56"/>
          <p:cNvSpPr txBox="1"/>
          <p:nvPr/>
        </p:nvSpPr>
        <p:spPr>
          <a:xfrm>
            <a:off x="172538" y="3570622"/>
            <a:ext cx="1894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Size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of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dimension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1 (d1)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5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172330"/>
              </p:ext>
            </p:extLst>
          </p:nvPr>
        </p:nvGraphicFramePr>
        <p:xfrm>
          <a:off x="855212" y="5867212"/>
          <a:ext cx="261490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818"/>
                <a:gridCol w="435818"/>
                <a:gridCol w="435818"/>
                <a:gridCol w="435818"/>
                <a:gridCol w="435818"/>
                <a:gridCol w="435818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9" name="Flecha abajo 58"/>
          <p:cNvSpPr/>
          <p:nvPr/>
        </p:nvSpPr>
        <p:spPr>
          <a:xfrm>
            <a:off x="792501" y="5522361"/>
            <a:ext cx="125421" cy="31508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CuadroTexto 59"/>
          <p:cNvSpPr txBox="1"/>
          <p:nvPr/>
        </p:nvSpPr>
        <p:spPr>
          <a:xfrm>
            <a:off x="104313" y="4900245"/>
            <a:ext cx="1077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Size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of dim2(d2)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61" name="Conector recto de flecha 60"/>
          <p:cNvCxnSpPr/>
          <p:nvPr/>
        </p:nvCxnSpPr>
        <p:spPr>
          <a:xfrm>
            <a:off x="1113198" y="4436112"/>
            <a:ext cx="0" cy="14311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Tabla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871435"/>
              </p:ext>
            </p:extLst>
          </p:nvPr>
        </p:nvGraphicFramePr>
        <p:xfrm>
          <a:off x="1386093" y="5362062"/>
          <a:ext cx="261490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818"/>
                <a:gridCol w="435818"/>
                <a:gridCol w="435818"/>
                <a:gridCol w="435818"/>
                <a:gridCol w="435818"/>
                <a:gridCol w="435818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8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63" name="Conector recto de flecha 62"/>
          <p:cNvCxnSpPr/>
          <p:nvPr/>
        </p:nvCxnSpPr>
        <p:spPr>
          <a:xfrm>
            <a:off x="1610507" y="4436112"/>
            <a:ext cx="0" cy="8875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Tabla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576210"/>
              </p:ext>
            </p:extLst>
          </p:nvPr>
        </p:nvGraphicFramePr>
        <p:xfrm>
          <a:off x="1920310" y="4890069"/>
          <a:ext cx="261490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818"/>
                <a:gridCol w="435818"/>
                <a:gridCol w="435818"/>
                <a:gridCol w="435818"/>
                <a:gridCol w="435818"/>
                <a:gridCol w="435818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65" name="Conector recto de flecha 64"/>
          <p:cNvCxnSpPr/>
          <p:nvPr/>
        </p:nvCxnSpPr>
        <p:spPr>
          <a:xfrm>
            <a:off x="2076460" y="4446310"/>
            <a:ext cx="0" cy="4437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>
            <a:off x="-16433" y="6509587"/>
            <a:ext cx="4123695" cy="369332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Iliffe</a:t>
            </a:r>
            <a:r>
              <a:rPr lang="es-ES" dirty="0" smtClean="0">
                <a:latin typeface="Arial Narrow"/>
                <a:cs typeface="Arial Narrow"/>
              </a:rPr>
              <a:t> vector </a:t>
            </a:r>
            <a:r>
              <a:rPr lang="es-ES" b="1" dirty="0" err="1" smtClean="0">
                <a:solidFill>
                  <a:srgbClr val="C40A29"/>
                </a:solidFill>
                <a:latin typeface="Arial Narrow"/>
                <a:cs typeface="Arial Narrow"/>
              </a:rPr>
              <a:t>is</a:t>
            </a:r>
            <a:r>
              <a:rPr lang="es-ES" b="1" dirty="0" smtClean="0">
                <a:solidFill>
                  <a:srgbClr val="C40A29"/>
                </a:solidFill>
                <a:latin typeface="Arial Narrow"/>
                <a:cs typeface="Arial Narrow"/>
              </a:rPr>
              <a:t> NOT </a:t>
            </a:r>
            <a:r>
              <a:rPr lang="es-ES" dirty="0" err="1" smtClean="0">
                <a:latin typeface="Arial Narrow"/>
                <a:cs typeface="Arial Narrow"/>
              </a:rPr>
              <a:t>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implicit</a:t>
            </a:r>
            <a:r>
              <a:rPr lang="es-ES" dirty="0" smtClean="0">
                <a:latin typeface="Arial Narrow"/>
                <a:cs typeface="Arial Narrow"/>
              </a:rPr>
              <a:t> data </a:t>
            </a:r>
            <a:r>
              <a:rPr lang="es-ES" dirty="0" err="1" smtClean="0">
                <a:latin typeface="Arial Narrow"/>
                <a:cs typeface="Arial Narrow"/>
              </a:rPr>
              <a:t>structure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76" name="CuadroTexto 75"/>
          <p:cNvSpPr txBox="1"/>
          <p:nvPr/>
        </p:nvSpPr>
        <p:spPr>
          <a:xfrm>
            <a:off x="-16433" y="3200432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latin typeface="DIN Condensed Bold"/>
                <a:cs typeface="DIN Condensed Bold"/>
              </a:rPr>
              <a:t>ROW-MAJOR ORDERING</a:t>
            </a:r>
            <a:endParaRPr lang="es-ES" sz="2000" b="1" dirty="0">
              <a:latin typeface="DIN Condensed Bold"/>
              <a:cs typeface="DIN Condensed Bold"/>
            </a:endParaRPr>
          </a:p>
        </p:txBody>
      </p:sp>
      <p:sp>
        <p:nvSpPr>
          <p:cNvPr id="77" name="CuadroTexto 76"/>
          <p:cNvSpPr txBox="1"/>
          <p:nvPr/>
        </p:nvSpPr>
        <p:spPr>
          <a:xfrm>
            <a:off x="6779250" y="1614566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>
                <a:latin typeface="DIN Condensed Bold"/>
                <a:cs typeface="DIN Condensed Bold"/>
              </a:rPr>
              <a:t>COLUMN-MAJOR ORDERING</a:t>
            </a:r>
            <a:endParaRPr lang="es-ES" sz="2000" b="1" dirty="0">
              <a:latin typeface="DIN Condensed Bold"/>
              <a:cs typeface="DIN Condensed Bold"/>
            </a:endParaRPr>
          </a:p>
        </p:txBody>
      </p:sp>
      <p:graphicFrame>
        <p:nvGraphicFramePr>
          <p:cNvPr id="78" name="Tabla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999394"/>
              </p:ext>
            </p:extLst>
          </p:nvPr>
        </p:nvGraphicFramePr>
        <p:xfrm>
          <a:off x="4944789" y="2496302"/>
          <a:ext cx="192706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1178"/>
                <a:gridCol w="321178"/>
                <a:gridCol w="321178"/>
                <a:gridCol w="321178"/>
                <a:gridCol w="321178"/>
                <a:gridCol w="321178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79" name="Flecha abajo 78"/>
          <p:cNvSpPr/>
          <p:nvPr/>
        </p:nvSpPr>
        <p:spPr>
          <a:xfrm>
            <a:off x="5066944" y="2110651"/>
            <a:ext cx="125421" cy="31508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80" name="Tabla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1510074"/>
              </p:ext>
            </p:extLst>
          </p:nvPr>
        </p:nvGraphicFramePr>
        <p:xfrm>
          <a:off x="5210669" y="5141965"/>
          <a:ext cx="174327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818"/>
                <a:gridCol w="435818"/>
                <a:gridCol w="435818"/>
                <a:gridCol w="435818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1" name="Flecha abajo 80"/>
          <p:cNvSpPr/>
          <p:nvPr/>
        </p:nvSpPr>
        <p:spPr>
          <a:xfrm>
            <a:off x="5190424" y="4729853"/>
            <a:ext cx="125421" cy="31508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2" name="CuadroTexto 81"/>
          <p:cNvSpPr txBox="1"/>
          <p:nvPr/>
        </p:nvSpPr>
        <p:spPr>
          <a:xfrm>
            <a:off x="4439100" y="4135220"/>
            <a:ext cx="1077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Size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of dim1 (d1)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83" name="Conector recto de flecha 82"/>
          <p:cNvCxnSpPr/>
          <p:nvPr/>
        </p:nvCxnSpPr>
        <p:spPr>
          <a:xfrm>
            <a:off x="5467419" y="2681456"/>
            <a:ext cx="0" cy="24605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de flecha 84"/>
          <p:cNvCxnSpPr/>
          <p:nvPr/>
        </p:nvCxnSpPr>
        <p:spPr>
          <a:xfrm>
            <a:off x="5769933" y="2681456"/>
            <a:ext cx="0" cy="195334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cto de flecha 128"/>
          <p:cNvCxnSpPr/>
          <p:nvPr/>
        </p:nvCxnSpPr>
        <p:spPr>
          <a:xfrm>
            <a:off x="6061485" y="2681456"/>
            <a:ext cx="0" cy="145000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0" name="Tabla 1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131279"/>
              </p:ext>
            </p:extLst>
          </p:nvPr>
        </p:nvGraphicFramePr>
        <p:xfrm>
          <a:off x="5625208" y="4634796"/>
          <a:ext cx="174327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818"/>
                <a:gridCol w="435818"/>
                <a:gridCol w="435818"/>
                <a:gridCol w="435818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1" name="Tabla 1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396082"/>
              </p:ext>
            </p:extLst>
          </p:nvPr>
        </p:nvGraphicFramePr>
        <p:xfrm>
          <a:off x="5889974" y="4131459"/>
          <a:ext cx="174327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818"/>
                <a:gridCol w="435818"/>
                <a:gridCol w="435818"/>
                <a:gridCol w="435818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8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2" name="CuadroTexto 131"/>
          <p:cNvSpPr txBox="1"/>
          <p:nvPr/>
        </p:nvSpPr>
        <p:spPr>
          <a:xfrm>
            <a:off x="4394804" y="1645344"/>
            <a:ext cx="1894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Size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of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dimension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2 (d2)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133" name="Conector recto de flecha 132"/>
          <p:cNvCxnSpPr/>
          <p:nvPr/>
        </p:nvCxnSpPr>
        <p:spPr>
          <a:xfrm>
            <a:off x="6443202" y="2681456"/>
            <a:ext cx="0" cy="9453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34" name="Tabla 13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689101"/>
              </p:ext>
            </p:extLst>
          </p:nvPr>
        </p:nvGraphicFramePr>
        <p:xfrm>
          <a:off x="6335797" y="3626814"/>
          <a:ext cx="174327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818"/>
                <a:gridCol w="435818"/>
                <a:gridCol w="435818"/>
                <a:gridCol w="435818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5" name="Tabla 1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5952051"/>
              </p:ext>
            </p:extLst>
          </p:nvPr>
        </p:nvGraphicFramePr>
        <p:xfrm>
          <a:off x="6579560" y="3104467"/>
          <a:ext cx="1743272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818"/>
                <a:gridCol w="435818"/>
                <a:gridCol w="435818"/>
                <a:gridCol w="435818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36" name="Conector recto de flecha 135"/>
          <p:cNvCxnSpPr/>
          <p:nvPr/>
        </p:nvCxnSpPr>
        <p:spPr>
          <a:xfrm>
            <a:off x="6701442" y="2710369"/>
            <a:ext cx="0" cy="39409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781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-8211" y="1786274"/>
            <a:ext cx="5042291" cy="2308324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Heapsort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BUILD-MAX-HEAP(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array.heapsize</a:t>
            </a:r>
            <a:r>
              <a:rPr lang="es-ES" dirty="0" smtClean="0">
                <a:latin typeface="Consolas"/>
                <a:cs typeface="Consolas"/>
              </a:rPr>
              <a:t> &gt; 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i &lt;- array.heapsize-1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[i] &lt;- EXTRACT-MAX!(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-50127" y="3218028"/>
            <a:ext cx="5050513" cy="257540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1" name="Tabla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195319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CuadroTexto 41"/>
          <p:cNvSpPr txBox="1"/>
          <p:nvPr/>
        </p:nvSpPr>
        <p:spPr>
          <a:xfrm>
            <a:off x="7198031" y="4578961"/>
            <a:ext cx="196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a</a:t>
            </a:r>
            <a:r>
              <a:rPr lang="es-ES" dirty="0" err="1" smtClean="0">
                <a:latin typeface="Consolas"/>
                <a:cs typeface="Consolas"/>
              </a:rPr>
              <a:t>rray.heapsize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7" name="Tab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431195"/>
              </p:ext>
            </p:extLst>
          </p:nvPr>
        </p:nvGraphicFramePr>
        <p:xfrm>
          <a:off x="6112330" y="4948293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8" name="CuadroTexto 47"/>
          <p:cNvSpPr txBox="1"/>
          <p:nvPr/>
        </p:nvSpPr>
        <p:spPr>
          <a:xfrm>
            <a:off x="6351319" y="4587407"/>
            <a:ext cx="31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i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18" name="Tab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946229"/>
              </p:ext>
            </p:extLst>
          </p:nvPr>
        </p:nvGraphicFramePr>
        <p:xfrm>
          <a:off x="1167616" y="5892409"/>
          <a:ext cx="646477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539"/>
                <a:gridCol w="923539"/>
                <a:gridCol w="923539"/>
                <a:gridCol w="923539"/>
                <a:gridCol w="923539"/>
                <a:gridCol w="923539"/>
                <a:gridCol w="9235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17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67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79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84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94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</a:tbl>
          </a:graphicData>
        </a:graphic>
      </p:graphicFrame>
      <p:sp>
        <p:nvSpPr>
          <p:cNvPr id="19" name="CuadroTexto 18"/>
          <p:cNvSpPr txBox="1"/>
          <p:nvPr/>
        </p:nvSpPr>
        <p:spPr>
          <a:xfrm>
            <a:off x="1376912" y="5545348"/>
            <a:ext cx="650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[0]		[1]		[2]		[3]		[4]		[5]		[6]</a:t>
            </a:r>
            <a:endParaRPr lang="es-ES" dirty="0">
              <a:solidFill>
                <a:srgbClr val="7F7F7F"/>
              </a:solidFill>
            </a:endParaRPr>
          </a:p>
        </p:txBody>
      </p:sp>
      <p:sp>
        <p:nvSpPr>
          <p:cNvPr id="20" name="Cerrar llave 19"/>
          <p:cNvSpPr/>
          <p:nvPr/>
        </p:nvSpPr>
        <p:spPr>
          <a:xfrm rot="5400000">
            <a:off x="4287223" y="3143641"/>
            <a:ext cx="152879" cy="639209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3900370" y="641612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54502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-8211" y="1786274"/>
            <a:ext cx="5042291" cy="2308324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Heapsort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BUILD-MAX-HEAP(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array.heapsize</a:t>
            </a:r>
            <a:r>
              <a:rPr lang="es-ES" dirty="0" smtClean="0">
                <a:latin typeface="Consolas"/>
                <a:cs typeface="Consolas"/>
              </a:rPr>
              <a:t> &gt; 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i &lt;- array.heapsize-1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[i] &lt;- EXTRACT-MAX!(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-50127" y="3488228"/>
            <a:ext cx="5050513" cy="257540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1" name="Tabla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79384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CuadroTexto 41"/>
          <p:cNvSpPr txBox="1"/>
          <p:nvPr/>
        </p:nvSpPr>
        <p:spPr>
          <a:xfrm>
            <a:off x="7198031" y="4578961"/>
            <a:ext cx="196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a</a:t>
            </a:r>
            <a:r>
              <a:rPr lang="es-ES" dirty="0" err="1" smtClean="0">
                <a:latin typeface="Consolas"/>
                <a:cs typeface="Consolas"/>
              </a:rPr>
              <a:t>rray.heapsize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7" name="Tab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144482"/>
              </p:ext>
            </p:extLst>
          </p:nvPr>
        </p:nvGraphicFramePr>
        <p:xfrm>
          <a:off x="6112330" y="4948293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8" name="CuadroTexto 47"/>
          <p:cNvSpPr txBox="1"/>
          <p:nvPr/>
        </p:nvSpPr>
        <p:spPr>
          <a:xfrm>
            <a:off x="6351319" y="4587407"/>
            <a:ext cx="31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i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18" name="Tab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007378"/>
              </p:ext>
            </p:extLst>
          </p:nvPr>
        </p:nvGraphicFramePr>
        <p:xfrm>
          <a:off x="1167616" y="5892409"/>
          <a:ext cx="646477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539"/>
                <a:gridCol w="923539"/>
                <a:gridCol w="923539"/>
                <a:gridCol w="923539"/>
                <a:gridCol w="923539"/>
                <a:gridCol w="923539"/>
                <a:gridCol w="9235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17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67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79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84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94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</a:tbl>
          </a:graphicData>
        </a:graphic>
      </p:graphicFrame>
      <p:sp>
        <p:nvSpPr>
          <p:cNvPr id="19" name="CuadroTexto 18"/>
          <p:cNvSpPr txBox="1"/>
          <p:nvPr/>
        </p:nvSpPr>
        <p:spPr>
          <a:xfrm>
            <a:off x="1376912" y="5545348"/>
            <a:ext cx="650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[0]		[1]		[2]		[3]		[4]		[5]		[6]</a:t>
            </a:r>
            <a:endParaRPr lang="es-ES" dirty="0">
              <a:solidFill>
                <a:srgbClr val="7F7F7F"/>
              </a:solidFill>
            </a:endParaRPr>
          </a:p>
        </p:txBody>
      </p:sp>
      <p:sp>
        <p:nvSpPr>
          <p:cNvPr id="20" name="Cerrar llave 19"/>
          <p:cNvSpPr/>
          <p:nvPr/>
        </p:nvSpPr>
        <p:spPr>
          <a:xfrm rot="5400000">
            <a:off x="4287223" y="3143641"/>
            <a:ext cx="152879" cy="639209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3900370" y="641612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985808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-8211" y="1786274"/>
            <a:ext cx="5042291" cy="2308324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Heapsort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BUILD-MAX-HEAP(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array.heapsize</a:t>
            </a:r>
            <a:r>
              <a:rPr lang="es-ES" dirty="0" smtClean="0">
                <a:latin typeface="Consolas"/>
                <a:cs typeface="Consolas"/>
              </a:rPr>
              <a:t> &gt; 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i &lt;- array.heapsize-1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[i] &lt;- EXTRACT-MAX!(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-50127" y="3785448"/>
            <a:ext cx="5050513" cy="257540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41" name="Tabla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164324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2" name="CuadroTexto 41"/>
          <p:cNvSpPr txBox="1"/>
          <p:nvPr/>
        </p:nvSpPr>
        <p:spPr>
          <a:xfrm>
            <a:off x="7198031" y="4578961"/>
            <a:ext cx="196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a</a:t>
            </a:r>
            <a:r>
              <a:rPr lang="es-ES" dirty="0" err="1" smtClean="0">
                <a:latin typeface="Consolas"/>
                <a:cs typeface="Consolas"/>
              </a:rPr>
              <a:t>rray.heapsize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7" name="Tabla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350095"/>
              </p:ext>
            </p:extLst>
          </p:nvPr>
        </p:nvGraphicFramePr>
        <p:xfrm>
          <a:off x="6112330" y="4948293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8" name="CuadroTexto 47"/>
          <p:cNvSpPr txBox="1"/>
          <p:nvPr/>
        </p:nvSpPr>
        <p:spPr>
          <a:xfrm>
            <a:off x="6351319" y="4587407"/>
            <a:ext cx="31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i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18" name="Tab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499696"/>
              </p:ext>
            </p:extLst>
          </p:nvPr>
        </p:nvGraphicFramePr>
        <p:xfrm>
          <a:off x="1167616" y="5892409"/>
          <a:ext cx="6464773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23539"/>
                <a:gridCol w="923539"/>
                <a:gridCol w="923539"/>
                <a:gridCol w="923539"/>
                <a:gridCol w="923539"/>
                <a:gridCol w="923539"/>
                <a:gridCol w="92353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17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67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79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84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FF0000"/>
                          </a:solidFill>
                        </a:rPr>
                        <a:t>94</a:t>
                      </a:r>
                      <a:endParaRPr lang="es-E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</a:tr>
            </a:tbl>
          </a:graphicData>
        </a:graphic>
      </p:graphicFrame>
      <p:sp>
        <p:nvSpPr>
          <p:cNvPr id="19" name="CuadroTexto 18"/>
          <p:cNvSpPr txBox="1"/>
          <p:nvPr/>
        </p:nvSpPr>
        <p:spPr>
          <a:xfrm>
            <a:off x="1376912" y="5545348"/>
            <a:ext cx="650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[0]		[1]		[2]		[3]		[4]		[5]		[6]</a:t>
            </a:r>
            <a:endParaRPr lang="es-ES" dirty="0">
              <a:solidFill>
                <a:srgbClr val="7F7F7F"/>
              </a:solidFill>
            </a:endParaRPr>
          </a:p>
        </p:txBody>
      </p:sp>
      <p:sp>
        <p:nvSpPr>
          <p:cNvPr id="20" name="Cerrar llave 19"/>
          <p:cNvSpPr/>
          <p:nvPr/>
        </p:nvSpPr>
        <p:spPr>
          <a:xfrm rot="5400000">
            <a:off x="4287223" y="3143641"/>
            <a:ext cx="152879" cy="6392094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3900370" y="6416127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402866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Complexity </a:t>
            </a:r>
            <a:r>
              <a:rPr lang="en-GB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Heapsort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-8211" y="1786274"/>
            <a:ext cx="5042291" cy="2308324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Heapsort</a:t>
            </a:r>
            <a:r>
              <a:rPr lang="es-ES" dirty="0" smtClean="0">
                <a:latin typeface="Consolas"/>
                <a:cs typeface="Consolas"/>
              </a:rPr>
              <a:t>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BUILD-MAX-HEAP(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array.heapsize</a:t>
            </a:r>
            <a:r>
              <a:rPr lang="es-ES" dirty="0" smtClean="0">
                <a:latin typeface="Consolas"/>
                <a:cs typeface="Consolas"/>
              </a:rPr>
              <a:t> &gt; 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i &lt;- array.heapsize-1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[i] &lt;- EXTRACT-MAX!(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return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3" name="Conector recto de flecha 2"/>
          <p:cNvCxnSpPr/>
          <p:nvPr/>
        </p:nvCxnSpPr>
        <p:spPr>
          <a:xfrm flipV="1">
            <a:off x="3634630" y="2242656"/>
            <a:ext cx="1864606" cy="1350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5656417" y="2057990"/>
            <a:ext cx="62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Θ</a:t>
            </a:r>
            <a:r>
              <a:rPr lang="es-ES" dirty="0" smtClean="0"/>
              <a:t>(N)</a:t>
            </a:r>
            <a:endParaRPr lang="es-ES" dirty="0"/>
          </a:p>
        </p:txBody>
      </p:sp>
      <p:cxnSp>
        <p:nvCxnSpPr>
          <p:cNvPr id="12" name="Conector recto de flecha 11"/>
          <p:cNvCxnSpPr/>
          <p:nvPr/>
        </p:nvCxnSpPr>
        <p:spPr>
          <a:xfrm flipV="1">
            <a:off x="4894984" y="3124594"/>
            <a:ext cx="604252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5656417" y="2939928"/>
            <a:ext cx="909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Θ</a:t>
            </a:r>
            <a:r>
              <a:rPr lang="es-ES" dirty="0" smtClean="0"/>
              <a:t>(</a:t>
            </a:r>
            <a:r>
              <a:rPr lang="es-ES" dirty="0" err="1" smtClean="0"/>
              <a:t>logN</a:t>
            </a:r>
            <a:r>
              <a:rPr lang="es-ES" dirty="0" smtClean="0"/>
              <a:t>)</a:t>
            </a:r>
            <a:endParaRPr lang="es-ES" dirty="0"/>
          </a:p>
        </p:txBody>
      </p:sp>
      <p:sp>
        <p:nvSpPr>
          <p:cNvPr id="7" name="Cerrar llave 6"/>
          <p:cNvSpPr/>
          <p:nvPr/>
        </p:nvSpPr>
        <p:spPr>
          <a:xfrm>
            <a:off x="6566266" y="2580405"/>
            <a:ext cx="284134" cy="105377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CuadroTexto 13"/>
          <p:cNvSpPr txBox="1"/>
          <p:nvPr/>
        </p:nvSpPr>
        <p:spPr>
          <a:xfrm>
            <a:off x="6985516" y="2939928"/>
            <a:ext cx="90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N times</a:t>
            </a:r>
            <a:endParaRPr lang="es-ES" dirty="0"/>
          </a:p>
        </p:txBody>
      </p:sp>
      <p:sp>
        <p:nvSpPr>
          <p:cNvPr id="15" name="CuadroTexto 14"/>
          <p:cNvSpPr txBox="1"/>
          <p:nvPr/>
        </p:nvSpPr>
        <p:spPr>
          <a:xfrm>
            <a:off x="3683934" y="5138263"/>
            <a:ext cx="1935145" cy="461665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sz="2400" dirty="0" smtClean="0"/>
              <a:t>=&gt; </a:t>
            </a:r>
            <a:r>
              <a:rPr lang="es-ES" sz="2400" dirty="0" err="1" smtClean="0"/>
              <a:t>Θ</a:t>
            </a:r>
            <a:r>
              <a:rPr lang="es-ES" sz="2400" dirty="0" smtClean="0"/>
              <a:t> (N log N)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536638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Priority Queues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-50127" y="1418547"/>
            <a:ext cx="91941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latin typeface="Arial Narrow"/>
                <a:cs typeface="Arial Narrow"/>
              </a:rPr>
              <a:t>A </a:t>
            </a:r>
            <a:r>
              <a:rPr lang="es-ES" sz="2400" dirty="0" err="1" smtClean="0">
                <a:latin typeface="Arial Narrow"/>
                <a:cs typeface="Arial Narrow"/>
              </a:rPr>
              <a:t>queue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where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next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element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to</a:t>
            </a:r>
            <a:r>
              <a:rPr lang="es-ES" sz="2400" dirty="0" smtClean="0">
                <a:latin typeface="Arial Narrow"/>
                <a:cs typeface="Arial Narrow"/>
              </a:rPr>
              <a:t> be </a:t>
            </a:r>
            <a:r>
              <a:rPr lang="es-ES" sz="2400" dirty="0" err="1" smtClean="0">
                <a:latin typeface="Arial Narrow"/>
                <a:cs typeface="Arial Narrow"/>
              </a:rPr>
              <a:t>served</a:t>
            </a:r>
            <a:r>
              <a:rPr lang="es-ES" sz="2400" dirty="0" smtClean="0">
                <a:latin typeface="Arial Narrow"/>
                <a:cs typeface="Arial Narrow"/>
              </a:rPr>
              <a:t> (</a:t>
            </a:r>
            <a:r>
              <a:rPr lang="es-ES" sz="2400" dirty="0" err="1" smtClean="0">
                <a:latin typeface="Arial Narrow"/>
                <a:cs typeface="Arial Narrow"/>
              </a:rPr>
              <a:t>extracted</a:t>
            </a:r>
            <a:r>
              <a:rPr lang="es-ES" sz="2400" dirty="0" smtClean="0">
                <a:latin typeface="Arial Narrow"/>
                <a:cs typeface="Arial Narrow"/>
              </a:rPr>
              <a:t>) </a:t>
            </a:r>
            <a:r>
              <a:rPr lang="es-ES" sz="2400" dirty="0" err="1" smtClean="0">
                <a:latin typeface="Arial Narrow"/>
                <a:cs typeface="Arial Narrow"/>
              </a:rPr>
              <a:t>is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one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with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highest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value</a:t>
            </a:r>
            <a:endParaRPr lang="es-ES" sz="2400" dirty="0" smtClean="0">
              <a:latin typeface="Arial Narrow"/>
              <a:cs typeface="Arial Narrow"/>
            </a:endParaRPr>
          </a:p>
          <a:p>
            <a:pPr algn="ctr"/>
            <a:endParaRPr lang="es-ES" sz="2400" dirty="0" smtClean="0">
              <a:latin typeface="Arial Narrow"/>
              <a:cs typeface="Arial Narrow"/>
            </a:endParaRPr>
          </a:p>
          <a:p>
            <a:r>
              <a:rPr lang="es-ES" sz="2400" dirty="0" err="1" smtClean="0">
                <a:latin typeface="Arial Narrow"/>
                <a:cs typeface="Arial Narrow"/>
              </a:rPr>
              <a:t>Priority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queue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operations</a:t>
            </a:r>
            <a:r>
              <a:rPr lang="es-ES" sz="2400" dirty="0" smtClean="0">
                <a:latin typeface="Arial Narrow"/>
                <a:cs typeface="Arial Narrow"/>
              </a:rPr>
              <a:t>:</a:t>
            </a:r>
            <a:endParaRPr lang="es-ES" sz="2400" dirty="0">
              <a:latin typeface="Arial Narrow"/>
              <a:cs typeface="Arial Narrow"/>
            </a:endParaRPr>
          </a:p>
          <a:p>
            <a:pPr marL="342900" indent="-342900">
              <a:buFont typeface="Arial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Arial Narrow"/>
                <a:cs typeface="Arial Narrow"/>
              </a:rPr>
              <a:t>MAXIMUM</a:t>
            </a:r>
            <a:r>
              <a:rPr lang="es-ES" sz="2400" dirty="0" smtClean="0">
                <a:latin typeface="Arial Narrow"/>
                <a:cs typeface="Arial Narrow"/>
              </a:rPr>
              <a:t>.  </a:t>
            </a:r>
            <a:r>
              <a:rPr lang="es-ES" sz="2400" dirty="0" err="1" smtClean="0">
                <a:latin typeface="Arial Narrow"/>
                <a:cs typeface="Arial Narrow"/>
              </a:rPr>
              <a:t>Return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highest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priority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item</a:t>
            </a:r>
            <a:endParaRPr lang="es-ES" sz="2400" dirty="0" smtClean="0">
              <a:latin typeface="Arial Narrow"/>
              <a:cs typeface="Arial Narrow"/>
            </a:endParaRPr>
          </a:p>
          <a:p>
            <a:pPr marL="342900" indent="-342900">
              <a:buFont typeface="Arial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Arial Narrow"/>
                <a:cs typeface="Arial Narrow"/>
              </a:rPr>
              <a:t>EXTRACT-MAX!. </a:t>
            </a:r>
            <a:r>
              <a:rPr lang="es-ES" sz="2400" dirty="0" err="1" smtClean="0">
                <a:latin typeface="Arial Narrow"/>
                <a:cs typeface="Arial Narrow"/>
              </a:rPr>
              <a:t>Remove</a:t>
            </a:r>
            <a:r>
              <a:rPr lang="es-ES" sz="2400" dirty="0" smtClean="0">
                <a:latin typeface="Arial Narrow"/>
                <a:cs typeface="Arial Narrow"/>
              </a:rPr>
              <a:t> and </a:t>
            </a:r>
            <a:r>
              <a:rPr lang="es-ES" sz="2400" dirty="0" err="1" smtClean="0">
                <a:latin typeface="Arial Narrow"/>
                <a:cs typeface="Arial Narrow"/>
              </a:rPr>
              <a:t>return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highest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priority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item</a:t>
            </a:r>
            <a:endParaRPr lang="es-ES" sz="2400" dirty="0" smtClean="0">
              <a:latin typeface="Arial Narrow"/>
              <a:cs typeface="Arial Narrow"/>
            </a:endParaRPr>
          </a:p>
          <a:p>
            <a:pPr marL="342900" indent="-342900">
              <a:buFont typeface="Arial"/>
              <a:buChar char="•"/>
            </a:pPr>
            <a:r>
              <a:rPr lang="es-ES" sz="2400" dirty="0" smtClean="0">
                <a:solidFill>
                  <a:srgbClr val="FF0000"/>
                </a:solidFill>
                <a:latin typeface="Arial Narrow"/>
                <a:cs typeface="Arial Narrow"/>
              </a:rPr>
              <a:t>INSERT!(o)</a:t>
            </a:r>
            <a:r>
              <a:rPr lang="es-ES" sz="2400" dirty="0" smtClean="0">
                <a:latin typeface="Arial Narrow"/>
                <a:cs typeface="Arial Narrow"/>
              </a:rPr>
              <a:t>. </a:t>
            </a:r>
            <a:r>
              <a:rPr lang="es-ES" sz="2400" dirty="0" err="1" smtClean="0">
                <a:latin typeface="Arial Narrow"/>
                <a:cs typeface="Arial Narrow"/>
              </a:rPr>
              <a:t>Insert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an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item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into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priority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queue</a:t>
            </a:r>
            <a:endParaRPr lang="es-ES" sz="2400" dirty="0">
              <a:latin typeface="Arial Narrow"/>
              <a:cs typeface="Arial Narrow"/>
            </a:endParaRPr>
          </a:p>
          <a:p>
            <a:r>
              <a:rPr lang="es-ES" sz="2400" dirty="0" smtClean="0">
                <a:latin typeface="Arial Narrow"/>
                <a:cs typeface="Arial Narrow"/>
              </a:rPr>
              <a:t>(</a:t>
            </a:r>
            <a:r>
              <a:rPr lang="es-ES" sz="2400" dirty="0" err="1" smtClean="0">
                <a:latin typeface="Arial Narrow"/>
                <a:cs typeface="Arial Narrow"/>
              </a:rPr>
              <a:t>exactly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same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operations</a:t>
            </a:r>
            <a:r>
              <a:rPr lang="es-ES" sz="2400" dirty="0" smtClean="0">
                <a:latin typeface="Arial Narrow"/>
                <a:cs typeface="Arial Narrow"/>
              </a:rPr>
              <a:t> as </a:t>
            </a:r>
            <a:r>
              <a:rPr lang="es-ES" sz="2400" dirty="0" err="1" smtClean="0">
                <a:latin typeface="Arial Narrow"/>
                <a:cs typeface="Arial Narrow"/>
              </a:rPr>
              <a:t>heap</a:t>
            </a:r>
            <a:r>
              <a:rPr lang="es-ES" sz="2400" dirty="0" smtClean="0">
                <a:latin typeface="Arial Narrow"/>
                <a:cs typeface="Arial Narrow"/>
              </a:rPr>
              <a:t>)</a:t>
            </a:r>
          </a:p>
          <a:p>
            <a:endParaRPr lang="es-ES" sz="24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810276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Work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405349" y="1283447"/>
            <a:ext cx="8738651" cy="5909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b="1" dirty="0" smtClean="0"/>
              <a:t>Reading</a:t>
            </a:r>
          </a:p>
          <a:p>
            <a:pPr marL="742950" lvl="1" indent="-285750">
              <a:buFont typeface="Arial"/>
              <a:buChar char="•"/>
            </a:pPr>
            <a:r>
              <a:rPr lang="es-ES" dirty="0" err="1" smtClean="0">
                <a:latin typeface="Arial Narrow"/>
                <a:cs typeface="Arial Narrow"/>
              </a:rPr>
              <a:t>Chapter</a:t>
            </a:r>
            <a:r>
              <a:rPr lang="es-ES" dirty="0" smtClean="0">
                <a:latin typeface="Arial Narrow"/>
                <a:cs typeface="Arial Narrow"/>
              </a:rPr>
              <a:t> 6 CLRS</a:t>
            </a:r>
          </a:p>
          <a:p>
            <a:pPr lvl="1"/>
            <a:endParaRPr lang="es-ES" dirty="0" smtClean="0"/>
          </a:p>
          <a:p>
            <a:pPr marL="342900" indent="-342900">
              <a:buAutoNum type="arabicPeriod"/>
            </a:pPr>
            <a:r>
              <a:rPr lang="es-ES" b="1" dirty="0" err="1" smtClean="0">
                <a:solidFill>
                  <a:srgbClr val="FF0000"/>
                </a:solidFill>
              </a:rPr>
              <a:t>This</a:t>
            </a:r>
            <a:r>
              <a:rPr lang="es-ES" b="1" dirty="0" smtClean="0">
                <a:solidFill>
                  <a:srgbClr val="FF0000"/>
                </a:solidFill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</a:rPr>
              <a:t>week</a:t>
            </a:r>
            <a:endParaRPr lang="es-ES" b="1" dirty="0" smtClean="0">
              <a:solidFill>
                <a:srgbClr val="FF0000"/>
              </a:solidFill>
            </a:endParaRPr>
          </a:p>
          <a:p>
            <a:pPr marL="800100" lvl="1" indent="-342900">
              <a:buFont typeface="Arial"/>
              <a:buChar char="•"/>
            </a:pPr>
            <a:r>
              <a:rPr lang="es-ES" dirty="0" err="1" smtClean="0">
                <a:latin typeface="Arial Narrow"/>
                <a:cs typeface="Arial Narrow"/>
              </a:rPr>
              <a:t>Hashing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quiz</a:t>
            </a:r>
            <a:r>
              <a:rPr lang="es-ES" dirty="0" smtClean="0">
                <a:latin typeface="Arial Narrow"/>
                <a:cs typeface="Arial Narrow"/>
              </a:rPr>
              <a:t> (Friday 25th </a:t>
            </a:r>
            <a:r>
              <a:rPr lang="es-ES" dirty="0" err="1" smtClean="0">
                <a:latin typeface="Arial Narrow"/>
                <a:cs typeface="Arial Narrow"/>
              </a:rPr>
              <a:t>January</a:t>
            </a:r>
            <a:r>
              <a:rPr lang="es-ES" dirty="0" smtClean="0">
                <a:latin typeface="Arial Narrow"/>
                <a:cs typeface="Arial Narrow"/>
              </a:rPr>
              <a:t>, 16:00)</a:t>
            </a:r>
          </a:p>
          <a:p>
            <a:pPr marL="800100" lvl="1" indent="-342900">
              <a:buFont typeface="Arial"/>
              <a:buChar char="•"/>
            </a:pPr>
            <a:r>
              <a:rPr lang="es-ES" dirty="0" err="1" smtClean="0">
                <a:latin typeface="Arial Narrow"/>
                <a:cs typeface="Arial Narrow"/>
              </a:rPr>
              <a:t>Lab</a:t>
            </a:r>
            <a:r>
              <a:rPr lang="es-ES" dirty="0" smtClean="0">
                <a:latin typeface="Arial Narrow"/>
                <a:cs typeface="Arial Narrow"/>
              </a:rPr>
              <a:t>. </a:t>
            </a:r>
            <a:r>
              <a:rPr lang="es-ES" dirty="0" err="1" smtClean="0">
                <a:latin typeface="Arial Narrow"/>
                <a:cs typeface="Arial Narrow"/>
              </a:rPr>
              <a:t>Submission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Binary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Search</a:t>
            </a:r>
            <a:r>
              <a:rPr lang="es-ES" dirty="0" smtClean="0">
                <a:latin typeface="Arial Narrow"/>
                <a:cs typeface="Arial Narrow"/>
              </a:rPr>
              <a:t>  </a:t>
            </a:r>
            <a:r>
              <a:rPr lang="es-ES" dirty="0">
                <a:latin typeface="Arial Narrow"/>
                <a:cs typeface="Arial Narrow"/>
              </a:rPr>
              <a:t>(Friday 25th </a:t>
            </a:r>
            <a:r>
              <a:rPr lang="es-ES" dirty="0" err="1">
                <a:latin typeface="Arial Narrow"/>
                <a:cs typeface="Arial Narrow"/>
              </a:rPr>
              <a:t>January</a:t>
            </a:r>
            <a:r>
              <a:rPr lang="es-ES" dirty="0">
                <a:latin typeface="Arial Narrow"/>
                <a:cs typeface="Arial Narrow"/>
              </a:rPr>
              <a:t>, 16:00)</a:t>
            </a:r>
          </a:p>
          <a:p>
            <a:pPr marL="800100" lvl="1" indent="-342900">
              <a:buFont typeface="Arial"/>
              <a:buChar char="•"/>
            </a:pPr>
            <a:endParaRPr lang="es-ES" dirty="0" smtClean="0"/>
          </a:p>
          <a:p>
            <a:pPr marL="342900" indent="-342900">
              <a:buAutoNum type="arabicPeriod"/>
            </a:pPr>
            <a:r>
              <a:rPr lang="es-ES" b="1" dirty="0" err="1" smtClean="0"/>
              <a:t>Lab</a:t>
            </a:r>
            <a:r>
              <a:rPr lang="es-ES" b="1" dirty="0" smtClean="0"/>
              <a:t>. </a:t>
            </a:r>
            <a:r>
              <a:rPr lang="es-ES" b="1" dirty="0" err="1" smtClean="0"/>
              <a:t>Work</a:t>
            </a:r>
            <a:r>
              <a:rPr lang="es-ES" b="1" dirty="0" smtClean="0"/>
              <a:t> (</a:t>
            </a:r>
            <a:r>
              <a:rPr lang="es-ES" b="1" dirty="0" err="1"/>
              <a:t>W</a:t>
            </a:r>
            <a:r>
              <a:rPr lang="es-ES" b="1" dirty="0" err="1" smtClean="0"/>
              <a:t>eek</a:t>
            </a:r>
            <a:r>
              <a:rPr lang="es-ES" b="1" dirty="0" smtClean="0"/>
              <a:t> 28th </a:t>
            </a:r>
            <a:r>
              <a:rPr lang="es-ES" b="1" dirty="0" err="1" smtClean="0"/>
              <a:t>Jan</a:t>
            </a:r>
            <a:r>
              <a:rPr lang="es-ES" b="1" dirty="0" smtClean="0"/>
              <a:t>)</a:t>
            </a:r>
          </a:p>
          <a:p>
            <a:pPr lvl="1"/>
            <a:r>
              <a:rPr lang="es-ES" b="1" dirty="0" smtClean="0"/>
              <a:t>3.1 </a:t>
            </a:r>
            <a:r>
              <a:rPr lang="es-ES" dirty="0" err="1" smtClean="0">
                <a:latin typeface="Arial Narrow"/>
                <a:cs typeface="Arial Narrow"/>
              </a:rPr>
              <a:t>Implement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implicit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heap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class</a:t>
            </a:r>
            <a:r>
              <a:rPr lang="es-ES" dirty="0" smtClean="0">
                <a:latin typeface="Arial Narrow"/>
                <a:cs typeface="Arial Narrow"/>
              </a:rPr>
              <a:t>,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methods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for</a:t>
            </a:r>
            <a:r>
              <a:rPr lang="es-ES" dirty="0" smtClean="0">
                <a:latin typeface="Arial Narrow"/>
                <a:cs typeface="Arial Narrow"/>
              </a:rPr>
              <a:t>: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s-ES" dirty="0">
                <a:latin typeface="Arial Narrow"/>
                <a:cs typeface="Arial Narrow"/>
              </a:rPr>
              <a:t>Computing </a:t>
            </a:r>
            <a:r>
              <a:rPr lang="es-ES" dirty="0" err="1">
                <a:latin typeface="Arial Narrow"/>
                <a:cs typeface="Arial Narrow"/>
              </a:rPr>
              <a:t>parent</a:t>
            </a:r>
            <a:r>
              <a:rPr lang="es-ES" dirty="0">
                <a:latin typeface="Arial Narrow"/>
                <a:cs typeface="Arial Narrow"/>
              </a:rPr>
              <a:t> &amp; </a:t>
            </a:r>
            <a:r>
              <a:rPr lang="es-ES" dirty="0" err="1">
                <a:latin typeface="Arial Narrow"/>
                <a:cs typeface="Arial Narrow"/>
              </a:rPr>
              <a:t>children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err="1">
                <a:latin typeface="Arial Narrow"/>
                <a:cs typeface="Arial Narrow"/>
              </a:rPr>
              <a:t>indices</a:t>
            </a:r>
            <a:r>
              <a:rPr lang="es-ES" dirty="0">
                <a:latin typeface="Arial Narrow"/>
                <a:cs typeface="Arial Narrow"/>
              </a:rPr>
              <a:t> of a </a:t>
            </a:r>
            <a:r>
              <a:rPr lang="es-ES" dirty="0" err="1">
                <a:latin typeface="Arial Narrow"/>
                <a:cs typeface="Arial Narrow"/>
              </a:rPr>
              <a:t>given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err="1">
                <a:latin typeface="Arial Narrow"/>
                <a:cs typeface="Arial Narrow"/>
              </a:rPr>
              <a:t>index</a:t>
            </a:r>
            <a:endParaRPr lang="es-ES" dirty="0">
              <a:latin typeface="Arial Narrow"/>
              <a:cs typeface="Arial Narrow"/>
            </a:endParaRPr>
          </a:p>
          <a:p>
            <a:pPr marL="1257300" lvl="2" indent="-342900">
              <a:buFont typeface="Wingdings" charset="2"/>
              <a:buChar char="Ø"/>
            </a:pPr>
            <a:r>
              <a:rPr lang="es-ES" dirty="0" err="1">
                <a:latin typeface="Arial Narrow"/>
                <a:cs typeface="Arial Narrow"/>
              </a:rPr>
              <a:t>Constructing</a:t>
            </a:r>
            <a:r>
              <a:rPr lang="es-ES" dirty="0">
                <a:latin typeface="Arial Narrow"/>
                <a:cs typeface="Arial Narrow"/>
              </a:rPr>
              <a:t> a </a:t>
            </a:r>
            <a:r>
              <a:rPr lang="es-ES" dirty="0" err="1">
                <a:latin typeface="Arial Narrow"/>
                <a:cs typeface="Arial Narrow"/>
              </a:rPr>
              <a:t>heap</a:t>
            </a:r>
            <a:r>
              <a:rPr lang="es-ES" dirty="0">
                <a:latin typeface="Arial Narrow"/>
                <a:cs typeface="Arial Narrow"/>
              </a:rPr>
              <a:t> in place </a:t>
            </a:r>
            <a:r>
              <a:rPr lang="es-ES" dirty="0" err="1">
                <a:latin typeface="Arial Narrow"/>
                <a:cs typeface="Arial Narrow"/>
              </a:rPr>
              <a:t>from</a:t>
            </a:r>
            <a:r>
              <a:rPr lang="es-ES" dirty="0">
                <a:latin typeface="Arial Narrow"/>
                <a:cs typeface="Arial Narrow"/>
              </a:rPr>
              <a:t> a </a:t>
            </a:r>
            <a:r>
              <a:rPr lang="es-ES" dirty="0" err="1">
                <a:latin typeface="Arial Narrow"/>
                <a:cs typeface="Arial Narrow"/>
              </a:rPr>
              <a:t>provided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err="1">
                <a:latin typeface="Arial Narrow"/>
                <a:cs typeface="Arial Narrow"/>
              </a:rPr>
              <a:t>array</a:t>
            </a:r>
            <a:r>
              <a:rPr lang="es-ES" dirty="0">
                <a:latin typeface="Arial Narrow"/>
                <a:cs typeface="Arial Narrow"/>
              </a:rPr>
              <a:t> input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s-ES" dirty="0" err="1">
                <a:latin typeface="Arial Narrow"/>
                <a:cs typeface="Arial Narrow"/>
              </a:rPr>
              <a:t>Inserting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err="1">
                <a:latin typeface="Arial Narrow"/>
                <a:cs typeface="Arial Narrow"/>
              </a:rPr>
              <a:t>items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err="1">
                <a:latin typeface="Arial Narrow"/>
                <a:cs typeface="Arial Narrow"/>
              </a:rPr>
              <a:t>into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err="1">
                <a:latin typeface="Arial Narrow"/>
                <a:cs typeface="Arial Narrow"/>
              </a:rPr>
              <a:t>the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err="1">
                <a:latin typeface="Arial Narrow"/>
                <a:cs typeface="Arial Narrow"/>
              </a:rPr>
              <a:t>heap</a:t>
            </a:r>
            <a:r>
              <a:rPr lang="es-ES" dirty="0">
                <a:latin typeface="Arial Narrow"/>
                <a:cs typeface="Arial Narrow"/>
              </a:rPr>
              <a:t> (</a:t>
            </a:r>
            <a:r>
              <a:rPr lang="es-ES" dirty="0" err="1">
                <a:latin typeface="Arial Narrow"/>
                <a:cs typeface="Arial Narrow"/>
              </a:rPr>
              <a:t>maintaining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err="1">
                <a:latin typeface="Arial Narrow"/>
                <a:cs typeface="Arial Narrow"/>
              </a:rPr>
              <a:t>the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err="1">
                <a:latin typeface="Arial Narrow"/>
                <a:cs typeface="Arial Narrow"/>
              </a:rPr>
              <a:t>heap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err="1">
                <a:latin typeface="Arial Narrow"/>
                <a:cs typeface="Arial Narrow"/>
              </a:rPr>
              <a:t>property</a:t>
            </a:r>
            <a:r>
              <a:rPr lang="es-ES" dirty="0">
                <a:latin typeface="Arial Narrow"/>
                <a:cs typeface="Arial Narrow"/>
              </a:rPr>
              <a:t>)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s-ES" dirty="0" err="1">
                <a:latin typeface="Arial Narrow"/>
                <a:cs typeface="Arial Narrow"/>
              </a:rPr>
              <a:t>Removing</a:t>
            </a:r>
            <a:r>
              <a:rPr lang="es-ES" dirty="0">
                <a:latin typeface="Arial Narrow"/>
                <a:cs typeface="Arial Narrow"/>
              </a:rPr>
              <a:t> and </a:t>
            </a:r>
            <a:r>
              <a:rPr lang="es-ES" dirty="0" err="1">
                <a:latin typeface="Arial Narrow"/>
                <a:cs typeface="Arial Narrow"/>
              </a:rPr>
              <a:t>returning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err="1">
                <a:latin typeface="Arial Narrow"/>
                <a:cs typeface="Arial Narrow"/>
              </a:rPr>
              <a:t>the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err="1">
                <a:latin typeface="Arial Narrow"/>
                <a:cs typeface="Arial Narrow"/>
              </a:rPr>
              <a:t>maximum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err="1">
                <a:latin typeface="Arial Narrow"/>
                <a:cs typeface="Arial Narrow"/>
              </a:rPr>
              <a:t>element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err="1">
                <a:latin typeface="Arial Narrow"/>
                <a:cs typeface="Arial Narrow"/>
              </a:rPr>
              <a:t>from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err="1">
                <a:latin typeface="Arial Narrow"/>
                <a:cs typeface="Arial Narrow"/>
              </a:rPr>
              <a:t>the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err="1">
                <a:latin typeface="Arial Narrow"/>
                <a:cs typeface="Arial Narrow"/>
              </a:rPr>
              <a:t>heap</a:t>
            </a:r>
            <a:r>
              <a:rPr lang="es-ES" dirty="0">
                <a:latin typeface="Arial Narrow"/>
                <a:cs typeface="Arial Narrow"/>
              </a:rPr>
              <a:t> (</a:t>
            </a:r>
            <a:r>
              <a:rPr lang="es-ES" dirty="0" err="1">
                <a:latin typeface="Arial Narrow"/>
                <a:cs typeface="Arial Narrow"/>
              </a:rPr>
              <a:t>maintaining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err="1">
                <a:latin typeface="Arial Narrow"/>
                <a:cs typeface="Arial Narrow"/>
              </a:rPr>
              <a:t>the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err="1">
                <a:latin typeface="Arial Narrow"/>
                <a:cs typeface="Arial Narrow"/>
              </a:rPr>
              <a:t>heap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err="1">
                <a:latin typeface="Arial Narrow"/>
                <a:cs typeface="Arial Narrow"/>
              </a:rPr>
              <a:t>property</a:t>
            </a:r>
            <a:r>
              <a:rPr lang="es-ES" dirty="0">
                <a:latin typeface="Arial Narrow"/>
                <a:cs typeface="Arial Narrow"/>
              </a:rPr>
              <a:t>)</a:t>
            </a:r>
          </a:p>
          <a:p>
            <a:pPr marL="1257300" lvl="2" indent="-342900">
              <a:buFont typeface="Wingdings" charset="2"/>
              <a:buChar char="Ø"/>
            </a:pPr>
            <a:r>
              <a:rPr lang="es-ES" dirty="0" err="1">
                <a:latin typeface="Arial Narrow"/>
                <a:cs typeface="Arial Narrow"/>
              </a:rPr>
              <a:t>Performing</a:t>
            </a:r>
            <a:r>
              <a:rPr lang="es-ES" dirty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heapsort</a:t>
            </a:r>
            <a:endParaRPr lang="es-ES" dirty="0" smtClean="0">
              <a:latin typeface="Arial Narrow"/>
              <a:cs typeface="Arial Narrow"/>
            </a:endParaRPr>
          </a:p>
          <a:p>
            <a:pPr lvl="1"/>
            <a:r>
              <a:rPr lang="es-ES" b="1" dirty="0" smtClean="0">
                <a:latin typeface="Arial Narrow"/>
                <a:cs typeface="Arial Narrow"/>
              </a:rPr>
              <a:t>3.2</a:t>
            </a:r>
            <a:r>
              <a:rPr lang="es-ES" dirty="0" smtClean="0">
                <a:latin typeface="Arial Narrow"/>
                <a:cs typeface="Arial Narrow"/>
              </a:rPr>
              <a:t> Mesure </a:t>
            </a:r>
            <a:r>
              <a:rPr lang="es-ES" dirty="0" err="1" smtClean="0">
                <a:latin typeface="Arial Narrow"/>
                <a:cs typeface="Arial Narrow"/>
              </a:rPr>
              <a:t>the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difference</a:t>
            </a:r>
            <a:r>
              <a:rPr lang="es-ES" dirty="0" smtClean="0">
                <a:latin typeface="Arial Narrow"/>
                <a:cs typeface="Arial Narrow"/>
              </a:rPr>
              <a:t> in </a:t>
            </a:r>
            <a:r>
              <a:rPr lang="es-ES" dirty="0" err="1" smtClean="0">
                <a:latin typeface="Arial Narrow"/>
                <a:cs typeface="Arial Narrow"/>
              </a:rPr>
              <a:t>operations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between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constructing</a:t>
            </a:r>
            <a:r>
              <a:rPr lang="es-ES" dirty="0" smtClean="0">
                <a:latin typeface="Arial Narrow"/>
                <a:cs typeface="Arial Narrow"/>
              </a:rPr>
              <a:t> a </a:t>
            </a:r>
            <a:r>
              <a:rPr lang="es-ES" dirty="0" err="1" smtClean="0">
                <a:latin typeface="Arial Narrow"/>
                <a:cs typeface="Arial Narrow"/>
              </a:rPr>
              <a:t>heap</a:t>
            </a:r>
            <a:r>
              <a:rPr lang="es-ES" dirty="0" smtClean="0">
                <a:latin typeface="Arial Narrow"/>
                <a:cs typeface="Arial Narrow"/>
              </a:rPr>
              <a:t> in place and </a:t>
            </a:r>
            <a:r>
              <a:rPr lang="es-ES" dirty="0" err="1" smtClean="0">
                <a:latin typeface="Arial Narrow"/>
                <a:cs typeface="Arial Narrow"/>
              </a:rPr>
              <a:t>by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repeated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insertions</a:t>
            </a:r>
            <a:r>
              <a:rPr lang="es-ES" dirty="0" smtClean="0">
                <a:latin typeface="Arial Narrow"/>
                <a:cs typeface="Arial Narrow"/>
              </a:rPr>
              <a:t>. </a:t>
            </a:r>
            <a:r>
              <a:rPr lang="es-ES" dirty="0" err="1" smtClean="0">
                <a:latin typeface="Arial Narrow"/>
                <a:cs typeface="Arial Narrow"/>
              </a:rPr>
              <a:t>When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if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ever</a:t>
            </a:r>
            <a:r>
              <a:rPr lang="es-ES" dirty="0" smtClean="0">
                <a:latin typeface="Arial Narrow"/>
                <a:cs typeface="Arial Narrow"/>
              </a:rPr>
              <a:t>) </a:t>
            </a:r>
            <a:r>
              <a:rPr lang="es-ES" dirty="0" err="1" smtClean="0">
                <a:latin typeface="Arial Narrow"/>
                <a:cs typeface="Arial Narrow"/>
              </a:rPr>
              <a:t>does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the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difference</a:t>
            </a:r>
            <a:r>
              <a:rPr lang="es-ES" dirty="0" smtClean="0">
                <a:latin typeface="Arial Narrow"/>
                <a:cs typeface="Arial Narrow"/>
              </a:rPr>
              <a:t> in </a:t>
            </a:r>
            <a:r>
              <a:rPr lang="es-ES" dirty="0" err="1" smtClean="0">
                <a:latin typeface="Arial Narrow"/>
                <a:cs typeface="Arial Narrow"/>
              </a:rPr>
              <a:t>scaling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becomes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noticeable</a:t>
            </a:r>
            <a:r>
              <a:rPr lang="es-ES" dirty="0" smtClean="0">
                <a:latin typeface="Arial Narrow"/>
                <a:cs typeface="Arial Narrow"/>
              </a:rPr>
              <a:t>?</a:t>
            </a:r>
          </a:p>
          <a:p>
            <a:pPr marL="1257300" lvl="2" indent="-342900">
              <a:buFont typeface="Wingdings" charset="2"/>
              <a:buChar char="Ø"/>
            </a:pPr>
            <a:endParaRPr lang="es-ES" dirty="0" smtClean="0">
              <a:latin typeface="Arial Narrow"/>
              <a:cs typeface="Arial Narrow"/>
            </a:endParaRPr>
          </a:p>
          <a:p>
            <a:pPr marL="1257300" lvl="2" indent="-342900">
              <a:buFont typeface="Wingdings" charset="2"/>
              <a:buChar char="Ø"/>
            </a:pPr>
            <a:endParaRPr lang="es-ES" dirty="0" smtClean="0"/>
          </a:p>
          <a:p>
            <a:pPr marL="800100" lvl="1" indent="-342900">
              <a:buFont typeface="Arial"/>
              <a:buChar char="•"/>
            </a:pPr>
            <a:endParaRPr lang="es-ES" dirty="0" smtClean="0"/>
          </a:p>
          <a:p>
            <a:pPr marL="342900" indent="-342900"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5974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0" y="2882508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See you in the lab!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942412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451205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Outline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0" y="2072231"/>
            <a:ext cx="251863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latin typeface="Arial Narrow"/>
                <a:cs typeface="Arial Narrow"/>
              </a:rPr>
              <a:t>Introduction</a:t>
            </a: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latin typeface="Arial Narrow"/>
                <a:cs typeface="Arial Narrow"/>
              </a:rPr>
              <a:t>Heaps</a:t>
            </a: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latin typeface="Arial Narrow"/>
                <a:cs typeface="Arial Narrow"/>
              </a:rPr>
              <a:t>Implicit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heaps</a:t>
            </a:r>
            <a:endParaRPr lang="es-ES" sz="3200" dirty="0" smtClean="0">
              <a:latin typeface="Arial Narrow"/>
              <a:cs typeface="Arial Narrow"/>
            </a:endParaRPr>
          </a:p>
          <a:p>
            <a:endParaRPr lang="es-ES" sz="3200" dirty="0" smtClean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833170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Last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Week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Summary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,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Part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II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-16433" y="1279558"/>
            <a:ext cx="3817442" cy="400110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r>
              <a:rPr lang="en-GB" sz="2000" b="1" dirty="0" err="1" smtClean="0">
                <a:latin typeface="Arial Narrow"/>
                <a:cs typeface="Arial Narrow"/>
              </a:rPr>
              <a:t>Iliffe</a:t>
            </a:r>
            <a:r>
              <a:rPr lang="en-GB" sz="2000" b="1" dirty="0" smtClean="0">
                <a:latin typeface="Arial Narrow"/>
                <a:cs typeface="Arial Narrow"/>
              </a:rPr>
              <a:t> Vector </a:t>
            </a:r>
            <a:r>
              <a:rPr lang="en-GB" sz="2000" dirty="0" smtClean="0">
                <a:latin typeface="Arial Narrow"/>
                <a:cs typeface="Arial Narrow"/>
              </a:rPr>
              <a:t>(row-major ordering)</a:t>
            </a:r>
            <a:endParaRPr lang="en-GB" sz="2000" b="1" dirty="0">
              <a:solidFill>
                <a:srgbClr val="C40A29"/>
              </a:solidFill>
              <a:latin typeface="Arial Narrow"/>
              <a:cs typeface="Arial Narrow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5397761" y="1268687"/>
            <a:ext cx="3746240" cy="400110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pPr algn="r"/>
            <a:r>
              <a:rPr lang="en-GB" sz="2000" b="1" dirty="0" smtClean="0">
                <a:latin typeface="Arial Narrow"/>
                <a:cs typeface="Arial Narrow"/>
              </a:rPr>
              <a:t>Dope Vector </a:t>
            </a:r>
            <a:r>
              <a:rPr lang="en-GB" sz="2000" dirty="0" smtClean="0">
                <a:latin typeface="Arial Narrow"/>
                <a:cs typeface="Arial Narrow"/>
              </a:rPr>
              <a:t>(row-major ordering)</a:t>
            </a:r>
            <a:endParaRPr lang="en-GB" sz="2000" b="1" dirty="0">
              <a:solidFill>
                <a:srgbClr val="C40A29"/>
              </a:solidFill>
              <a:latin typeface="Arial Narrow"/>
              <a:cs typeface="Arial Narrow"/>
            </a:endParaRPr>
          </a:p>
        </p:txBody>
      </p:sp>
      <p:graphicFrame>
        <p:nvGraphicFramePr>
          <p:cNvPr id="52" name="Tabla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180175"/>
              </p:ext>
            </p:extLst>
          </p:nvPr>
        </p:nvGraphicFramePr>
        <p:xfrm>
          <a:off x="337007" y="2014676"/>
          <a:ext cx="2861755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2351"/>
                <a:gridCol w="572351"/>
                <a:gridCol w="572351"/>
                <a:gridCol w="572351"/>
                <a:gridCol w="572351"/>
              </a:tblGrid>
              <a:tr h="244970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2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3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4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5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70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6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7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8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9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10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70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11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12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13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14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15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3" name="CuadroTexto 52"/>
          <p:cNvSpPr txBox="1"/>
          <p:nvPr/>
        </p:nvSpPr>
        <p:spPr>
          <a:xfrm>
            <a:off x="0" y="2014676"/>
            <a:ext cx="3857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rgbClr val="7F7F7F"/>
                </a:solidFill>
              </a:rPr>
              <a:t>[0]</a:t>
            </a:r>
          </a:p>
          <a:p>
            <a:endParaRPr lang="es-ES" sz="700" dirty="0" smtClean="0">
              <a:solidFill>
                <a:srgbClr val="7F7F7F"/>
              </a:solidFill>
            </a:endParaRPr>
          </a:p>
          <a:p>
            <a:r>
              <a:rPr lang="es-ES" sz="1400" dirty="0" smtClean="0">
                <a:solidFill>
                  <a:srgbClr val="7F7F7F"/>
                </a:solidFill>
              </a:rPr>
              <a:t>[1]</a:t>
            </a:r>
          </a:p>
          <a:p>
            <a:endParaRPr lang="es-ES" sz="700" dirty="0" smtClean="0">
              <a:solidFill>
                <a:srgbClr val="7F7F7F"/>
              </a:solidFill>
            </a:endParaRPr>
          </a:p>
          <a:p>
            <a:r>
              <a:rPr lang="es-ES" sz="1400" dirty="0" smtClean="0">
                <a:solidFill>
                  <a:srgbClr val="7F7F7F"/>
                </a:solidFill>
              </a:rPr>
              <a:t>[2]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389927" y="1716379"/>
            <a:ext cx="2773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rgbClr val="7F7F7F"/>
                </a:solidFill>
              </a:rPr>
              <a:t>[0]            [1]        [2]        [3]           [4]</a:t>
            </a:r>
          </a:p>
          <a:p>
            <a:endParaRPr lang="es-ES" sz="1400" dirty="0">
              <a:solidFill>
                <a:srgbClr val="7F7F7F"/>
              </a:solidFill>
            </a:endParaRPr>
          </a:p>
        </p:txBody>
      </p:sp>
      <p:graphicFrame>
        <p:nvGraphicFramePr>
          <p:cNvPr id="55" name="Tabla 5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29794"/>
              </p:ext>
            </p:extLst>
          </p:nvPr>
        </p:nvGraphicFramePr>
        <p:xfrm>
          <a:off x="395292" y="3955428"/>
          <a:ext cx="1927064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1766"/>
                <a:gridCol w="481766"/>
                <a:gridCol w="481766"/>
                <a:gridCol w="481766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6" name="Flecha abajo 55"/>
          <p:cNvSpPr/>
          <p:nvPr/>
        </p:nvSpPr>
        <p:spPr>
          <a:xfrm>
            <a:off x="517447" y="3640341"/>
            <a:ext cx="125421" cy="31508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7" name="CuadroTexto 56"/>
          <p:cNvSpPr txBox="1"/>
          <p:nvPr/>
        </p:nvSpPr>
        <p:spPr>
          <a:xfrm>
            <a:off x="172538" y="3217802"/>
            <a:ext cx="1894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Size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of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dimension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1 (d1)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58" name="Tabla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158108"/>
              </p:ext>
            </p:extLst>
          </p:nvPr>
        </p:nvGraphicFramePr>
        <p:xfrm>
          <a:off x="855212" y="5620238"/>
          <a:ext cx="261490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818"/>
                <a:gridCol w="435818"/>
                <a:gridCol w="435818"/>
                <a:gridCol w="435818"/>
                <a:gridCol w="435818"/>
                <a:gridCol w="435818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9" name="Flecha abajo 58"/>
          <p:cNvSpPr/>
          <p:nvPr/>
        </p:nvSpPr>
        <p:spPr>
          <a:xfrm>
            <a:off x="792501" y="5275387"/>
            <a:ext cx="125421" cy="315087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0" name="CuadroTexto 59"/>
          <p:cNvSpPr txBox="1"/>
          <p:nvPr/>
        </p:nvSpPr>
        <p:spPr>
          <a:xfrm>
            <a:off x="104313" y="4653271"/>
            <a:ext cx="1077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Size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of dim2(d2)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61" name="Conector recto de flecha 60"/>
          <p:cNvCxnSpPr/>
          <p:nvPr/>
        </p:nvCxnSpPr>
        <p:spPr>
          <a:xfrm>
            <a:off x="1113198" y="4189138"/>
            <a:ext cx="0" cy="14311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2" name="Tabla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826994"/>
              </p:ext>
            </p:extLst>
          </p:nvPr>
        </p:nvGraphicFramePr>
        <p:xfrm>
          <a:off x="1386093" y="5115088"/>
          <a:ext cx="261490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818"/>
                <a:gridCol w="435818"/>
                <a:gridCol w="435818"/>
                <a:gridCol w="435818"/>
                <a:gridCol w="435818"/>
                <a:gridCol w="435818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8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63" name="Conector recto de flecha 62"/>
          <p:cNvCxnSpPr/>
          <p:nvPr/>
        </p:nvCxnSpPr>
        <p:spPr>
          <a:xfrm>
            <a:off x="1610507" y="4189138"/>
            <a:ext cx="0" cy="8875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64" name="Tabla 6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527112"/>
              </p:ext>
            </p:extLst>
          </p:nvPr>
        </p:nvGraphicFramePr>
        <p:xfrm>
          <a:off x="1920310" y="4643095"/>
          <a:ext cx="261490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818"/>
                <a:gridCol w="435818"/>
                <a:gridCol w="435818"/>
                <a:gridCol w="435818"/>
                <a:gridCol w="435818"/>
                <a:gridCol w="435818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15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65" name="Conector recto de flecha 64"/>
          <p:cNvCxnSpPr/>
          <p:nvPr/>
        </p:nvCxnSpPr>
        <p:spPr>
          <a:xfrm>
            <a:off x="2076460" y="4199336"/>
            <a:ext cx="0" cy="4437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>
            <a:off x="-16433" y="6509587"/>
            <a:ext cx="4123695" cy="369332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Iliffe</a:t>
            </a:r>
            <a:r>
              <a:rPr lang="es-ES" dirty="0" smtClean="0">
                <a:latin typeface="Arial Narrow"/>
                <a:cs typeface="Arial Narrow"/>
              </a:rPr>
              <a:t> vector </a:t>
            </a:r>
            <a:r>
              <a:rPr lang="es-ES" b="1" dirty="0" err="1" smtClean="0">
                <a:solidFill>
                  <a:srgbClr val="C40A29"/>
                </a:solidFill>
                <a:latin typeface="Arial Narrow"/>
                <a:cs typeface="Arial Narrow"/>
              </a:rPr>
              <a:t>is</a:t>
            </a:r>
            <a:r>
              <a:rPr lang="es-ES" b="1" dirty="0" smtClean="0">
                <a:solidFill>
                  <a:srgbClr val="C40A29"/>
                </a:solidFill>
                <a:latin typeface="Arial Narrow"/>
                <a:cs typeface="Arial Narrow"/>
              </a:rPr>
              <a:t> NOT </a:t>
            </a:r>
            <a:r>
              <a:rPr lang="es-ES" dirty="0" err="1" smtClean="0">
                <a:latin typeface="Arial Narrow"/>
                <a:cs typeface="Arial Narrow"/>
              </a:rPr>
              <a:t>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implicit</a:t>
            </a:r>
            <a:r>
              <a:rPr lang="es-ES" dirty="0" smtClean="0">
                <a:latin typeface="Arial Narrow"/>
                <a:cs typeface="Arial Narrow"/>
              </a:rPr>
              <a:t> data </a:t>
            </a:r>
            <a:r>
              <a:rPr lang="es-ES" dirty="0" err="1" smtClean="0">
                <a:latin typeface="Arial Narrow"/>
                <a:cs typeface="Arial Narrow"/>
              </a:rPr>
              <a:t>structure</a:t>
            </a:r>
            <a:endParaRPr lang="es-ES" dirty="0">
              <a:latin typeface="Arial Narrow"/>
              <a:cs typeface="Arial Narrow"/>
            </a:endParaRPr>
          </a:p>
        </p:txBody>
      </p:sp>
      <p:graphicFrame>
        <p:nvGraphicFramePr>
          <p:cNvPr id="67" name="Tabla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3161299"/>
              </p:ext>
            </p:extLst>
          </p:nvPr>
        </p:nvGraphicFramePr>
        <p:xfrm>
          <a:off x="6083249" y="1955384"/>
          <a:ext cx="2861755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2351"/>
                <a:gridCol w="572351"/>
                <a:gridCol w="572351"/>
                <a:gridCol w="572351"/>
                <a:gridCol w="572351"/>
              </a:tblGrid>
              <a:tr h="244970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2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3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4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5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70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6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7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8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9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10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970"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11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12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13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14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800" dirty="0" smtClean="0"/>
                        <a:t>15</a:t>
                      </a:r>
                      <a:endParaRPr lang="es-ES" sz="180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8" name="CuadroTexto 67"/>
          <p:cNvSpPr txBox="1"/>
          <p:nvPr/>
        </p:nvSpPr>
        <p:spPr>
          <a:xfrm>
            <a:off x="5746242" y="1955384"/>
            <a:ext cx="38576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rgbClr val="7F7F7F"/>
                </a:solidFill>
              </a:rPr>
              <a:t>[0]</a:t>
            </a:r>
          </a:p>
          <a:p>
            <a:endParaRPr lang="es-ES" sz="700" dirty="0" smtClean="0">
              <a:solidFill>
                <a:srgbClr val="7F7F7F"/>
              </a:solidFill>
            </a:endParaRPr>
          </a:p>
          <a:p>
            <a:r>
              <a:rPr lang="es-ES" sz="1400" dirty="0" smtClean="0">
                <a:solidFill>
                  <a:srgbClr val="7F7F7F"/>
                </a:solidFill>
              </a:rPr>
              <a:t>[1]</a:t>
            </a:r>
          </a:p>
          <a:p>
            <a:endParaRPr lang="es-ES" sz="700" dirty="0" smtClean="0">
              <a:solidFill>
                <a:srgbClr val="7F7F7F"/>
              </a:solidFill>
            </a:endParaRPr>
          </a:p>
          <a:p>
            <a:r>
              <a:rPr lang="es-ES" sz="1400" dirty="0" smtClean="0">
                <a:solidFill>
                  <a:srgbClr val="7F7F7F"/>
                </a:solidFill>
              </a:rPr>
              <a:t>[2]</a:t>
            </a:r>
          </a:p>
        </p:txBody>
      </p:sp>
      <p:sp>
        <p:nvSpPr>
          <p:cNvPr id="69" name="CuadroTexto 68"/>
          <p:cNvSpPr txBox="1"/>
          <p:nvPr/>
        </p:nvSpPr>
        <p:spPr>
          <a:xfrm>
            <a:off x="6136169" y="1657087"/>
            <a:ext cx="27731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smtClean="0">
                <a:solidFill>
                  <a:srgbClr val="7F7F7F"/>
                </a:solidFill>
              </a:rPr>
              <a:t>[0]            [1]        [2]        [3]           [4]</a:t>
            </a:r>
          </a:p>
          <a:p>
            <a:endParaRPr lang="es-ES" sz="1400" dirty="0">
              <a:solidFill>
                <a:srgbClr val="7F7F7F"/>
              </a:solidFill>
            </a:endParaRP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5216282"/>
              </p:ext>
            </p:extLst>
          </p:nvPr>
        </p:nvGraphicFramePr>
        <p:xfrm>
          <a:off x="3048003" y="3929540"/>
          <a:ext cx="6095998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0842"/>
                <a:gridCol w="320842"/>
                <a:gridCol w="320842"/>
                <a:gridCol w="320842"/>
                <a:gridCol w="320842"/>
                <a:gridCol w="320842"/>
                <a:gridCol w="320842"/>
                <a:gridCol w="320842"/>
                <a:gridCol w="320842"/>
                <a:gridCol w="320842"/>
                <a:gridCol w="320842"/>
                <a:gridCol w="320842"/>
                <a:gridCol w="320842"/>
                <a:gridCol w="320842"/>
                <a:gridCol w="320842"/>
                <a:gridCol w="320842"/>
                <a:gridCol w="320842"/>
                <a:gridCol w="320842"/>
                <a:gridCol w="320842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19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3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5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6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7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8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10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11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12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13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14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15</a:t>
                      </a:r>
                      <a:endParaRPr lang="es-ES" dirty="0"/>
                    </a:p>
                  </a:txBody>
                  <a:tcPr marL="36000" marR="3600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1" name="Abrir llave 70"/>
          <p:cNvSpPr/>
          <p:nvPr/>
        </p:nvSpPr>
        <p:spPr>
          <a:xfrm rot="5400000">
            <a:off x="3577919" y="3123524"/>
            <a:ext cx="213776" cy="1269904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2" name="CuadroTexto 71"/>
          <p:cNvSpPr txBox="1"/>
          <p:nvPr/>
        </p:nvSpPr>
        <p:spPr>
          <a:xfrm>
            <a:off x="3013779" y="3070564"/>
            <a:ext cx="1306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Dope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part</a:t>
            </a:r>
            <a:endParaRPr lang="es-ES" dirty="0" smtClean="0">
              <a:solidFill>
                <a:srgbClr val="FF0000"/>
              </a:solidFill>
              <a:latin typeface="DIN Condensed Bold"/>
              <a:cs typeface="DIN Condensed Bold"/>
            </a:endParaRPr>
          </a:p>
          <a:p>
            <a:pPr algn="ctr"/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(D+2)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elements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73" name="Abrir llave 72"/>
          <p:cNvSpPr/>
          <p:nvPr/>
        </p:nvSpPr>
        <p:spPr>
          <a:xfrm rot="16200000" flipV="1">
            <a:off x="6593105" y="2092200"/>
            <a:ext cx="316827" cy="4784961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4" name="CuadroTexto 73"/>
          <p:cNvSpPr txBox="1"/>
          <p:nvPr/>
        </p:nvSpPr>
        <p:spPr>
          <a:xfrm>
            <a:off x="6322619" y="455488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Data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part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75" name="CuadroTexto 74"/>
          <p:cNvSpPr txBox="1"/>
          <p:nvPr/>
        </p:nvSpPr>
        <p:spPr>
          <a:xfrm>
            <a:off x="5336614" y="6488668"/>
            <a:ext cx="3814979" cy="369332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A Dope vector  </a:t>
            </a:r>
            <a:r>
              <a:rPr lang="es-ES" b="1" dirty="0" smtClean="0">
                <a:solidFill>
                  <a:srgbClr val="C40A29"/>
                </a:solidFill>
                <a:latin typeface="Arial Narrow"/>
                <a:cs typeface="Arial Narrow"/>
              </a:rPr>
              <a:t>IS</a:t>
            </a:r>
            <a:r>
              <a:rPr lang="es-ES" dirty="0" smtClean="0">
                <a:latin typeface="Arial Narrow"/>
                <a:cs typeface="Arial Narrow"/>
              </a:rPr>
              <a:t>  </a:t>
            </a:r>
            <a:r>
              <a:rPr lang="es-ES" dirty="0" err="1" smtClean="0">
                <a:latin typeface="Arial Narrow"/>
                <a:cs typeface="Arial Narrow"/>
              </a:rPr>
              <a:t>an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implicit</a:t>
            </a:r>
            <a:r>
              <a:rPr lang="es-ES" dirty="0" smtClean="0">
                <a:latin typeface="Arial Narrow"/>
                <a:cs typeface="Arial Narrow"/>
              </a:rPr>
              <a:t> data </a:t>
            </a:r>
            <a:r>
              <a:rPr lang="es-ES" dirty="0" err="1" smtClean="0">
                <a:latin typeface="Arial Narrow"/>
                <a:cs typeface="Arial Narrow"/>
              </a:rPr>
              <a:t>structure</a:t>
            </a:r>
            <a:endParaRPr lang="es-ES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943522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Last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Week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Summary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,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Part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III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0" y="1281804"/>
            <a:ext cx="5173211" cy="523220"/>
          </a:xfrm>
          <a:prstGeom prst="rect">
            <a:avLst/>
          </a:prstGeom>
          <a:pattFill prst="ltDnDiag">
            <a:fgClr>
              <a:schemeClr val="bg2">
                <a:lumMod val="90000"/>
              </a:schemeClr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s-ES" sz="2800" b="1" dirty="0" smtClean="0">
                <a:latin typeface="DIN Condensed Bold"/>
                <a:cs typeface="DIN Condensed Bold"/>
              </a:rPr>
              <a:t>3) </a:t>
            </a:r>
            <a:r>
              <a:rPr lang="es-ES" sz="2800" b="1" dirty="0" err="1" smtClean="0">
                <a:latin typeface="DIN Condensed Bold"/>
                <a:cs typeface="DIN Condensed Bold"/>
              </a:rPr>
              <a:t>Binary</a:t>
            </a:r>
            <a:r>
              <a:rPr lang="es-ES" sz="2800" b="1" dirty="0" smtClean="0">
                <a:latin typeface="DIN Condensed Bold"/>
                <a:cs typeface="DIN Condensed Bold"/>
              </a:rPr>
              <a:t> </a:t>
            </a:r>
            <a:r>
              <a:rPr lang="es-ES" sz="2800" b="1" dirty="0" err="1" smtClean="0">
                <a:latin typeface="DIN Condensed Bold"/>
                <a:cs typeface="DIN Condensed Bold"/>
              </a:rPr>
              <a:t>Search</a:t>
            </a:r>
            <a:r>
              <a:rPr lang="es-ES" sz="2800" b="1" dirty="0" smtClean="0">
                <a:latin typeface="DIN Condensed Bold"/>
                <a:cs typeface="DIN Condensed Bold"/>
              </a:rPr>
              <a:t> in </a:t>
            </a:r>
            <a:r>
              <a:rPr lang="es-ES" sz="2800" b="1" dirty="0" err="1" smtClean="0">
                <a:latin typeface="DIN Condensed Bold"/>
                <a:cs typeface="DIN Condensed Bold"/>
              </a:rPr>
              <a:t>an</a:t>
            </a:r>
            <a:r>
              <a:rPr lang="es-ES" sz="2800" b="1" dirty="0" smtClean="0">
                <a:latin typeface="DIN Condensed Bold"/>
                <a:cs typeface="DIN Condensed Bold"/>
              </a:rPr>
              <a:t> </a:t>
            </a:r>
            <a:r>
              <a:rPr lang="es-ES" sz="2800" b="1" dirty="0" err="1" smtClean="0">
                <a:latin typeface="DIN Condensed Bold"/>
                <a:cs typeface="DIN Condensed Bold"/>
              </a:rPr>
              <a:t>implicit</a:t>
            </a:r>
            <a:r>
              <a:rPr lang="es-ES" sz="2800" b="1" dirty="0" smtClean="0">
                <a:latin typeface="DIN Condensed Bold"/>
                <a:cs typeface="DIN Condensed Bold"/>
              </a:rPr>
              <a:t> data </a:t>
            </a:r>
            <a:r>
              <a:rPr lang="es-ES" sz="2800" b="1" dirty="0" err="1" smtClean="0">
                <a:latin typeface="DIN Condensed Bold"/>
                <a:cs typeface="DIN Condensed Bold"/>
              </a:rPr>
              <a:t>structure</a:t>
            </a:r>
            <a:endParaRPr lang="es-ES" sz="2800" b="1" dirty="0">
              <a:latin typeface="DIN Condensed Bold"/>
              <a:cs typeface="DIN Condensed Bold"/>
            </a:endParaRPr>
          </a:p>
        </p:txBody>
      </p:sp>
      <p:sp>
        <p:nvSpPr>
          <p:cNvPr id="4" name="Elipse 3"/>
          <p:cNvSpPr/>
          <p:nvPr/>
        </p:nvSpPr>
        <p:spPr>
          <a:xfrm>
            <a:off x="4110059" y="2152221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15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2054673" y="318667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10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6533307" y="318667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2</a:t>
            </a:r>
            <a:r>
              <a:rPr lang="es-ES" sz="2400" dirty="0" smtClean="0">
                <a:solidFill>
                  <a:srgbClr val="000000"/>
                </a:solidFill>
              </a:rPr>
              <a:t>5</a:t>
            </a:r>
            <a:endParaRPr lang="es-ES" sz="2400" dirty="0">
              <a:solidFill>
                <a:srgbClr val="000000"/>
              </a:solidFill>
            </a:endParaRPr>
          </a:p>
        </p:txBody>
      </p:sp>
      <p:cxnSp>
        <p:nvCxnSpPr>
          <p:cNvPr id="8" name="Conector recto 7"/>
          <p:cNvCxnSpPr>
            <a:stCxn id="35" idx="0"/>
            <a:endCxn id="4" idx="3"/>
          </p:cNvCxnSpPr>
          <p:nvPr/>
        </p:nvCxnSpPr>
        <p:spPr>
          <a:xfrm flipV="1">
            <a:off x="2393219" y="2709355"/>
            <a:ext cx="1815998" cy="47732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/>
          <p:cNvCxnSpPr>
            <a:stCxn id="36" idx="0"/>
            <a:endCxn id="4" idx="5"/>
          </p:cNvCxnSpPr>
          <p:nvPr/>
        </p:nvCxnSpPr>
        <p:spPr>
          <a:xfrm flipH="1" flipV="1">
            <a:off x="4687993" y="2709355"/>
            <a:ext cx="2183860" cy="47732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ipse 41"/>
          <p:cNvSpPr/>
          <p:nvPr/>
        </p:nvSpPr>
        <p:spPr>
          <a:xfrm>
            <a:off x="958369" y="4362266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43" name="Elipse 42"/>
          <p:cNvSpPr/>
          <p:nvPr/>
        </p:nvSpPr>
        <p:spPr>
          <a:xfrm>
            <a:off x="3051407" y="4362266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12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44" name="Elipse 43"/>
          <p:cNvSpPr/>
          <p:nvPr/>
        </p:nvSpPr>
        <p:spPr>
          <a:xfrm>
            <a:off x="5507948" y="4362266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17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7600986" y="4362266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2</a:t>
            </a:r>
            <a:r>
              <a:rPr lang="es-ES" sz="2400" dirty="0">
                <a:solidFill>
                  <a:srgbClr val="000000"/>
                </a:solidFill>
              </a:rPr>
              <a:t>8</a:t>
            </a:r>
          </a:p>
        </p:txBody>
      </p:sp>
      <p:cxnSp>
        <p:nvCxnSpPr>
          <p:cNvPr id="48" name="Conector recto 47"/>
          <p:cNvCxnSpPr>
            <a:stCxn id="42" idx="0"/>
            <a:endCxn id="35" idx="3"/>
          </p:cNvCxnSpPr>
          <p:nvPr/>
        </p:nvCxnSpPr>
        <p:spPr>
          <a:xfrm flipV="1">
            <a:off x="1296915" y="3743813"/>
            <a:ext cx="856916" cy="618453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/>
          <p:cNvCxnSpPr>
            <a:stCxn id="43" idx="0"/>
            <a:endCxn id="35" idx="5"/>
          </p:cNvCxnSpPr>
          <p:nvPr/>
        </p:nvCxnSpPr>
        <p:spPr>
          <a:xfrm flipH="1" flipV="1">
            <a:off x="2632607" y="3743813"/>
            <a:ext cx="757346" cy="618453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/>
          <p:cNvCxnSpPr>
            <a:stCxn id="44" idx="0"/>
            <a:endCxn id="36" idx="3"/>
          </p:cNvCxnSpPr>
          <p:nvPr/>
        </p:nvCxnSpPr>
        <p:spPr>
          <a:xfrm flipV="1">
            <a:off x="5846494" y="3743813"/>
            <a:ext cx="785971" cy="618453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/>
          <p:cNvCxnSpPr>
            <a:stCxn id="45" idx="0"/>
            <a:endCxn id="36" idx="5"/>
          </p:cNvCxnSpPr>
          <p:nvPr/>
        </p:nvCxnSpPr>
        <p:spPr>
          <a:xfrm flipH="1" flipV="1">
            <a:off x="7111241" y="3743813"/>
            <a:ext cx="828291" cy="618453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Tab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528030"/>
              </p:ext>
            </p:extLst>
          </p:nvPr>
        </p:nvGraphicFramePr>
        <p:xfrm>
          <a:off x="246951" y="5789648"/>
          <a:ext cx="8555281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2183"/>
                <a:gridCol w="1222183"/>
                <a:gridCol w="1222183"/>
                <a:gridCol w="1222183"/>
                <a:gridCol w="1222183"/>
                <a:gridCol w="1222183"/>
                <a:gridCol w="122218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7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10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12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15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17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25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28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8" name="Agrupar 37"/>
          <p:cNvGrpSpPr/>
          <p:nvPr/>
        </p:nvGrpSpPr>
        <p:grpSpPr>
          <a:xfrm>
            <a:off x="1296915" y="2804944"/>
            <a:ext cx="6594808" cy="2984704"/>
            <a:chOff x="1296915" y="2804944"/>
            <a:chExt cx="6594808" cy="2984704"/>
          </a:xfrm>
        </p:grpSpPr>
        <p:cxnSp>
          <p:nvCxnSpPr>
            <p:cNvPr id="28" name="Conector recto de flecha 27"/>
            <p:cNvCxnSpPr>
              <a:stCxn id="42" idx="4"/>
            </p:cNvCxnSpPr>
            <p:nvPr/>
          </p:nvCxnSpPr>
          <p:spPr>
            <a:xfrm>
              <a:off x="1296915" y="5014989"/>
              <a:ext cx="0" cy="774659"/>
            </a:xfrm>
            <a:prstGeom prst="straightConnector1">
              <a:avLst/>
            </a:prstGeom>
            <a:ln>
              <a:solidFill>
                <a:srgbClr val="FF0000"/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de flecha 76"/>
            <p:cNvCxnSpPr>
              <a:stCxn id="35" idx="4"/>
            </p:cNvCxnSpPr>
            <p:nvPr/>
          </p:nvCxnSpPr>
          <p:spPr>
            <a:xfrm>
              <a:off x="2393219" y="3839402"/>
              <a:ext cx="0" cy="1950246"/>
            </a:xfrm>
            <a:prstGeom prst="straightConnector1">
              <a:avLst/>
            </a:prstGeom>
            <a:ln>
              <a:solidFill>
                <a:srgbClr val="FF0000"/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cto de flecha 77"/>
            <p:cNvCxnSpPr>
              <a:stCxn id="43" idx="4"/>
            </p:cNvCxnSpPr>
            <p:nvPr/>
          </p:nvCxnSpPr>
          <p:spPr>
            <a:xfrm>
              <a:off x="3389953" y="5014989"/>
              <a:ext cx="0" cy="774659"/>
            </a:xfrm>
            <a:prstGeom prst="straightConnector1">
              <a:avLst/>
            </a:prstGeom>
            <a:ln>
              <a:solidFill>
                <a:srgbClr val="FF0000"/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cto de flecha 78"/>
            <p:cNvCxnSpPr>
              <a:stCxn id="4" idx="4"/>
              <a:endCxn id="26" idx="0"/>
            </p:cNvCxnSpPr>
            <p:nvPr/>
          </p:nvCxnSpPr>
          <p:spPr>
            <a:xfrm>
              <a:off x="4448605" y="2804944"/>
              <a:ext cx="75986" cy="2984704"/>
            </a:xfrm>
            <a:prstGeom prst="straightConnector1">
              <a:avLst/>
            </a:prstGeom>
            <a:ln>
              <a:solidFill>
                <a:srgbClr val="FF0000"/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cto de flecha 79"/>
            <p:cNvCxnSpPr/>
            <p:nvPr/>
          </p:nvCxnSpPr>
          <p:spPr>
            <a:xfrm>
              <a:off x="5798685" y="5014989"/>
              <a:ext cx="0" cy="774659"/>
            </a:xfrm>
            <a:prstGeom prst="straightConnector1">
              <a:avLst/>
            </a:prstGeom>
            <a:ln>
              <a:solidFill>
                <a:srgbClr val="FF0000"/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de flecha 80"/>
            <p:cNvCxnSpPr/>
            <p:nvPr/>
          </p:nvCxnSpPr>
          <p:spPr>
            <a:xfrm>
              <a:off x="6894989" y="3839402"/>
              <a:ext cx="0" cy="1950246"/>
            </a:xfrm>
            <a:prstGeom prst="straightConnector1">
              <a:avLst/>
            </a:prstGeom>
            <a:ln>
              <a:solidFill>
                <a:srgbClr val="FF0000"/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de flecha 81"/>
            <p:cNvCxnSpPr/>
            <p:nvPr/>
          </p:nvCxnSpPr>
          <p:spPr>
            <a:xfrm>
              <a:off x="7891723" y="5014989"/>
              <a:ext cx="0" cy="774659"/>
            </a:xfrm>
            <a:prstGeom prst="straightConnector1">
              <a:avLst/>
            </a:prstGeom>
            <a:ln>
              <a:solidFill>
                <a:srgbClr val="FF0000"/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54526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Last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Week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Summary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,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Part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III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0" y="1281804"/>
            <a:ext cx="5173211" cy="523220"/>
          </a:xfrm>
          <a:prstGeom prst="rect">
            <a:avLst/>
          </a:prstGeom>
          <a:pattFill prst="ltDnDiag">
            <a:fgClr>
              <a:schemeClr val="bg2">
                <a:lumMod val="90000"/>
              </a:schemeClr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s-ES" sz="2800" b="1" dirty="0" smtClean="0">
                <a:latin typeface="DIN Condensed Bold"/>
                <a:cs typeface="DIN Condensed Bold"/>
              </a:rPr>
              <a:t>3) </a:t>
            </a:r>
            <a:r>
              <a:rPr lang="es-ES" sz="2800" b="1" dirty="0" err="1" smtClean="0">
                <a:latin typeface="DIN Condensed Bold"/>
                <a:cs typeface="DIN Condensed Bold"/>
              </a:rPr>
              <a:t>Binary</a:t>
            </a:r>
            <a:r>
              <a:rPr lang="es-ES" sz="2800" b="1" dirty="0" smtClean="0">
                <a:latin typeface="DIN Condensed Bold"/>
                <a:cs typeface="DIN Condensed Bold"/>
              </a:rPr>
              <a:t> </a:t>
            </a:r>
            <a:r>
              <a:rPr lang="es-ES" sz="2800" b="1" dirty="0" err="1" smtClean="0">
                <a:latin typeface="DIN Condensed Bold"/>
                <a:cs typeface="DIN Condensed Bold"/>
              </a:rPr>
              <a:t>Search</a:t>
            </a:r>
            <a:r>
              <a:rPr lang="es-ES" sz="2800" b="1" dirty="0" smtClean="0">
                <a:latin typeface="DIN Condensed Bold"/>
                <a:cs typeface="DIN Condensed Bold"/>
              </a:rPr>
              <a:t> in </a:t>
            </a:r>
            <a:r>
              <a:rPr lang="es-ES" sz="2800" b="1" dirty="0" err="1" smtClean="0">
                <a:latin typeface="DIN Condensed Bold"/>
                <a:cs typeface="DIN Condensed Bold"/>
              </a:rPr>
              <a:t>an</a:t>
            </a:r>
            <a:r>
              <a:rPr lang="es-ES" sz="2800" b="1" dirty="0" smtClean="0">
                <a:latin typeface="DIN Condensed Bold"/>
                <a:cs typeface="DIN Condensed Bold"/>
              </a:rPr>
              <a:t> </a:t>
            </a:r>
            <a:r>
              <a:rPr lang="es-ES" sz="2800" b="1" dirty="0" err="1" smtClean="0">
                <a:latin typeface="DIN Condensed Bold"/>
                <a:cs typeface="DIN Condensed Bold"/>
              </a:rPr>
              <a:t>implicit</a:t>
            </a:r>
            <a:r>
              <a:rPr lang="es-ES" sz="2800" b="1" dirty="0" smtClean="0">
                <a:latin typeface="DIN Condensed Bold"/>
                <a:cs typeface="DIN Condensed Bold"/>
              </a:rPr>
              <a:t> data </a:t>
            </a:r>
            <a:r>
              <a:rPr lang="es-ES" sz="2800" b="1" dirty="0" err="1" smtClean="0">
                <a:latin typeface="DIN Condensed Bold"/>
                <a:cs typeface="DIN Condensed Bold"/>
              </a:rPr>
              <a:t>structure</a:t>
            </a:r>
            <a:endParaRPr lang="es-ES" sz="2800" b="1" dirty="0">
              <a:latin typeface="DIN Condensed Bold"/>
              <a:cs typeface="DIN Condensed Bold"/>
            </a:endParaRPr>
          </a:p>
        </p:txBody>
      </p:sp>
      <p:graphicFrame>
        <p:nvGraphicFramePr>
          <p:cNvPr id="26" name="Tab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022282"/>
              </p:ext>
            </p:extLst>
          </p:nvPr>
        </p:nvGraphicFramePr>
        <p:xfrm>
          <a:off x="246951" y="3077066"/>
          <a:ext cx="8555281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2183"/>
                <a:gridCol w="1222183"/>
                <a:gridCol w="1222183"/>
                <a:gridCol w="1222183"/>
                <a:gridCol w="1222183"/>
                <a:gridCol w="1222183"/>
                <a:gridCol w="122218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7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10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12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15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17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25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28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Flecha abajo 1"/>
          <p:cNvSpPr/>
          <p:nvPr/>
        </p:nvSpPr>
        <p:spPr>
          <a:xfrm>
            <a:off x="805274" y="2328639"/>
            <a:ext cx="147272" cy="37796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717074" y="1958175"/>
            <a:ext cx="35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lo</a:t>
            </a:r>
            <a:endParaRPr lang="es-ES" dirty="0"/>
          </a:p>
        </p:txBody>
      </p:sp>
      <p:pic>
        <p:nvPicPr>
          <p:cNvPr id="5" name="Imagen 4" descr="Screen Shot 2019-01-15 at 11.01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951" y="3691822"/>
            <a:ext cx="3951307" cy="3197160"/>
          </a:xfrm>
          <a:prstGeom prst="rect">
            <a:avLst/>
          </a:prstGeom>
        </p:spPr>
      </p:pic>
      <p:sp>
        <p:nvSpPr>
          <p:cNvPr id="12" name="Flecha abajo 11"/>
          <p:cNvSpPr/>
          <p:nvPr/>
        </p:nvSpPr>
        <p:spPr>
          <a:xfrm>
            <a:off x="8137048" y="2329771"/>
            <a:ext cx="147272" cy="37796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/>
          <p:cNvSpPr txBox="1"/>
          <p:nvPr/>
        </p:nvSpPr>
        <p:spPr>
          <a:xfrm>
            <a:off x="8048848" y="1959307"/>
            <a:ext cx="54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hi-1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670312" y="2734381"/>
            <a:ext cx="847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>
                    <a:lumMod val="50000"/>
                  </a:schemeClr>
                </a:solidFill>
              </a:rPr>
              <a:t>[0]		      [1]		   [2]			[3]		     [4]		  [5]			[6]	</a:t>
            </a:r>
            <a:endParaRPr lang="es-E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4574595" y="3691822"/>
            <a:ext cx="4569405" cy="147732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dirty="0" err="1" smtClean="0"/>
              <a:t>Function</a:t>
            </a:r>
            <a:r>
              <a:rPr lang="es-ES" dirty="0" smtClean="0"/>
              <a:t> BINARY-SEARCH(</a:t>
            </a:r>
            <a:r>
              <a:rPr lang="es-ES" dirty="0" err="1" smtClean="0"/>
              <a:t>A,lo,hi,k</a:t>
            </a:r>
            <a:r>
              <a:rPr lang="es-ES" dirty="0" smtClean="0"/>
              <a:t>) </a:t>
            </a:r>
            <a:r>
              <a:rPr lang="es-ES" dirty="0" err="1" smtClean="0"/>
              <a:t>returns</a:t>
            </a:r>
            <a:r>
              <a:rPr lang="es-ES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s-ES" b="1" dirty="0" smtClean="0"/>
              <a:t>FALSE</a:t>
            </a:r>
            <a:r>
              <a:rPr lang="es-ES" dirty="0" smtClean="0"/>
              <a:t>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value</a:t>
            </a:r>
            <a:r>
              <a:rPr lang="es-ES" dirty="0" smtClean="0"/>
              <a:t> k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found</a:t>
            </a:r>
            <a:r>
              <a:rPr lang="es-ES" dirty="0" smtClean="0"/>
              <a:t> </a:t>
            </a:r>
            <a:r>
              <a:rPr lang="es-ES" dirty="0" err="1" smtClean="0"/>
              <a:t>between</a:t>
            </a:r>
            <a:r>
              <a:rPr lang="es-ES" dirty="0" smtClean="0"/>
              <a:t> [lo,hi-1] in </a:t>
            </a:r>
            <a:r>
              <a:rPr lang="es-ES" dirty="0" err="1" smtClean="0"/>
              <a:t>array</a:t>
            </a:r>
            <a:r>
              <a:rPr lang="es-ES" dirty="0" smtClean="0"/>
              <a:t> A </a:t>
            </a:r>
            <a:r>
              <a:rPr lang="es-ES" b="1" dirty="0" smtClean="0"/>
              <a:t>(lo </a:t>
            </a:r>
            <a:r>
              <a:rPr lang="es-ES" b="1" dirty="0" smtClean="0"/>
              <a:t> &lt; hi)</a:t>
            </a:r>
            <a:endParaRPr lang="es-ES" b="1" dirty="0" smtClean="0"/>
          </a:p>
          <a:p>
            <a:pPr marL="285750" indent="-285750">
              <a:buFontTx/>
              <a:buChar char="-"/>
            </a:pPr>
            <a:r>
              <a:rPr lang="es-ES" b="1" dirty="0" smtClean="0"/>
              <a:t>TRUE</a:t>
            </a:r>
            <a:r>
              <a:rPr lang="es-ES" dirty="0" smtClean="0"/>
              <a:t>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value</a:t>
            </a:r>
            <a:r>
              <a:rPr lang="es-ES" dirty="0" smtClean="0"/>
              <a:t> k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found</a:t>
            </a:r>
            <a:r>
              <a:rPr lang="es-ES" dirty="0" smtClean="0"/>
              <a:t> </a:t>
            </a:r>
            <a:r>
              <a:rPr lang="es-ES" dirty="0" err="1" smtClean="0"/>
              <a:t>between</a:t>
            </a:r>
            <a:r>
              <a:rPr lang="es-ES" dirty="0" smtClean="0"/>
              <a:t> [lo,hi-1] in </a:t>
            </a:r>
            <a:r>
              <a:rPr lang="es-ES" dirty="0" err="1" smtClean="0"/>
              <a:t>array</a:t>
            </a:r>
            <a:r>
              <a:rPr lang="es-ES" dirty="0" smtClean="0"/>
              <a:t> A </a:t>
            </a:r>
            <a:endParaRPr lang="es-ES" dirty="0"/>
          </a:p>
        </p:txBody>
      </p:sp>
      <p:cxnSp>
        <p:nvCxnSpPr>
          <p:cNvPr id="9" name="Conector recto de flecha 8"/>
          <p:cNvCxnSpPr/>
          <p:nvPr/>
        </p:nvCxnSpPr>
        <p:spPr>
          <a:xfrm>
            <a:off x="4574595" y="6350816"/>
            <a:ext cx="858445" cy="0"/>
          </a:xfrm>
          <a:prstGeom prst="straightConnector1">
            <a:avLst/>
          </a:prstGeom>
          <a:ln>
            <a:solidFill>
              <a:srgbClr val="FF0000"/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5531233" y="6130868"/>
            <a:ext cx="3673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Remember</a:t>
            </a:r>
            <a:r>
              <a:rPr lang="es-ES" dirty="0" smtClean="0"/>
              <a:t>, </a:t>
            </a:r>
            <a:r>
              <a:rPr lang="es-ES" dirty="0" err="1" smtClean="0"/>
              <a:t>there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a bug </a:t>
            </a:r>
            <a:r>
              <a:rPr lang="es-ES" dirty="0" err="1" smtClean="0"/>
              <a:t>here</a:t>
            </a:r>
            <a:endParaRPr lang="es-ES" dirty="0" smtClean="0"/>
          </a:p>
          <a:p>
            <a:r>
              <a:rPr lang="es-ES" dirty="0" smtClean="0"/>
              <a:t>(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went</a:t>
            </a:r>
            <a:r>
              <a:rPr lang="es-ES" dirty="0" smtClean="0"/>
              <a:t> </a:t>
            </a:r>
            <a:r>
              <a:rPr lang="es-ES" dirty="0" err="1" smtClean="0"/>
              <a:t>undetected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20 </a:t>
            </a:r>
            <a:r>
              <a:rPr lang="es-ES" dirty="0" err="1" smtClean="0"/>
              <a:t>years</a:t>
            </a:r>
            <a:r>
              <a:rPr lang="es-ES" dirty="0" smtClean="0"/>
              <a:t>!).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84494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Last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Week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Summary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,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Part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III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0" y="1281804"/>
            <a:ext cx="5173211" cy="523220"/>
          </a:xfrm>
          <a:prstGeom prst="rect">
            <a:avLst/>
          </a:prstGeom>
          <a:pattFill prst="ltDnDiag">
            <a:fgClr>
              <a:schemeClr val="bg2">
                <a:lumMod val="90000"/>
              </a:schemeClr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s-ES" sz="2800" b="1" dirty="0" smtClean="0">
                <a:latin typeface="DIN Condensed Bold"/>
                <a:cs typeface="DIN Condensed Bold"/>
              </a:rPr>
              <a:t>3) </a:t>
            </a:r>
            <a:r>
              <a:rPr lang="es-ES" sz="2800" b="1" dirty="0" err="1" smtClean="0">
                <a:latin typeface="DIN Condensed Bold"/>
                <a:cs typeface="DIN Condensed Bold"/>
              </a:rPr>
              <a:t>Binary</a:t>
            </a:r>
            <a:r>
              <a:rPr lang="es-ES" sz="2800" b="1" dirty="0" smtClean="0">
                <a:latin typeface="DIN Condensed Bold"/>
                <a:cs typeface="DIN Condensed Bold"/>
              </a:rPr>
              <a:t> </a:t>
            </a:r>
            <a:r>
              <a:rPr lang="es-ES" sz="2800" b="1" dirty="0" err="1" smtClean="0">
                <a:latin typeface="DIN Condensed Bold"/>
                <a:cs typeface="DIN Condensed Bold"/>
              </a:rPr>
              <a:t>Search</a:t>
            </a:r>
            <a:r>
              <a:rPr lang="es-ES" sz="2800" b="1" dirty="0" smtClean="0">
                <a:latin typeface="DIN Condensed Bold"/>
                <a:cs typeface="DIN Condensed Bold"/>
              </a:rPr>
              <a:t> in </a:t>
            </a:r>
            <a:r>
              <a:rPr lang="es-ES" sz="2800" b="1" dirty="0" err="1" smtClean="0">
                <a:latin typeface="DIN Condensed Bold"/>
                <a:cs typeface="DIN Condensed Bold"/>
              </a:rPr>
              <a:t>an</a:t>
            </a:r>
            <a:r>
              <a:rPr lang="es-ES" sz="2800" b="1" dirty="0" smtClean="0">
                <a:latin typeface="DIN Condensed Bold"/>
                <a:cs typeface="DIN Condensed Bold"/>
              </a:rPr>
              <a:t> </a:t>
            </a:r>
            <a:r>
              <a:rPr lang="es-ES" sz="2800" b="1" dirty="0" err="1" smtClean="0">
                <a:latin typeface="DIN Condensed Bold"/>
                <a:cs typeface="DIN Condensed Bold"/>
              </a:rPr>
              <a:t>implicit</a:t>
            </a:r>
            <a:r>
              <a:rPr lang="es-ES" sz="2800" b="1" dirty="0" smtClean="0">
                <a:latin typeface="DIN Condensed Bold"/>
                <a:cs typeface="DIN Condensed Bold"/>
              </a:rPr>
              <a:t> data </a:t>
            </a:r>
            <a:r>
              <a:rPr lang="es-ES" sz="2800" b="1" dirty="0" err="1" smtClean="0">
                <a:latin typeface="DIN Condensed Bold"/>
                <a:cs typeface="DIN Condensed Bold"/>
              </a:rPr>
              <a:t>structure</a:t>
            </a:r>
            <a:endParaRPr lang="es-ES" sz="2800" b="1" dirty="0">
              <a:latin typeface="DIN Condensed Bold"/>
              <a:cs typeface="DIN Condensed Bold"/>
            </a:endParaRPr>
          </a:p>
        </p:txBody>
      </p:sp>
      <p:graphicFrame>
        <p:nvGraphicFramePr>
          <p:cNvPr id="26" name="Tabla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568419"/>
              </p:ext>
            </p:extLst>
          </p:nvPr>
        </p:nvGraphicFramePr>
        <p:xfrm>
          <a:off x="246951" y="3077066"/>
          <a:ext cx="8555281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2183"/>
                <a:gridCol w="1222183"/>
                <a:gridCol w="1222183"/>
                <a:gridCol w="1222183"/>
                <a:gridCol w="1222183"/>
                <a:gridCol w="1222183"/>
                <a:gridCol w="122218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7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10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12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15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17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25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dirty="0" smtClean="0"/>
                        <a:t>28</a:t>
                      </a:r>
                      <a:endParaRPr lang="es-E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Flecha abajo 1"/>
          <p:cNvSpPr/>
          <p:nvPr/>
        </p:nvSpPr>
        <p:spPr>
          <a:xfrm>
            <a:off x="805274" y="2328639"/>
            <a:ext cx="147272" cy="37796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717074" y="1958175"/>
            <a:ext cx="359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lo</a:t>
            </a:r>
            <a:endParaRPr lang="es-ES" dirty="0"/>
          </a:p>
        </p:txBody>
      </p:sp>
      <p:sp>
        <p:nvSpPr>
          <p:cNvPr id="12" name="Flecha abajo 11"/>
          <p:cNvSpPr/>
          <p:nvPr/>
        </p:nvSpPr>
        <p:spPr>
          <a:xfrm>
            <a:off x="8137048" y="2329771"/>
            <a:ext cx="147272" cy="37796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/>
          <p:cNvSpPr txBox="1"/>
          <p:nvPr/>
        </p:nvSpPr>
        <p:spPr>
          <a:xfrm>
            <a:off x="8048848" y="1959307"/>
            <a:ext cx="546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hi-1</a:t>
            </a: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670312" y="2734381"/>
            <a:ext cx="847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>
                    <a:lumMod val="50000"/>
                  </a:schemeClr>
                </a:solidFill>
              </a:rPr>
              <a:t>[0]		      [1]		   [2]			[3]		     [4]		  [5]			[6]	</a:t>
            </a:r>
            <a:endParaRPr lang="es-E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246950" y="3691822"/>
            <a:ext cx="8037369" cy="92333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dirty="0" err="1" smtClean="0"/>
              <a:t>Function</a:t>
            </a:r>
            <a:r>
              <a:rPr lang="es-ES" dirty="0" smtClean="0"/>
              <a:t> </a:t>
            </a:r>
            <a:r>
              <a:rPr lang="es-ES" b="1" dirty="0" smtClean="0">
                <a:latin typeface="Consolas"/>
                <a:cs typeface="Consolas"/>
              </a:rPr>
              <a:t>BINARY-SEARCH(</a:t>
            </a:r>
            <a:r>
              <a:rPr lang="es-ES" b="1" dirty="0" err="1" smtClean="0">
                <a:latin typeface="Consolas"/>
                <a:cs typeface="Consolas"/>
              </a:rPr>
              <a:t>A,lo,hi,k</a:t>
            </a:r>
            <a:r>
              <a:rPr lang="es-ES" b="1" dirty="0">
                <a:latin typeface="Consolas"/>
                <a:cs typeface="Consolas"/>
              </a:rPr>
              <a:t>)</a:t>
            </a:r>
            <a:r>
              <a:rPr lang="es-ES" dirty="0"/>
              <a:t> </a:t>
            </a:r>
            <a:r>
              <a:rPr lang="es-ES" dirty="0" err="1"/>
              <a:t>must</a:t>
            </a:r>
            <a:r>
              <a:rPr lang="es-ES" dirty="0"/>
              <a:t> </a:t>
            </a:r>
            <a:r>
              <a:rPr lang="es-ES" dirty="0" err="1"/>
              <a:t>return</a:t>
            </a:r>
            <a:r>
              <a:rPr lang="es-ES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s-ES" b="1" dirty="0" smtClean="0"/>
              <a:t>FALSE</a:t>
            </a:r>
            <a:r>
              <a:rPr lang="es-ES" dirty="0" smtClean="0"/>
              <a:t>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value</a:t>
            </a:r>
            <a:r>
              <a:rPr lang="es-ES" dirty="0" smtClean="0"/>
              <a:t> k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found</a:t>
            </a:r>
            <a:r>
              <a:rPr lang="es-ES" dirty="0" smtClean="0"/>
              <a:t> </a:t>
            </a:r>
            <a:r>
              <a:rPr lang="es-ES" dirty="0" err="1" smtClean="0"/>
              <a:t>between</a:t>
            </a:r>
            <a:r>
              <a:rPr lang="es-ES" dirty="0" smtClean="0"/>
              <a:t> [lo,hi-1] in </a:t>
            </a:r>
            <a:r>
              <a:rPr lang="es-ES" dirty="0" err="1" smtClean="0"/>
              <a:t>array</a:t>
            </a:r>
            <a:r>
              <a:rPr lang="es-ES" dirty="0" smtClean="0"/>
              <a:t> A  </a:t>
            </a:r>
            <a:r>
              <a:rPr lang="es-ES" b="1" dirty="0" smtClean="0"/>
              <a:t>(lo &lt; </a:t>
            </a:r>
            <a:r>
              <a:rPr lang="es-ES" b="1" dirty="0" smtClean="0"/>
              <a:t>hi)</a:t>
            </a:r>
            <a:endParaRPr lang="es-ES" b="1" dirty="0" smtClean="0"/>
          </a:p>
          <a:p>
            <a:pPr marL="285750" indent="-285750">
              <a:buFontTx/>
              <a:buChar char="-"/>
            </a:pPr>
            <a:r>
              <a:rPr lang="es-ES" b="1" dirty="0" smtClean="0"/>
              <a:t>TRUE</a:t>
            </a:r>
            <a:r>
              <a:rPr lang="es-ES" dirty="0" smtClean="0"/>
              <a:t>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value</a:t>
            </a:r>
            <a:r>
              <a:rPr lang="es-ES" dirty="0" smtClean="0"/>
              <a:t> k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found</a:t>
            </a:r>
            <a:r>
              <a:rPr lang="es-ES" dirty="0" smtClean="0"/>
              <a:t> </a:t>
            </a:r>
            <a:r>
              <a:rPr lang="es-ES" dirty="0" err="1" smtClean="0"/>
              <a:t>between</a:t>
            </a:r>
            <a:r>
              <a:rPr lang="es-ES" dirty="0" smtClean="0"/>
              <a:t> [lo,hi-1] in </a:t>
            </a:r>
            <a:r>
              <a:rPr lang="es-ES" dirty="0" err="1" smtClean="0"/>
              <a:t>array</a:t>
            </a:r>
            <a:r>
              <a:rPr lang="es-ES" dirty="0" smtClean="0"/>
              <a:t> A  </a:t>
            </a:r>
            <a:r>
              <a:rPr lang="es-ES" b="1" dirty="0" smtClean="0"/>
              <a:t>(lo&lt;</a:t>
            </a:r>
            <a:r>
              <a:rPr lang="es-ES" b="1" dirty="0" smtClean="0"/>
              <a:t>hi)</a:t>
            </a:r>
            <a:endParaRPr lang="es-ES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246951" y="4931270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 err="1" smtClean="0"/>
              <a:t>Result</a:t>
            </a:r>
            <a:r>
              <a:rPr lang="es-ES" dirty="0" smtClean="0"/>
              <a:t> of BINARY-SEARCH (A,0,7,25)? </a:t>
            </a:r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263021" y="5338901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 err="1" smtClean="0"/>
              <a:t>Result</a:t>
            </a:r>
            <a:r>
              <a:rPr lang="es-ES" dirty="0" smtClean="0"/>
              <a:t> of BINARY-SEARCH (A,4,4,17)? 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280661" y="5846761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 err="1" smtClean="0"/>
              <a:t>Result</a:t>
            </a:r>
            <a:r>
              <a:rPr lang="es-ES" dirty="0" smtClean="0"/>
              <a:t> of BINARY-SEARCH (A,0,3,15)? </a:t>
            </a:r>
            <a:endParaRPr lang="es-E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-50127" y="6369589"/>
            <a:ext cx="919412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Note </a:t>
            </a:r>
            <a:r>
              <a:rPr lang="es-ES" dirty="0" err="1" smtClean="0"/>
              <a:t>that</a:t>
            </a:r>
            <a:r>
              <a:rPr lang="es-ES" dirty="0" smtClean="0"/>
              <a:t> in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skeleton</a:t>
            </a:r>
            <a:r>
              <a:rPr lang="es-ES" dirty="0" smtClean="0"/>
              <a:t> of </a:t>
            </a:r>
            <a:r>
              <a:rPr lang="es-ES" dirty="0" err="1" smtClean="0"/>
              <a:t>code</a:t>
            </a:r>
            <a:r>
              <a:rPr lang="es-ES" dirty="0" smtClean="0"/>
              <a:t> </a:t>
            </a:r>
            <a:r>
              <a:rPr lang="es-ES" dirty="0" err="1" smtClean="0"/>
              <a:t>provided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lab</a:t>
            </a:r>
            <a:r>
              <a:rPr lang="es-ES" dirty="0" smtClean="0"/>
              <a:t> </a:t>
            </a:r>
            <a:r>
              <a:rPr lang="es-ES" dirty="0" err="1" smtClean="0"/>
              <a:t>submission</a:t>
            </a:r>
            <a:r>
              <a:rPr lang="es-ES" dirty="0" smtClean="0"/>
              <a:t>, k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second</a:t>
            </a:r>
            <a:r>
              <a:rPr lang="es-ES" dirty="0" smtClean="0"/>
              <a:t> </a:t>
            </a:r>
            <a:r>
              <a:rPr lang="es-ES" dirty="0" err="1" smtClean="0"/>
              <a:t>argument</a:t>
            </a:r>
            <a:endParaRPr lang="es-ES" dirty="0"/>
          </a:p>
        </p:txBody>
      </p:sp>
      <p:sp>
        <p:nvSpPr>
          <p:cNvPr id="18" name="CuadroTexto 17"/>
          <p:cNvSpPr txBox="1"/>
          <p:nvPr/>
        </p:nvSpPr>
        <p:spPr>
          <a:xfrm>
            <a:off x="4628394" y="4931270"/>
            <a:ext cx="683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TRUE</a:t>
            </a:r>
            <a:endParaRPr lang="es-ES" dirty="0"/>
          </a:p>
        </p:txBody>
      </p:sp>
      <p:sp>
        <p:nvSpPr>
          <p:cNvPr id="23" name="CuadroTexto 22"/>
          <p:cNvSpPr txBox="1"/>
          <p:nvPr/>
        </p:nvSpPr>
        <p:spPr>
          <a:xfrm>
            <a:off x="4646034" y="5341918"/>
            <a:ext cx="740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FALSE</a:t>
            </a:r>
            <a:endParaRPr lang="es-ES" dirty="0"/>
          </a:p>
        </p:txBody>
      </p:sp>
      <p:sp>
        <p:nvSpPr>
          <p:cNvPr id="24" name="CuadroTexto 23"/>
          <p:cNvSpPr txBox="1"/>
          <p:nvPr/>
        </p:nvSpPr>
        <p:spPr>
          <a:xfrm>
            <a:off x="4663674" y="5828368"/>
            <a:ext cx="740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FALSE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2675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14" grpId="0" animBg="1"/>
      <p:bldP spid="18" grpId="0"/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How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much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do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you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remember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?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362200"/>
            <a:ext cx="3810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42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Outline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0" y="2072231"/>
            <a:ext cx="29418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solidFill>
                  <a:srgbClr val="BFBFBF"/>
                </a:solidFill>
                <a:latin typeface="Arial Narrow"/>
                <a:cs typeface="Arial Narrow"/>
              </a:rPr>
              <a:t>Introduction</a:t>
            </a:r>
            <a:endParaRPr lang="es-ES" sz="3200" dirty="0" smtClean="0">
              <a:solidFill>
                <a:srgbClr val="BFBFBF"/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latin typeface="Arial Narrow"/>
                <a:cs typeface="Arial Narrow"/>
              </a:rPr>
              <a:t>Heaps</a:t>
            </a:r>
            <a:r>
              <a:rPr lang="es-ES" sz="3200" dirty="0" smtClean="0">
                <a:latin typeface="Arial Narrow"/>
                <a:cs typeface="Arial Narrow"/>
              </a:rPr>
              <a:t> (as </a:t>
            </a:r>
            <a:r>
              <a:rPr lang="es-ES" sz="3200" dirty="0" err="1" smtClean="0">
                <a:latin typeface="Arial Narrow"/>
                <a:cs typeface="Arial Narrow"/>
              </a:rPr>
              <a:t>trees</a:t>
            </a:r>
            <a:r>
              <a:rPr lang="es-ES" sz="3200" dirty="0" smtClean="0">
                <a:latin typeface="Arial Narrow"/>
                <a:cs typeface="Arial Narrow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solidFill>
                  <a:srgbClr val="BFBFBF"/>
                </a:solidFill>
                <a:latin typeface="Arial Narrow"/>
                <a:cs typeface="Arial Narrow"/>
              </a:rPr>
              <a:t>Implicit</a:t>
            </a:r>
            <a:r>
              <a:rPr lang="es-ES" sz="3200" dirty="0" smtClean="0">
                <a:solidFill>
                  <a:srgbClr val="BFBFBF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BFBFBF"/>
                </a:solidFill>
                <a:latin typeface="Arial Narrow"/>
                <a:cs typeface="Arial Narrow"/>
              </a:rPr>
              <a:t>heaps</a:t>
            </a:r>
            <a:endParaRPr lang="es-ES" sz="3200" dirty="0" smtClean="0">
              <a:solidFill>
                <a:srgbClr val="BFBFBF"/>
              </a:solidFill>
              <a:latin typeface="Arial Narrow"/>
              <a:cs typeface="Arial Narrow"/>
            </a:endParaRPr>
          </a:p>
          <a:p>
            <a:endParaRPr lang="es-ES" sz="3200" dirty="0" smtClean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009727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as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trees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0" y="1184966"/>
            <a:ext cx="6578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>
                <a:latin typeface="Arial Narrow"/>
                <a:cs typeface="Arial Narrow"/>
              </a:rPr>
              <a:t>Let’s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remember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the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b="1" dirty="0" err="1" smtClean="0">
                <a:solidFill>
                  <a:srgbClr val="C40746"/>
                </a:solidFill>
                <a:latin typeface="Arial Narrow"/>
                <a:cs typeface="Arial Narrow"/>
              </a:rPr>
              <a:t>insert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operation</a:t>
            </a:r>
            <a:r>
              <a:rPr lang="es-ES" sz="2800" dirty="0" smtClean="0">
                <a:latin typeface="Arial Narrow"/>
                <a:cs typeface="Arial Narrow"/>
              </a:rPr>
              <a:t> (</a:t>
            </a:r>
            <a:r>
              <a:rPr lang="es-ES" sz="2800" dirty="0" err="1" smtClean="0">
                <a:latin typeface="Arial Narrow"/>
                <a:cs typeface="Arial Narrow"/>
              </a:rPr>
              <a:t>max-heap</a:t>
            </a:r>
            <a:r>
              <a:rPr lang="es-ES" sz="2800" dirty="0" smtClean="0">
                <a:latin typeface="Arial Narrow"/>
                <a:cs typeface="Arial Narrow"/>
              </a:rPr>
              <a:t>):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51" name="Flecha arriba 50"/>
          <p:cNvSpPr/>
          <p:nvPr/>
        </p:nvSpPr>
        <p:spPr>
          <a:xfrm>
            <a:off x="2416631" y="5542783"/>
            <a:ext cx="262990" cy="670364"/>
          </a:xfrm>
          <a:prstGeom prst="upArrow">
            <a:avLst/>
          </a:prstGeom>
          <a:solidFill>
            <a:srgbClr val="C40746"/>
          </a:solidFill>
          <a:ln>
            <a:solidFill>
              <a:srgbClr val="C407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CuadroTexto 51"/>
          <p:cNvSpPr txBox="1"/>
          <p:nvPr/>
        </p:nvSpPr>
        <p:spPr>
          <a:xfrm>
            <a:off x="2855125" y="6302488"/>
            <a:ext cx="94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105" name="Elipse 104"/>
          <p:cNvSpPr/>
          <p:nvPr/>
        </p:nvSpPr>
        <p:spPr>
          <a:xfrm>
            <a:off x="1369713" y="1708185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2</a:t>
            </a:r>
            <a:r>
              <a:rPr lang="es-ES" sz="2400" dirty="0" smtClean="0">
                <a:solidFill>
                  <a:srgbClr val="000000"/>
                </a:solidFill>
              </a:rPr>
              <a:t>5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106" name="Elipse 105"/>
          <p:cNvSpPr/>
          <p:nvPr/>
        </p:nvSpPr>
        <p:spPr>
          <a:xfrm>
            <a:off x="466728" y="318667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10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107" name="Elipse 106"/>
          <p:cNvSpPr/>
          <p:nvPr/>
        </p:nvSpPr>
        <p:spPr>
          <a:xfrm>
            <a:off x="2152452" y="318667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1</a:t>
            </a:r>
            <a:r>
              <a:rPr lang="es-ES" sz="2400" dirty="0" smtClean="0">
                <a:solidFill>
                  <a:srgbClr val="000000"/>
                </a:solidFill>
              </a:rPr>
              <a:t>5</a:t>
            </a:r>
            <a:endParaRPr lang="es-ES" sz="2400" dirty="0">
              <a:solidFill>
                <a:srgbClr val="000000"/>
              </a:solidFill>
            </a:endParaRPr>
          </a:p>
        </p:txBody>
      </p:sp>
      <p:cxnSp>
        <p:nvCxnSpPr>
          <p:cNvPr id="108" name="Conector recto 107"/>
          <p:cNvCxnSpPr>
            <a:stCxn id="106" idx="0"/>
            <a:endCxn id="105" idx="3"/>
          </p:cNvCxnSpPr>
          <p:nvPr/>
        </p:nvCxnSpPr>
        <p:spPr>
          <a:xfrm flipV="1">
            <a:off x="805274" y="2265319"/>
            <a:ext cx="663597" cy="9213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cto 108"/>
          <p:cNvCxnSpPr>
            <a:stCxn id="107" idx="0"/>
            <a:endCxn id="105" idx="5"/>
          </p:cNvCxnSpPr>
          <p:nvPr/>
        </p:nvCxnSpPr>
        <p:spPr>
          <a:xfrm flipH="1" flipV="1">
            <a:off x="1947647" y="2265319"/>
            <a:ext cx="543351" cy="9213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Elipse 109"/>
          <p:cNvSpPr/>
          <p:nvPr/>
        </p:nvSpPr>
        <p:spPr>
          <a:xfrm>
            <a:off x="92107" y="4457855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111" name="Elipse 110"/>
          <p:cNvSpPr/>
          <p:nvPr/>
        </p:nvSpPr>
        <p:spPr>
          <a:xfrm>
            <a:off x="982863" y="4469267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12</a:t>
            </a:r>
            <a:endParaRPr lang="es-ES" sz="2400" dirty="0">
              <a:solidFill>
                <a:srgbClr val="000000"/>
              </a:solidFill>
            </a:endParaRPr>
          </a:p>
        </p:txBody>
      </p:sp>
      <p:cxnSp>
        <p:nvCxnSpPr>
          <p:cNvPr id="112" name="Conector recto 111"/>
          <p:cNvCxnSpPr>
            <a:stCxn id="110" idx="0"/>
            <a:endCxn id="106" idx="3"/>
          </p:cNvCxnSpPr>
          <p:nvPr/>
        </p:nvCxnSpPr>
        <p:spPr>
          <a:xfrm flipV="1">
            <a:off x="430653" y="3743813"/>
            <a:ext cx="135233" cy="71404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cto 112"/>
          <p:cNvCxnSpPr>
            <a:stCxn id="111" idx="0"/>
            <a:endCxn id="106" idx="5"/>
          </p:cNvCxnSpPr>
          <p:nvPr/>
        </p:nvCxnSpPr>
        <p:spPr>
          <a:xfrm flipH="1" flipV="1">
            <a:off x="1044662" y="3743813"/>
            <a:ext cx="276747" cy="72545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CuadroTexto 117"/>
          <p:cNvSpPr txBox="1"/>
          <p:nvPr/>
        </p:nvSpPr>
        <p:spPr>
          <a:xfrm>
            <a:off x="4099029" y="2069829"/>
            <a:ext cx="5044971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:: Max-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INSERT!(</a:t>
            </a:r>
            <a:r>
              <a:rPr lang="es-ES" dirty="0" err="1" smtClean="0">
                <a:latin typeface="Consolas"/>
                <a:cs typeface="Consolas"/>
              </a:rPr>
              <a:t>heap,object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 &lt;- NEXT 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 &lt;- PARENT(s)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p ≠ NIL ^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r>
              <a:rPr lang="es-ES" dirty="0" smtClean="0">
                <a:latin typeface="Consolas"/>
                <a:cs typeface="Consolas"/>
              </a:rPr>
              <a:t>&lt; 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r>
              <a:rPr lang="es-ES" dirty="0" smtClean="0">
                <a:latin typeface="Consolas"/>
                <a:cs typeface="Consolas"/>
              </a:rPr>
              <a:t>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s&lt;-p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p&lt;.PARENT(p)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71" name="CuadroTexto 70"/>
          <p:cNvSpPr txBox="1"/>
          <p:nvPr/>
        </p:nvSpPr>
        <p:spPr>
          <a:xfrm>
            <a:off x="2328431" y="6214283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17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1370329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adroTexto 44"/>
          <p:cNvSpPr txBox="1"/>
          <p:nvPr/>
        </p:nvSpPr>
        <p:spPr>
          <a:xfrm>
            <a:off x="4099029" y="2069829"/>
            <a:ext cx="5044971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:: Max-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INSERT!(</a:t>
            </a:r>
            <a:r>
              <a:rPr lang="es-ES" dirty="0" err="1" smtClean="0">
                <a:latin typeface="Consolas"/>
                <a:cs typeface="Consolas"/>
              </a:rPr>
              <a:t>heap,object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 &lt;- NEXT 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 &lt;- PARENT(s)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p ≠ NIL ^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r>
              <a:rPr lang="es-ES" dirty="0" smtClean="0">
                <a:latin typeface="Consolas"/>
                <a:cs typeface="Consolas"/>
              </a:rPr>
              <a:t>&lt; 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r>
              <a:rPr lang="es-ES" dirty="0" smtClean="0">
                <a:latin typeface="Consolas"/>
                <a:cs typeface="Consolas"/>
              </a:rPr>
              <a:t>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s&lt;-p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p&lt;.PARENT(p)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as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trees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9" name="Elipse 28"/>
          <p:cNvSpPr/>
          <p:nvPr/>
        </p:nvSpPr>
        <p:spPr>
          <a:xfrm>
            <a:off x="1369713" y="1708185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2</a:t>
            </a:r>
            <a:r>
              <a:rPr lang="es-ES" sz="2400" dirty="0" smtClean="0">
                <a:solidFill>
                  <a:srgbClr val="000000"/>
                </a:solidFill>
              </a:rPr>
              <a:t>5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30" name="Elipse 29"/>
          <p:cNvSpPr/>
          <p:nvPr/>
        </p:nvSpPr>
        <p:spPr>
          <a:xfrm>
            <a:off x="466728" y="318667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10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31" name="Elipse 30"/>
          <p:cNvSpPr/>
          <p:nvPr/>
        </p:nvSpPr>
        <p:spPr>
          <a:xfrm>
            <a:off x="2152452" y="318667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1</a:t>
            </a:r>
            <a:r>
              <a:rPr lang="es-ES" sz="2400" dirty="0" smtClean="0">
                <a:solidFill>
                  <a:srgbClr val="000000"/>
                </a:solidFill>
              </a:rPr>
              <a:t>5</a:t>
            </a:r>
            <a:endParaRPr lang="es-ES" sz="2400" dirty="0">
              <a:solidFill>
                <a:srgbClr val="000000"/>
              </a:solidFill>
            </a:endParaRPr>
          </a:p>
        </p:txBody>
      </p:sp>
      <p:cxnSp>
        <p:nvCxnSpPr>
          <p:cNvPr id="32" name="Conector recto 31"/>
          <p:cNvCxnSpPr>
            <a:stCxn id="30" idx="0"/>
            <a:endCxn id="29" idx="3"/>
          </p:cNvCxnSpPr>
          <p:nvPr/>
        </p:nvCxnSpPr>
        <p:spPr>
          <a:xfrm flipV="1">
            <a:off x="805274" y="2265319"/>
            <a:ext cx="663597" cy="9213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/>
          <p:cNvCxnSpPr>
            <a:stCxn id="31" idx="0"/>
            <a:endCxn id="29" idx="5"/>
          </p:cNvCxnSpPr>
          <p:nvPr/>
        </p:nvCxnSpPr>
        <p:spPr>
          <a:xfrm flipH="1" flipV="1">
            <a:off x="1947647" y="2265319"/>
            <a:ext cx="543351" cy="9213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Elipse 33"/>
          <p:cNvSpPr/>
          <p:nvPr/>
        </p:nvSpPr>
        <p:spPr>
          <a:xfrm>
            <a:off x="92107" y="4457855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35" name="Elipse 34"/>
          <p:cNvSpPr/>
          <p:nvPr/>
        </p:nvSpPr>
        <p:spPr>
          <a:xfrm>
            <a:off x="982863" y="4469267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12</a:t>
            </a:r>
            <a:endParaRPr lang="es-ES" sz="2400" dirty="0">
              <a:solidFill>
                <a:srgbClr val="000000"/>
              </a:solidFill>
            </a:endParaRPr>
          </a:p>
        </p:txBody>
      </p:sp>
      <p:cxnSp>
        <p:nvCxnSpPr>
          <p:cNvPr id="36" name="Conector recto 35"/>
          <p:cNvCxnSpPr>
            <a:stCxn id="34" idx="0"/>
            <a:endCxn id="30" idx="3"/>
          </p:cNvCxnSpPr>
          <p:nvPr/>
        </p:nvCxnSpPr>
        <p:spPr>
          <a:xfrm flipV="1">
            <a:off x="430653" y="3743813"/>
            <a:ext cx="135233" cy="71404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/>
          <p:cNvCxnSpPr>
            <a:stCxn id="35" idx="0"/>
            <a:endCxn id="30" idx="5"/>
          </p:cNvCxnSpPr>
          <p:nvPr/>
        </p:nvCxnSpPr>
        <p:spPr>
          <a:xfrm flipH="1" flipV="1">
            <a:off x="1044662" y="3743813"/>
            <a:ext cx="276747" cy="72545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Elipse 37"/>
          <p:cNvSpPr/>
          <p:nvPr/>
        </p:nvSpPr>
        <p:spPr>
          <a:xfrm>
            <a:off x="1746929" y="4547041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2400" dirty="0">
              <a:solidFill>
                <a:srgbClr val="000000"/>
              </a:solidFill>
            </a:endParaRPr>
          </a:p>
        </p:txBody>
      </p:sp>
      <p:cxnSp>
        <p:nvCxnSpPr>
          <p:cNvPr id="39" name="Conector recto 38"/>
          <p:cNvCxnSpPr>
            <a:stCxn id="38" idx="0"/>
            <a:endCxn id="31" idx="3"/>
          </p:cNvCxnSpPr>
          <p:nvPr/>
        </p:nvCxnSpPr>
        <p:spPr>
          <a:xfrm flipV="1">
            <a:off x="2085475" y="3743813"/>
            <a:ext cx="166135" cy="803228"/>
          </a:xfrm>
          <a:prstGeom prst="line">
            <a:avLst/>
          </a:prstGeom>
          <a:ln w="12700" cmpd="sng">
            <a:solidFill>
              <a:srgbClr val="C40A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>
            <a:endCxn id="38" idx="6"/>
          </p:cNvCxnSpPr>
          <p:nvPr/>
        </p:nvCxnSpPr>
        <p:spPr>
          <a:xfrm flipH="1">
            <a:off x="2424021" y="4867915"/>
            <a:ext cx="354110" cy="5488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2758984" y="4605475"/>
            <a:ext cx="274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C40746"/>
                </a:solidFill>
              </a:rPr>
              <a:t>s</a:t>
            </a:r>
            <a:endParaRPr lang="es-ES" dirty="0">
              <a:solidFill>
                <a:srgbClr val="C40746"/>
              </a:solidFill>
            </a:endParaRPr>
          </a:p>
        </p:txBody>
      </p:sp>
      <p:sp>
        <p:nvSpPr>
          <p:cNvPr id="44" name="Rectángulo 43"/>
          <p:cNvSpPr/>
          <p:nvPr/>
        </p:nvSpPr>
        <p:spPr>
          <a:xfrm>
            <a:off x="4913692" y="2651988"/>
            <a:ext cx="4212667" cy="294086"/>
          </a:xfrm>
          <a:prstGeom prst="rect">
            <a:avLst/>
          </a:prstGeom>
          <a:noFill/>
          <a:ln w="28575" cmpd="sng"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/>
          <p:cNvSpPr txBox="1"/>
          <p:nvPr/>
        </p:nvSpPr>
        <p:spPr>
          <a:xfrm>
            <a:off x="2855125" y="6302488"/>
            <a:ext cx="94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2328431" y="6214283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17</a:t>
            </a:r>
            <a:endParaRPr lang="es-ES" sz="2400" dirty="0"/>
          </a:p>
        </p:txBody>
      </p:sp>
      <p:sp>
        <p:nvSpPr>
          <p:cNvPr id="48" name="CuadroTexto 47"/>
          <p:cNvSpPr txBox="1"/>
          <p:nvPr/>
        </p:nvSpPr>
        <p:spPr>
          <a:xfrm>
            <a:off x="0" y="1184966"/>
            <a:ext cx="6578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>
                <a:latin typeface="Arial Narrow"/>
                <a:cs typeface="Arial Narrow"/>
              </a:rPr>
              <a:t>Let’s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remember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the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b="1" dirty="0" err="1" smtClean="0">
                <a:solidFill>
                  <a:srgbClr val="C40746"/>
                </a:solidFill>
                <a:latin typeface="Arial Narrow"/>
                <a:cs typeface="Arial Narrow"/>
              </a:rPr>
              <a:t>insert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operation</a:t>
            </a:r>
            <a:r>
              <a:rPr lang="es-ES" sz="2800" dirty="0" smtClean="0">
                <a:latin typeface="Arial Narrow"/>
                <a:cs typeface="Arial Narrow"/>
              </a:rPr>
              <a:t> (</a:t>
            </a:r>
            <a:r>
              <a:rPr lang="es-ES" sz="2800" dirty="0" err="1" smtClean="0">
                <a:latin typeface="Arial Narrow"/>
                <a:cs typeface="Arial Narrow"/>
              </a:rPr>
              <a:t>max-heap</a:t>
            </a:r>
            <a:r>
              <a:rPr lang="es-ES" sz="2800" dirty="0" smtClean="0">
                <a:latin typeface="Arial Narrow"/>
                <a:cs typeface="Arial Narrow"/>
              </a:rPr>
              <a:t>):</a:t>
            </a:r>
            <a:endParaRPr lang="es-ES" sz="28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978394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as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trees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75" name="Elipse 74"/>
          <p:cNvSpPr/>
          <p:nvPr/>
        </p:nvSpPr>
        <p:spPr>
          <a:xfrm>
            <a:off x="1369713" y="1708185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2</a:t>
            </a:r>
            <a:r>
              <a:rPr lang="es-ES" sz="2400" dirty="0" smtClean="0">
                <a:solidFill>
                  <a:srgbClr val="000000"/>
                </a:solidFill>
              </a:rPr>
              <a:t>5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80" name="Elipse 79"/>
          <p:cNvSpPr/>
          <p:nvPr/>
        </p:nvSpPr>
        <p:spPr>
          <a:xfrm>
            <a:off x="466728" y="318667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10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81" name="Elipse 80"/>
          <p:cNvSpPr/>
          <p:nvPr/>
        </p:nvSpPr>
        <p:spPr>
          <a:xfrm>
            <a:off x="2152452" y="318667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1</a:t>
            </a:r>
            <a:r>
              <a:rPr lang="es-ES" sz="2400" dirty="0" smtClean="0">
                <a:solidFill>
                  <a:srgbClr val="000000"/>
                </a:solidFill>
              </a:rPr>
              <a:t>5</a:t>
            </a:r>
            <a:endParaRPr lang="es-ES" sz="2400" dirty="0">
              <a:solidFill>
                <a:srgbClr val="000000"/>
              </a:solidFill>
            </a:endParaRPr>
          </a:p>
        </p:txBody>
      </p:sp>
      <p:cxnSp>
        <p:nvCxnSpPr>
          <p:cNvPr id="83" name="Conector recto 82"/>
          <p:cNvCxnSpPr>
            <a:stCxn id="80" idx="0"/>
            <a:endCxn id="75" idx="3"/>
          </p:cNvCxnSpPr>
          <p:nvPr/>
        </p:nvCxnSpPr>
        <p:spPr>
          <a:xfrm flipV="1">
            <a:off x="805274" y="2265319"/>
            <a:ext cx="663597" cy="9213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83"/>
          <p:cNvCxnSpPr>
            <a:stCxn id="81" idx="0"/>
            <a:endCxn id="75" idx="5"/>
          </p:cNvCxnSpPr>
          <p:nvPr/>
        </p:nvCxnSpPr>
        <p:spPr>
          <a:xfrm flipH="1" flipV="1">
            <a:off x="1947647" y="2265319"/>
            <a:ext cx="543351" cy="9213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Elipse 84"/>
          <p:cNvSpPr/>
          <p:nvPr/>
        </p:nvSpPr>
        <p:spPr>
          <a:xfrm>
            <a:off x="92107" y="4457855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87" name="Elipse 86"/>
          <p:cNvSpPr/>
          <p:nvPr/>
        </p:nvSpPr>
        <p:spPr>
          <a:xfrm>
            <a:off x="982863" y="4469267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12</a:t>
            </a:r>
            <a:endParaRPr lang="es-ES" sz="2400" dirty="0">
              <a:solidFill>
                <a:srgbClr val="000000"/>
              </a:solidFill>
            </a:endParaRPr>
          </a:p>
        </p:txBody>
      </p:sp>
      <p:cxnSp>
        <p:nvCxnSpPr>
          <p:cNvPr id="99" name="Conector recto 98"/>
          <p:cNvCxnSpPr>
            <a:stCxn id="85" idx="0"/>
            <a:endCxn id="80" idx="3"/>
          </p:cNvCxnSpPr>
          <p:nvPr/>
        </p:nvCxnSpPr>
        <p:spPr>
          <a:xfrm flipV="1">
            <a:off x="430653" y="3743813"/>
            <a:ext cx="135233" cy="71404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/>
          <p:cNvCxnSpPr>
            <a:stCxn id="87" idx="0"/>
            <a:endCxn id="80" idx="5"/>
          </p:cNvCxnSpPr>
          <p:nvPr/>
        </p:nvCxnSpPr>
        <p:spPr>
          <a:xfrm flipH="1" flipV="1">
            <a:off x="1044662" y="3743813"/>
            <a:ext cx="276747" cy="72545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CuadroTexto 65"/>
          <p:cNvSpPr txBox="1"/>
          <p:nvPr/>
        </p:nvSpPr>
        <p:spPr>
          <a:xfrm>
            <a:off x="4099029" y="2069829"/>
            <a:ext cx="5044971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:: Max-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INSERT!(</a:t>
            </a:r>
            <a:r>
              <a:rPr lang="es-ES" dirty="0" err="1" smtClean="0">
                <a:latin typeface="Consolas"/>
                <a:cs typeface="Consolas"/>
              </a:rPr>
              <a:t>heap,object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 &lt;- NEXT 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 &lt;- PARENT(s)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p ≠ NIL ^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r>
              <a:rPr lang="es-ES" dirty="0" smtClean="0">
                <a:latin typeface="Consolas"/>
                <a:cs typeface="Consolas"/>
              </a:rPr>
              <a:t>&lt; 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r>
              <a:rPr lang="es-ES" dirty="0" smtClean="0">
                <a:latin typeface="Consolas"/>
                <a:cs typeface="Consolas"/>
              </a:rPr>
              <a:t>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s&lt;-p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p&lt;.PARENT(p)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22" name="Elipse 21"/>
          <p:cNvSpPr/>
          <p:nvPr/>
        </p:nvSpPr>
        <p:spPr>
          <a:xfrm>
            <a:off x="1746929" y="4547041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2400" dirty="0">
              <a:solidFill>
                <a:srgbClr val="000000"/>
              </a:solidFill>
            </a:endParaRPr>
          </a:p>
        </p:txBody>
      </p:sp>
      <p:cxnSp>
        <p:nvCxnSpPr>
          <p:cNvPr id="23" name="Conector recto 22"/>
          <p:cNvCxnSpPr>
            <a:stCxn id="22" idx="0"/>
            <a:endCxn id="81" idx="3"/>
          </p:cNvCxnSpPr>
          <p:nvPr/>
        </p:nvCxnSpPr>
        <p:spPr>
          <a:xfrm flipV="1">
            <a:off x="2085475" y="3743813"/>
            <a:ext cx="166135" cy="803228"/>
          </a:xfrm>
          <a:prstGeom prst="line">
            <a:avLst/>
          </a:prstGeom>
          <a:ln w="12700" cmpd="sng">
            <a:solidFill>
              <a:srgbClr val="C40A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>
            <a:endCxn id="22" idx="6"/>
          </p:cNvCxnSpPr>
          <p:nvPr/>
        </p:nvCxnSpPr>
        <p:spPr>
          <a:xfrm flipH="1">
            <a:off x="2424021" y="4867915"/>
            <a:ext cx="354110" cy="5488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2758984" y="4605475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746"/>
                </a:solidFill>
              </a:rPr>
              <a:t>s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 flipH="1">
            <a:off x="2824254" y="3508411"/>
            <a:ext cx="354110" cy="5488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3159217" y="3245971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746"/>
                </a:solidFill>
              </a:rPr>
              <a:t>p</a:t>
            </a:r>
          </a:p>
        </p:txBody>
      </p:sp>
      <p:sp>
        <p:nvSpPr>
          <p:cNvPr id="40" name="Rectángulo 39"/>
          <p:cNvSpPr/>
          <p:nvPr/>
        </p:nvSpPr>
        <p:spPr>
          <a:xfrm>
            <a:off x="4913692" y="2934244"/>
            <a:ext cx="4212667" cy="294086"/>
          </a:xfrm>
          <a:prstGeom prst="rect">
            <a:avLst/>
          </a:prstGeom>
          <a:noFill/>
          <a:ln w="28575" cmpd="sng"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1" name="CuadroTexto 40"/>
          <p:cNvSpPr txBox="1"/>
          <p:nvPr/>
        </p:nvSpPr>
        <p:spPr>
          <a:xfrm>
            <a:off x="2855125" y="6302488"/>
            <a:ext cx="94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2328431" y="6214283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17</a:t>
            </a:r>
            <a:endParaRPr lang="es-ES" sz="2400" dirty="0"/>
          </a:p>
        </p:txBody>
      </p:sp>
      <p:sp>
        <p:nvSpPr>
          <p:cNvPr id="43" name="CuadroTexto 42"/>
          <p:cNvSpPr txBox="1"/>
          <p:nvPr/>
        </p:nvSpPr>
        <p:spPr>
          <a:xfrm>
            <a:off x="0" y="1184966"/>
            <a:ext cx="6578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>
                <a:latin typeface="Arial Narrow"/>
                <a:cs typeface="Arial Narrow"/>
              </a:rPr>
              <a:t>Let’s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remember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the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b="1" dirty="0" err="1" smtClean="0">
                <a:solidFill>
                  <a:srgbClr val="C40746"/>
                </a:solidFill>
                <a:latin typeface="Arial Narrow"/>
                <a:cs typeface="Arial Narrow"/>
              </a:rPr>
              <a:t>insert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operation</a:t>
            </a:r>
            <a:r>
              <a:rPr lang="es-ES" sz="2800" dirty="0" smtClean="0">
                <a:latin typeface="Arial Narrow"/>
                <a:cs typeface="Arial Narrow"/>
              </a:rPr>
              <a:t> (</a:t>
            </a:r>
            <a:r>
              <a:rPr lang="es-ES" sz="2800" dirty="0" err="1" smtClean="0">
                <a:latin typeface="Arial Narrow"/>
                <a:cs typeface="Arial Narrow"/>
              </a:rPr>
              <a:t>max-heap</a:t>
            </a:r>
            <a:r>
              <a:rPr lang="es-ES" sz="2800" dirty="0" smtClean="0">
                <a:latin typeface="Arial Narrow"/>
                <a:cs typeface="Arial Narrow"/>
              </a:rPr>
              <a:t>):</a:t>
            </a:r>
            <a:endParaRPr lang="es-ES" sz="28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811470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as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trees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75" name="Elipse 74"/>
          <p:cNvSpPr/>
          <p:nvPr/>
        </p:nvSpPr>
        <p:spPr>
          <a:xfrm>
            <a:off x="1369713" y="1708185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2</a:t>
            </a:r>
            <a:r>
              <a:rPr lang="es-ES" sz="2400" dirty="0" smtClean="0">
                <a:solidFill>
                  <a:srgbClr val="000000"/>
                </a:solidFill>
              </a:rPr>
              <a:t>5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80" name="Elipse 79"/>
          <p:cNvSpPr/>
          <p:nvPr/>
        </p:nvSpPr>
        <p:spPr>
          <a:xfrm>
            <a:off x="466728" y="318667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10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81" name="Elipse 80"/>
          <p:cNvSpPr/>
          <p:nvPr/>
        </p:nvSpPr>
        <p:spPr>
          <a:xfrm>
            <a:off x="2152452" y="318667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1</a:t>
            </a:r>
            <a:r>
              <a:rPr lang="es-ES" sz="2400" dirty="0" smtClean="0">
                <a:solidFill>
                  <a:srgbClr val="000000"/>
                </a:solidFill>
              </a:rPr>
              <a:t>5</a:t>
            </a:r>
            <a:endParaRPr lang="es-ES" sz="2400" dirty="0">
              <a:solidFill>
                <a:srgbClr val="000000"/>
              </a:solidFill>
            </a:endParaRPr>
          </a:p>
        </p:txBody>
      </p:sp>
      <p:cxnSp>
        <p:nvCxnSpPr>
          <p:cNvPr id="83" name="Conector recto 82"/>
          <p:cNvCxnSpPr>
            <a:stCxn id="80" idx="0"/>
            <a:endCxn id="75" idx="3"/>
          </p:cNvCxnSpPr>
          <p:nvPr/>
        </p:nvCxnSpPr>
        <p:spPr>
          <a:xfrm flipV="1">
            <a:off x="805274" y="2265319"/>
            <a:ext cx="663597" cy="9213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83"/>
          <p:cNvCxnSpPr>
            <a:stCxn id="81" idx="0"/>
            <a:endCxn id="75" idx="5"/>
          </p:cNvCxnSpPr>
          <p:nvPr/>
        </p:nvCxnSpPr>
        <p:spPr>
          <a:xfrm flipH="1" flipV="1">
            <a:off x="1947647" y="2265319"/>
            <a:ext cx="543351" cy="9213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Elipse 84"/>
          <p:cNvSpPr/>
          <p:nvPr/>
        </p:nvSpPr>
        <p:spPr>
          <a:xfrm>
            <a:off x="92107" y="4457855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87" name="Elipse 86"/>
          <p:cNvSpPr/>
          <p:nvPr/>
        </p:nvSpPr>
        <p:spPr>
          <a:xfrm>
            <a:off x="982863" y="4469267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12</a:t>
            </a:r>
            <a:endParaRPr lang="es-ES" sz="2400" dirty="0">
              <a:solidFill>
                <a:srgbClr val="000000"/>
              </a:solidFill>
            </a:endParaRPr>
          </a:p>
        </p:txBody>
      </p:sp>
      <p:cxnSp>
        <p:nvCxnSpPr>
          <p:cNvPr id="99" name="Conector recto 98"/>
          <p:cNvCxnSpPr>
            <a:stCxn id="85" idx="0"/>
            <a:endCxn id="80" idx="3"/>
          </p:cNvCxnSpPr>
          <p:nvPr/>
        </p:nvCxnSpPr>
        <p:spPr>
          <a:xfrm flipV="1">
            <a:off x="430653" y="3743813"/>
            <a:ext cx="135233" cy="71404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/>
          <p:cNvCxnSpPr>
            <a:stCxn id="87" idx="0"/>
            <a:endCxn id="80" idx="5"/>
          </p:cNvCxnSpPr>
          <p:nvPr/>
        </p:nvCxnSpPr>
        <p:spPr>
          <a:xfrm flipH="1" flipV="1">
            <a:off x="1044662" y="3743813"/>
            <a:ext cx="276747" cy="72545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CuadroTexto 65"/>
          <p:cNvSpPr txBox="1"/>
          <p:nvPr/>
        </p:nvSpPr>
        <p:spPr>
          <a:xfrm>
            <a:off x="4099029" y="2069829"/>
            <a:ext cx="5044971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:: Max-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INSERT!(</a:t>
            </a:r>
            <a:r>
              <a:rPr lang="es-ES" dirty="0" err="1" smtClean="0">
                <a:latin typeface="Consolas"/>
                <a:cs typeface="Consolas"/>
              </a:rPr>
              <a:t>heap,object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 &lt;- NEXT 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 &lt;- PARENT(s)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p ≠ NIL ^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r>
              <a:rPr lang="es-ES" dirty="0" smtClean="0">
                <a:latin typeface="Consolas"/>
                <a:cs typeface="Consolas"/>
              </a:rPr>
              <a:t>&lt; 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r>
              <a:rPr lang="es-ES" dirty="0" smtClean="0">
                <a:latin typeface="Consolas"/>
                <a:cs typeface="Consolas"/>
              </a:rPr>
              <a:t>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s&lt;-p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p&lt;.PARENT(p)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913692" y="3198859"/>
            <a:ext cx="4212667" cy="294086"/>
          </a:xfrm>
          <a:prstGeom prst="rect">
            <a:avLst/>
          </a:prstGeom>
          <a:noFill/>
          <a:ln w="28575" cmpd="sng"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/>
          <p:cNvSpPr/>
          <p:nvPr/>
        </p:nvSpPr>
        <p:spPr>
          <a:xfrm>
            <a:off x="1746929" y="4547041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2400" dirty="0">
              <a:solidFill>
                <a:srgbClr val="000000"/>
              </a:solidFill>
            </a:endParaRPr>
          </a:p>
        </p:txBody>
      </p:sp>
      <p:cxnSp>
        <p:nvCxnSpPr>
          <p:cNvPr id="23" name="Conector recto 22"/>
          <p:cNvCxnSpPr>
            <a:stCxn id="22" idx="0"/>
            <a:endCxn id="81" idx="3"/>
          </p:cNvCxnSpPr>
          <p:nvPr/>
        </p:nvCxnSpPr>
        <p:spPr>
          <a:xfrm flipV="1">
            <a:off x="2085475" y="3743813"/>
            <a:ext cx="166135" cy="803228"/>
          </a:xfrm>
          <a:prstGeom prst="line">
            <a:avLst/>
          </a:prstGeom>
          <a:ln w="12700" cmpd="sng">
            <a:solidFill>
              <a:srgbClr val="C40A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>
            <a:endCxn id="22" idx="6"/>
          </p:cNvCxnSpPr>
          <p:nvPr/>
        </p:nvCxnSpPr>
        <p:spPr>
          <a:xfrm flipH="1">
            <a:off x="2424021" y="4867915"/>
            <a:ext cx="354110" cy="5488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2758984" y="4605475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746"/>
                </a:solidFill>
              </a:rPr>
              <a:t>s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 flipH="1">
            <a:off x="2824254" y="3508411"/>
            <a:ext cx="354110" cy="5488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3159217" y="3245971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746"/>
                </a:solidFill>
              </a:rPr>
              <a:t>p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855125" y="6302488"/>
            <a:ext cx="94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2328431" y="6214283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17</a:t>
            </a:r>
            <a:endParaRPr lang="es-ES" sz="24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0" y="1184966"/>
            <a:ext cx="6578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>
                <a:latin typeface="Arial Narrow"/>
                <a:cs typeface="Arial Narrow"/>
              </a:rPr>
              <a:t>Let’s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remember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the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b="1" dirty="0" err="1" smtClean="0">
                <a:solidFill>
                  <a:srgbClr val="C40746"/>
                </a:solidFill>
                <a:latin typeface="Arial Narrow"/>
                <a:cs typeface="Arial Narrow"/>
              </a:rPr>
              <a:t>insert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operation</a:t>
            </a:r>
            <a:r>
              <a:rPr lang="es-ES" sz="2800" dirty="0" smtClean="0">
                <a:latin typeface="Arial Narrow"/>
                <a:cs typeface="Arial Narrow"/>
              </a:rPr>
              <a:t> (</a:t>
            </a:r>
            <a:r>
              <a:rPr lang="es-ES" sz="2800" dirty="0" err="1" smtClean="0">
                <a:latin typeface="Arial Narrow"/>
                <a:cs typeface="Arial Narrow"/>
              </a:rPr>
              <a:t>max-heap</a:t>
            </a:r>
            <a:r>
              <a:rPr lang="es-ES" sz="2800" dirty="0" smtClean="0">
                <a:latin typeface="Arial Narrow"/>
                <a:cs typeface="Arial Narrow"/>
              </a:rPr>
              <a:t>):</a:t>
            </a:r>
            <a:endParaRPr lang="es-ES" sz="28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527043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2072231"/>
            <a:ext cx="251863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latin typeface="Arial Narrow"/>
                <a:cs typeface="Arial Narrow"/>
              </a:rPr>
              <a:t>Introduction</a:t>
            </a: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Heaps</a:t>
            </a:r>
            <a:endParaRPr lang="es-ES" sz="3200" dirty="0" smtClean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 smtClean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Implicit</a:t>
            </a:r>
            <a:r>
              <a:rPr lang="es-ES" sz="3200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heaps</a:t>
            </a:r>
            <a:endParaRPr lang="es-ES" sz="3200" dirty="0" smtClean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  <a:p>
            <a:endParaRPr lang="es-ES" sz="3200" dirty="0" smtClean="0">
              <a:latin typeface="Arial Narrow"/>
              <a:cs typeface="Arial Narrow"/>
            </a:endParaRPr>
          </a:p>
        </p:txBody>
      </p:sp>
      <p:sp>
        <p:nvSpPr>
          <p:cNvPr id="10" name="Título 1"/>
          <p:cNvSpPr>
            <a:spLocks noGrp="1"/>
          </p:cNvSpPr>
          <p:nvPr>
            <p:ph type="ctrTitle"/>
          </p:nvPr>
        </p:nvSpPr>
        <p:spPr>
          <a:xfrm>
            <a:off x="-16433" y="451205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Outline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156387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as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trees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75" name="Elipse 74"/>
          <p:cNvSpPr/>
          <p:nvPr/>
        </p:nvSpPr>
        <p:spPr>
          <a:xfrm>
            <a:off x="1369713" y="1708185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2</a:t>
            </a:r>
            <a:r>
              <a:rPr lang="es-ES" sz="2400" dirty="0" smtClean="0">
                <a:solidFill>
                  <a:srgbClr val="000000"/>
                </a:solidFill>
              </a:rPr>
              <a:t>5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80" name="Elipse 79"/>
          <p:cNvSpPr/>
          <p:nvPr/>
        </p:nvSpPr>
        <p:spPr>
          <a:xfrm>
            <a:off x="466728" y="318667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10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81" name="Elipse 80"/>
          <p:cNvSpPr/>
          <p:nvPr/>
        </p:nvSpPr>
        <p:spPr>
          <a:xfrm>
            <a:off x="2152452" y="318667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1</a:t>
            </a:r>
            <a:r>
              <a:rPr lang="es-ES" sz="2400" dirty="0" smtClean="0">
                <a:solidFill>
                  <a:srgbClr val="000000"/>
                </a:solidFill>
              </a:rPr>
              <a:t>5</a:t>
            </a:r>
            <a:endParaRPr lang="es-ES" sz="2400" dirty="0">
              <a:solidFill>
                <a:srgbClr val="000000"/>
              </a:solidFill>
            </a:endParaRPr>
          </a:p>
        </p:txBody>
      </p:sp>
      <p:cxnSp>
        <p:nvCxnSpPr>
          <p:cNvPr id="83" name="Conector recto 82"/>
          <p:cNvCxnSpPr>
            <a:stCxn id="80" idx="0"/>
            <a:endCxn id="75" idx="3"/>
          </p:cNvCxnSpPr>
          <p:nvPr/>
        </p:nvCxnSpPr>
        <p:spPr>
          <a:xfrm flipV="1">
            <a:off x="805274" y="2265319"/>
            <a:ext cx="663597" cy="9213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83"/>
          <p:cNvCxnSpPr>
            <a:stCxn id="81" idx="0"/>
            <a:endCxn id="75" idx="5"/>
          </p:cNvCxnSpPr>
          <p:nvPr/>
        </p:nvCxnSpPr>
        <p:spPr>
          <a:xfrm flipH="1" flipV="1">
            <a:off x="1947647" y="2265319"/>
            <a:ext cx="543351" cy="9213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Elipse 84"/>
          <p:cNvSpPr/>
          <p:nvPr/>
        </p:nvSpPr>
        <p:spPr>
          <a:xfrm>
            <a:off x="92107" y="4457855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87" name="Elipse 86"/>
          <p:cNvSpPr/>
          <p:nvPr/>
        </p:nvSpPr>
        <p:spPr>
          <a:xfrm>
            <a:off x="982863" y="4469267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12</a:t>
            </a:r>
            <a:endParaRPr lang="es-ES" sz="2400" dirty="0">
              <a:solidFill>
                <a:srgbClr val="000000"/>
              </a:solidFill>
            </a:endParaRPr>
          </a:p>
        </p:txBody>
      </p:sp>
      <p:cxnSp>
        <p:nvCxnSpPr>
          <p:cNvPr id="99" name="Conector recto 98"/>
          <p:cNvCxnSpPr>
            <a:stCxn id="85" idx="0"/>
            <a:endCxn id="80" idx="3"/>
          </p:cNvCxnSpPr>
          <p:nvPr/>
        </p:nvCxnSpPr>
        <p:spPr>
          <a:xfrm flipV="1">
            <a:off x="430653" y="3743813"/>
            <a:ext cx="135233" cy="71404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/>
          <p:cNvCxnSpPr>
            <a:stCxn id="87" idx="0"/>
            <a:endCxn id="80" idx="5"/>
          </p:cNvCxnSpPr>
          <p:nvPr/>
        </p:nvCxnSpPr>
        <p:spPr>
          <a:xfrm flipH="1" flipV="1">
            <a:off x="1044662" y="3743813"/>
            <a:ext cx="276747" cy="72545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CuadroTexto 65"/>
          <p:cNvSpPr txBox="1"/>
          <p:nvPr/>
        </p:nvSpPr>
        <p:spPr>
          <a:xfrm>
            <a:off x="4099029" y="2069829"/>
            <a:ext cx="5044971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:: Max-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INSERT!(</a:t>
            </a:r>
            <a:r>
              <a:rPr lang="es-ES" dirty="0" err="1" smtClean="0">
                <a:latin typeface="Consolas"/>
                <a:cs typeface="Consolas"/>
              </a:rPr>
              <a:t>heap,object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 &lt;- NEXT 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 &lt;- PARENT(s)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p ≠ NIL ^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r>
              <a:rPr lang="es-ES" dirty="0" smtClean="0">
                <a:latin typeface="Consolas"/>
                <a:cs typeface="Consolas"/>
              </a:rPr>
              <a:t>&lt; 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r>
              <a:rPr lang="es-ES" dirty="0" smtClean="0">
                <a:latin typeface="Consolas"/>
                <a:cs typeface="Consolas"/>
              </a:rPr>
              <a:t>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s&lt;-p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p&lt;.PARENT(p)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913692" y="3498756"/>
            <a:ext cx="4212667" cy="294086"/>
          </a:xfrm>
          <a:prstGeom prst="rect">
            <a:avLst/>
          </a:prstGeom>
          <a:noFill/>
          <a:ln w="28575" cmpd="sng"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/>
          <p:cNvSpPr/>
          <p:nvPr/>
        </p:nvSpPr>
        <p:spPr>
          <a:xfrm>
            <a:off x="1746929" y="4547041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C40746"/>
                </a:solidFill>
              </a:rPr>
              <a:t>15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23" name="Conector recto 22"/>
          <p:cNvCxnSpPr>
            <a:stCxn id="22" idx="0"/>
            <a:endCxn id="81" idx="3"/>
          </p:cNvCxnSpPr>
          <p:nvPr/>
        </p:nvCxnSpPr>
        <p:spPr>
          <a:xfrm flipV="1">
            <a:off x="2085475" y="3743813"/>
            <a:ext cx="166135" cy="803228"/>
          </a:xfrm>
          <a:prstGeom prst="line">
            <a:avLst/>
          </a:prstGeom>
          <a:ln w="12700" cmpd="sng">
            <a:solidFill>
              <a:srgbClr val="C40A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>
            <a:endCxn id="22" idx="6"/>
          </p:cNvCxnSpPr>
          <p:nvPr/>
        </p:nvCxnSpPr>
        <p:spPr>
          <a:xfrm flipH="1">
            <a:off x="2424021" y="4867915"/>
            <a:ext cx="354110" cy="5488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2758984" y="4605475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746"/>
                </a:solidFill>
              </a:rPr>
              <a:t>s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 flipH="1">
            <a:off x="2824254" y="3508411"/>
            <a:ext cx="354110" cy="5488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3159217" y="3245971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746"/>
                </a:solidFill>
              </a:rPr>
              <a:t>p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855125" y="6302488"/>
            <a:ext cx="94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2328431" y="6214283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17</a:t>
            </a:r>
            <a:endParaRPr lang="es-ES" sz="24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0" y="1184966"/>
            <a:ext cx="6578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>
                <a:latin typeface="Arial Narrow"/>
                <a:cs typeface="Arial Narrow"/>
              </a:rPr>
              <a:t>Let’s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remember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the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b="1" dirty="0" err="1" smtClean="0">
                <a:solidFill>
                  <a:srgbClr val="C40746"/>
                </a:solidFill>
                <a:latin typeface="Arial Narrow"/>
                <a:cs typeface="Arial Narrow"/>
              </a:rPr>
              <a:t>insert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operation</a:t>
            </a:r>
            <a:r>
              <a:rPr lang="es-ES" sz="2800" dirty="0" smtClean="0">
                <a:latin typeface="Arial Narrow"/>
                <a:cs typeface="Arial Narrow"/>
              </a:rPr>
              <a:t> (</a:t>
            </a:r>
            <a:r>
              <a:rPr lang="es-ES" sz="2800" dirty="0" err="1" smtClean="0">
                <a:latin typeface="Arial Narrow"/>
                <a:cs typeface="Arial Narrow"/>
              </a:rPr>
              <a:t>max-heap</a:t>
            </a:r>
            <a:r>
              <a:rPr lang="es-ES" sz="2800" dirty="0" smtClean="0">
                <a:latin typeface="Arial Narrow"/>
                <a:cs typeface="Arial Narrow"/>
              </a:rPr>
              <a:t>):</a:t>
            </a:r>
            <a:endParaRPr lang="es-ES" sz="28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60245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as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trees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75" name="Elipse 74"/>
          <p:cNvSpPr/>
          <p:nvPr/>
        </p:nvSpPr>
        <p:spPr>
          <a:xfrm>
            <a:off x="1369713" y="1708185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2</a:t>
            </a:r>
            <a:r>
              <a:rPr lang="es-ES" sz="2400" dirty="0" smtClean="0">
                <a:solidFill>
                  <a:srgbClr val="000000"/>
                </a:solidFill>
              </a:rPr>
              <a:t>5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80" name="Elipse 79"/>
          <p:cNvSpPr/>
          <p:nvPr/>
        </p:nvSpPr>
        <p:spPr>
          <a:xfrm>
            <a:off x="466728" y="318667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10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81" name="Elipse 80"/>
          <p:cNvSpPr/>
          <p:nvPr/>
        </p:nvSpPr>
        <p:spPr>
          <a:xfrm>
            <a:off x="2152452" y="318667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1</a:t>
            </a:r>
            <a:r>
              <a:rPr lang="es-ES" sz="2400" dirty="0" smtClean="0">
                <a:solidFill>
                  <a:srgbClr val="000000"/>
                </a:solidFill>
              </a:rPr>
              <a:t>5</a:t>
            </a:r>
            <a:endParaRPr lang="es-ES" sz="2400" dirty="0">
              <a:solidFill>
                <a:srgbClr val="000000"/>
              </a:solidFill>
            </a:endParaRPr>
          </a:p>
        </p:txBody>
      </p:sp>
      <p:cxnSp>
        <p:nvCxnSpPr>
          <p:cNvPr id="83" name="Conector recto 82"/>
          <p:cNvCxnSpPr>
            <a:stCxn id="80" idx="0"/>
            <a:endCxn id="75" idx="3"/>
          </p:cNvCxnSpPr>
          <p:nvPr/>
        </p:nvCxnSpPr>
        <p:spPr>
          <a:xfrm flipV="1">
            <a:off x="805274" y="2265319"/>
            <a:ext cx="663597" cy="9213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83"/>
          <p:cNvCxnSpPr>
            <a:stCxn id="81" idx="0"/>
            <a:endCxn id="75" idx="5"/>
          </p:cNvCxnSpPr>
          <p:nvPr/>
        </p:nvCxnSpPr>
        <p:spPr>
          <a:xfrm flipH="1" flipV="1">
            <a:off x="1947647" y="2265319"/>
            <a:ext cx="543351" cy="9213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Elipse 84"/>
          <p:cNvSpPr/>
          <p:nvPr/>
        </p:nvSpPr>
        <p:spPr>
          <a:xfrm>
            <a:off x="92107" y="4457855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87" name="Elipse 86"/>
          <p:cNvSpPr/>
          <p:nvPr/>
        </p:nvSpPr>
        <p:spPr>
          <a:xfrm>
            <a:off x="982863" y="4469267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12</a:t>
            </a:r>
            <a:endParaRPr lang="es-ES" sz="2400" dirty="0">
              <a:solidFill>
                <a:srgbClr val="000000"/>
              </a:solidFill>
            </a:endParaRPr>
          </a:p>
        </p:txBody>
      </p:sp>
      <p:cxnSp>
        <p:nvCxnSpPr>
          <p:cNvPr id="99" name="Conector recto 98"/>
          <p:cNvCxnSpPr>
            <a:stCxn id="85" idx="0"/>
            <a:endCxn id="80" idx="3"/>
          </p:cNvCxnSpPr>
          <p:nvPr/>
        </p:nvCxnSpPr>
        <p:spPr>
          <a:xfrm flipV="1">
            <a:off x="430653" y="3743813"/>
            <a:ext cx="135233" cy="71404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/>
          <p:cNvCxnSpPr>
            <a:stCxn id="87" idx="0"/>
            <a:endCxn id="80" idx="5"/>
          </p:cNvCxnSpPr>
          <p:nvPr/>
        </p:nvCxnSpPr>
        <p:spPr>
          <a:xfrm flipH="1" flipV="1">
            <a:off x="1044662" y="3743813"/>
            <a:ext cx="276747" cy="72545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CuadroTexto 65"/>
          <p:cNvSpPr txBox="1"/>
          <p:nvPr/>
        </p:nvSpPr>
        <p:spPr>
          <a:xfrm>
            <a:off x="4099029" y="2069829"/>
            <a:ext cx="5044971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:: Max-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INSERT!(</a:t>
            </a:r>
            <a:r>
              <a:rPr lang="es-ES" dirty="0" err="1" smtClean="0">
                <a:latin typeface="Consolas"/>
                <a:cs typeface="Consolas"/>
              </a:rPr>
              <a:t>heap,object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 &lt;- NEXT 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 &lt;- PARENT(s)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p ≠ NIL ^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r>
              <a:rPr lang="es-ES" dirty="0" smtClean="0">
                <a:latin typeface="Consolas"/>
                <a:cs typeface="Consolas"/>
              </a:rPr>
              <a:t>&lt; 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r>
              <a:rPr lang="es-ES" dirty="0" smtClean="0">
                <a:latin typeface="Consolas"/>
                <a:cs typeface="Consolas"/>
              </a:rPr>
              <a:t>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s&lt;-p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p&lt;.PARENT(p)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913692" y="3781012"/>
            <a:ext cx="4212667" cy="294086"/>
          </a:xfrm>
          <a:prstGeom prst="rect">
            <a:avLst/>
          </a:prstGeom>
          <a:noFill/>
          <a:ln w="28575" cmpd="sng"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/>
          <p:cNvSpPr/>
          <p:nvPr/>
        </p:nvSpPr>
        <p:spPr>
          <a:xfrm>
            <a:off x="1746929" y="4547041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C40746"/>
                </a:solidFill>
              </a:rPr>
              <a:t>15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23" name="Conector recto 22"/>
          <p:cNvCxnSpPr>
            <a:stCxn id="22" idx="0"/>
            <a:endCxn id="81" idx="3"/>
          </p:cNvCxnSpPr>
          <p:nvPr/>
        </p:nvCxnSpPr>
        <p:spPr>
          <a:xfrm flipV="1">
            <a:off x="2085475" y="3743813"/>
            <a:ext cx="166135" cy="803228"/>
          </a:xfrm>
          <a:prstGeom prst="line">
            <a:avLst/>
          </a:prstGeom>
          <a:ln w="12700" cmpd="sng">
            <a:solidFill>
              <a:srgbClr val="C40A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/>
          <p:nvPr/>
        </p:nvCxnSpPr>
        <p:spPr>
          <a:xfrm flipH="1">
            <a:off x="2805107" y="3750173"/>
            <a:ext cx="354110" cy="5488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3165939" y="3491881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746"/>
                </a:solidFill>
              </a:rPr>
              <a:t>s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 flipH="1">
            <a:off x="2824254" y="3508411"/>
            <a:ext cx="354110" cy="5488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3159217" y="3245971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746"/>
                </a:solidFill>
              </a:rPr>
              <a:t>p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855125" y="6302488"/>
            <a:ext cx="94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2328431" y="6214283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17</a:t>
            </a:r>
            <a:endParaRPr lang="es-ES" sz="24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0" y="1184966"/>
            <a:ext cx="6578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>
                <a:latin typeface="Arial Narrow"/>
                <a:cs typeface="Arial Narrow"/>
              </a:rPr>
              <a:t>Let’s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remember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the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b="1" dirty="0" err="1" smtClean="0">
                <a:solidFill>
                  <a:srgbClr val="C40746"/>
                </a:solidFill>
                <a:latin typeface="Arial Narrow"/>
                <a:cs typeface="Arial Narrow"/>
              </a:rPr>
              <a:t>insert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operation</a:t>
            </a:r>
            <a:r>
              <a:rPr lang="es-ES" sz="2800" dirty="0" smtClean="0">
                <a:latin typeface="Arial Narrow"/>
                <a:cs typeface="Arial Narrow"/>
              </a:rPr>
              <a:t> (</a:t>
            </a:r>
            <a:r>
              <a:rPr lang="es-ES" sz="2800" dirty="0" err="1" smtClean="0">
                <a:latin typeface="Arial Narrow"/>
                <a:cs typeface="Arial Narrow"/>
              </a:rPr>
              <a:t>max-heap</a:t>
            </a:r>
            <a:r>
              <a:rPr lang="es-ES" sz="2800" dirty="0" smtClean="0">
                <a:latin typeface="Arial Narrow"/>
                <a:cs typeface="Arial Narrow"/>
              </a:rPr>
              <a:t>):</a:t>
            </a:r>
            <a:endParaRPr lang="es-ES" sz="28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684598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as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trees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75" name="Elipse 74"/>
          <p:cNvSpPr/>
          <p:nvPr/>
        </p:nvSpPr>
        <p:spPr>
          <a:xfrm>
            <a:off x="1369713" y="1708185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2</a:t>
            </a:r>
            <a:r>
              <a:rPr lang="es-ES" sz="2400" dirty="0" smtClean="0">
                <a:solidFill>
                  <a:srgbClr val="000000"/>
                </a:solidFill>
              </a:rPr>
              <a:t>5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80" name="Elipse 79"/>
          <p:cNvSpPr/>
          <p:nvPr/>
        </p:nvSpPr>
        <p:spPr>
          <a:xfrm>
            <a:off x="466728" y="318667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10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81" name="Elipse 80"/>
          <p:cNvSpPr/>
          <p:nvPr/>
        </p:nvSpPr>
        <p:spPr>
          <a:xfrm>
            <a:off x="2152452" y="318667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1</a:t>
            </a:r>
            <a:r>
              <a:rPr lang="es-ES" sz="2400" dirty="0" smtClean="0">
                <a:solidFill>
                  <a:srgbClr val="000000"/>
                </a:solidFill>
              </a:rPr>
              <a:t>5</a:t>
            </a:r>
            <a:endParaRPr lang="es-ES" sz="2400" dirty="0">
              <a:solidFill>
                <a:srgbClr val="000000"/>
              </a:solidFill>
            </a:endParaRPr>
          </a:p>
        </p:txBody>
      </p:sp>
      <p:cxnSp>
        <p:nvCxnSpPr>
          <p:cNvPr id="83" name="Conector recto 82"/>
          <p:cNvCxnSpPr>
            <a:stCxn id="80" idx="0"/>
            <a:endCxn id="75" idx="3"/>
          </p:cNvCxnSpPr>
          <p:nvPr/>
        </p:nvCxnSpPr>
        <p:spPr>
          <a:xfrm flipV="1">
            <a:off x="805274" y="2265319"/>
            <a:ext cx="663597" cy="9213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83"/>
          <p:cNvCxnSpPr>
            <a:stCxn id="81" idx="0"/>
            <a:endCxn id="75" idx="5"/>
          </p:cNvCxnSpPr>
          <p:nvPr/>
        </p:nvCxnSpPr>
        <p:spPr>
          <a:xfrm flipH="1" flipV="1">
            <a:off x="1947647" y="2265319"/>
            <a:ext cx="543351" cy="9213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Elipse 84"/>
          <p:cNvSpPr/>
          <p:nvPr/>
        </p:nvSpPr>
        <p:spPr>
          <a:xfrm>
            <a:off x="92107" y="4457855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87" name="Elipse 86"/>
          <p:cNvSpPr/>
          <p:nvPr/>
        </p:nvSpPr>
        <p:spPr>
          <a:xfrm>
            <a:off x="982863" y="4469267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12</a:t>
            </a:r>
            <a:endParaRPr lang="es-ES" sz="2400" dirty="0">
              <a:solidFill>
                <a:srgbClr val="000000"/>
              </a:solidFill>
            </a:endParaRPr>
          </a:p>
        </p:txBody>
      </p:sp>
      <p:cxnSp>
        <p:nvCxnSpPr>
          <p:cNvPr id="99" name="Conector recto 98"/>
          <p:cNvCxnSpPr>
            <a:stCxn id="85" idx="0"/>
            <a:endCxn id="80" idx="3"/>
          </p:cNvCxnSpPr>
          <p:nvPr/>
        </p:nvCxnSpPr>
        <p:spPr>
          <a:xfrm flipV="1">
            <a:off x="430653" y="3743813"/>
            <a:ext cx="135233" cy="71404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/>
          <p:cNvCxnSpPr>
            <a:stCxn id="87" idx="0"/>
            <a:endCxn id="80" idx="5"/>
          </p:cNvCxnSpPr>
          <p:nvPr/>
        </p:nvCxnSpPr>
        <p:spPr>
          <a:xfrm flipH="1" flipV="1">
            <a:off x="1044662" y="3743813"/>
            <a:ext cx="276747" cy="72545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CuadroTexto 65"/>
          <p:cNvSpPr txBox="1"/>
          <p:nvPr/>
        </p:nvSpPr>
        <p:spPr>
          <a:xfrm>
            <a:off x="4099029" y="2069829"/>
            <a:ext cx="5044971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:: Max-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INSERT!(</a:t>
            </a:r>
            <a:r>
              <a:rPr lang="es-ES" dirty="0" err="1" smtClean="0">
                <a:latin typeface="Consolas"/>
                <a:cs typeface="Consolas"/>
              </a:rPr>
              <a:t>heap,object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 &lt;- NEXT 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 &lt;- PARENT(s)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p ≠ NIL ^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r>
              <a:rPr lang="es-ES" dirty="0" smtClean="0">
                <a:latin typeface="Consolas"/>
                <a:cs typeface="Consolas"/>
              </a:rPr>
              <a:t>&lt; 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r>
              <a:rPr lang="es-ES" dirty="0" smtClean="0">
                <a:latin typeface="Consolas"/>
                <a:cs typeface="Consolas"/>
              </a:rPr>
              <a:t>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s&lt;-p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p&lt;-PARENT(p)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913692" y="4045627"/>
            <a:ext cx="4212667" cy="294086"/>
          </a:xfrm>
          <a:prstGeom prst="rect">
            <a:avLst/>
          </a:prstGeom>
          <a:noFill/>
          <a:ln w="28575" cmpd="sng"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/>
          <p:cNvSpPr/>
          <p:nvPr/>
        </p:nvSpPr>
        <p:spPr>
          <a:xfrm>
            <a:off x="1746929" y="4547041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C40746"/>
                </a:solidFill>
              </a:rPr>
              <a:t>15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23" name="Conector recto 22"/>
          <p:cNvCxnSpPr>
            <a:stCxn id="22" idx="0"/>
            <a:endCxn id="81" idx="3"/>
          </p:cNvCxnSpPr>
          <p:nvPr/>
        </p:nvCxnSpPr>
        <p:spPr>
          <a:xfrm flipV="1">
            <a:off x="2085475" y="3743813"/>
            <a:ext cx="166135" cy="803228"/>
          </a:xfrm>
          <a:prstGeom prst="line">
            <a:avLst/>
          </a:prstGeom>
          <a:ln w="12700" cmpd="sng">
            <a:solidFill>
              <a:srgbClr val="C40A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/>
          <p:nvPr/>
        </p:nvCxnSpPr>
        <p:spPr>
          <a:xfrm flipH="1">
            <a:off x="2858027" y="3503199"/>
            <a:ext cx="354110" cy="5488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3218859" y="3244907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746"/>
                </a:solidFill>
              </a:rPr>
              <a:t>s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 flipH="1">
            <a:off x="2071165" y="1988265"/>
            <a:ext cx="354110" cy="5488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2406128" y="1725825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746"/>
                </a:solidFill>
              </a:rPr>
              <a:t>p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855125" y="6302488"/>
            <a:ext cx="94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2328431" y="6214283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17</a:t>
            </a:r>
            <a:endParaRPr lang="es-ES" sz="24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0" y="1184966"/>
            <a:ext cx="6578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>
                <a:latin typeface="Arial Narrow"/>
                <a:cs typeface="Arial Narrow"/>
              </a:rPr>
              <a:t>Let’s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remember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the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b="1" dirty="0" err="1" smtClean="0">
                <a:solidFill>
                  <a:srgbClr val="C40746"/>
                </a:solidFill>
                <a:latin typeface="Arial Narrow"/>
                <a:cs typeface="Arial Narrow"/>
              </a:rPr>
              <a:t>insert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operation</a:t>
            </a:r>
            <a:r>
              <a:rPr lang="es-ES" sz="2800" dirty="0" smtClean="0">
                <a:latin typeface="Arial Narrow"/>
                <a:cs typeface="Arial Narrow"/>
              </a:rPr>
              <a:t> (</a:t>
            </a:r>
            <a:r>
              <a:rPr lang="es-ES" sz="2800" dirty="0" err="1" smtClean="0">
                <a:latin typeface="Arial Narrow"/>
                <a:cs typeface="Arial Narrow"/>
              </a:rPr>
              <a:t>max-heap</a:t>
            </a:r>
            <a:r>
              <a:rPr lang="es-ES" sz="2800" dirty="0" smtClean="0">
                <a:latin typeface="Arial Narrow"/>
                <a:cs typeface="Arial Narrow"/>
              </a:rPr>
              <a:t>):</a:t>
            </a:r>
            <a:endParaRPr lang="es-ES" sz="28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946061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as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trees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75" name="Elipse 74"/>
          <p:cNvSpPr/>
          <p:nvPr/>
        </p:nvSpPr>
        <p:spPr>
          <a:xfrm>
            <a:off x="1369713" y="1708185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2</a:t>
            </a:r>
            <a:r>
              <a:rPr lang="es-ES" sz="2400" dirty="0" smtClean="0">
                <a:solidFill>
                  <a:srgbClr val="000000"/>
                </a:solidFill>
              </a:rPr>
              <a:t>5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80" name="Elipse 79"/>
          <p:cNvSpPr/>
          <p:nvPr/>
        </p:nvSpPr>
        <p:spPr>
          <a:xfrm>
            <a:off x="466728" y="318667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10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81" name="Elipse 80"/>
          <p:cNvSpPr/>
          <p:nvPr/>
        </p:nvSpPr>
        <p:spPr>
          <a:xfrm>
            <a:off x="2152452" y="318667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1</a:t>
            </a:r>
            <a:r>
              <a:rPr lang="es-ES" sz="2400" dirty="0" smtClean="0">
                <a:solidFill>
                  <a:srgbClr val="000000"/>
                </a:solidFill>
              </a:rPr>
              <a:t>5</a:t>
            </a:r>
            <a:endParaRPr lang="es-ES" sz="2400" dirty="0">
              <a:solidFill>
                <a:srgbClr val="000000"/>
              </a:solidFill>
            </a:endParaRPr>
          </a:p>
        </p:txBody>
      </p:sp>
      <p:cxnSp>
        <p:nvCxnSpPr>
          <p:cNvPr id="83" name="Conector recto 82"/>
          <p:cNvCxnSpPr>
            <a:stCxn id="80" idx="0"/>
            <a:endCxn id="75" idx="3"/>
          </p:cNvCxnSpPr>
          <p:nvPr/>
        </p:nvCxnSpPr>
        <p:spPr>
          <a:xfrm flipV="1">
            <a:off x="805274" y="2265319"/>
            <a:ext cx="663597" cy="9213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83"/>
          <p:cNvCxnSpPr>
            <a:stCxn id="81" idx="0"/>
            <a:endCxn id="75" idx="5"/>
          </p:cNvCxnSpPr>
          <p:nvPr/>
        </p:nvCxnSpPr>
        <p:spPr>
          <a:xfrm flipH="1" flipV="1">
            <a:off x="1947647" y="2265319"/>
            <a:ext cx="543351" cy="9213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Elipse 84"/>
          <p:cNvSpPr/>
          <p:nvPr/>
        </p:nvSpPr>
        <p:spPr>
          <a:xfrm>
            <a:off x="92107" y="4457855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87" name="Elipse 86"/>
          <p:cNvSpPr/>
          <p:nvPr/>
        </p:nvSpPr>
        <p:spPr>
          <a:xfrm>
            <a:off x="982863" y="4469267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12</a:t>
            </a:r>
            <a:endParaRPr lang="es-ES" sz="2400" dirty="0">
              <a:solidFill>
                <a:srgbClr val="000000"/>
              </a:solidFill>
            </a:endParaRPr>
          </a:p>
        </p:txBody>
      </p:sp>
      <p:cxnSp>
        <p:nvCxnSpPr>
          <p:cNvPr id="99" name="Conector recto 98"/>
          <p:cNvCxnSpPr>
            <a:stCxn id="85" idx="0"/>
            <a:endCxn id="80" idx="3"/>
          </p:cNvCxnSpPr>
          <p:nvPr/>
        </p:nvCxnSpPr>
        <p:spPr>
          <a:xfrm flipV="1">
            <a:off x="430653" y="3743813"/>
            <a:ext cx="135233" cy="71404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/>
          <p:cNvCxnSpPr>
            <a:stCxn id="87" idx="0"/>
            <a:endCxn id="80" idx="5"/>
          </p:cNvCxnSpPr>
          <p:nvPr/>
        </p:nvCxnSpPr>
        <p:spPr>
          <a:xfrm flipH="1" flipV="1">
            <a:off x="1044662" y="3743813"/>
            <a:ext cx="276747" cy="72545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CuadroTexto 65"/>
          <p:cNvSpPr txBox="1"/>
          <p:nvPr/>
        </p:nvSpPr>
        <p:spPr>
          <a:xfrm>
            <a:off x="4099029" y="2069829"/>
            <a:ext cx="5044971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:: Max-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INSERT!(</a:t>
            </a:r>
            <a:r>
              <a:rPr lang="es-ES" dirty="0" err="1" smtClean="0">
                <a:latin typeface="Consolas"/>
                <a:cs typeface="Consolas"/>
              </a:rPr>
              <a:t>heap,object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 &lt;- NEXT 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 &lt;- PARENT(s)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p ≠ NIL ^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r>
              <a:rPr lang="es-ES" dirty="0" smtClean="0">
                <a:latin typeface="Consolas"/>
                <a:cs typeface="Consolas"/>
              </a:rPr>
              <a:t>&lt; 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r>
              <a:rPr lang="es-ES" dirty="0" smtClean="0">
                <a:latin typeface="Consolas"/>
                <a:cs typeface="Consolas"/>
              </a:rPr>
              <a:t>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s&lt;-p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p&lt;-PARENT(p)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913692" y="3216500"/>
            <a:ext cx="4212667" cy="294086"/>
          </a:xfrm>
          <a:prstGeom prst="rect">
            <a:avLst/>
          </a:prstGeom>
          <a:noFill/>
          <a:ln w="28575" cmpd="sng"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/>
          <p:cNvSpPr/>
          <p:nvPr/>
        </p:nvSpPr>
        <p:spPr>
          <a:xfrm>
            <a:off x="1746929" y="4547041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C40746"/>
                </a:solidFill>
              </a:rPr>
              <a:t>15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23" name="Conector recto 22"/>
          <p:cNvCxnSpPr>
            <a:stCxn id="22" idx="0"/>
            <a:endCxn id="81" idx="3"/>
          </p:cNvCxnSpPr>
          <p:nvPr/>
        </p:nvCxnSpPr>
        <p:spPr>
          <a:xfrm flipV="1">
            <a:off x="2085475" y="3743813"/>
            <a:ext cx="166135" cy="803228"/>
          </a:xfrm>
          <a:prstGeom prst="line">
            <a:avLst/>
          </a:prstGeom>
          <a:ln w="12700" cmpd="sng">
            <a:solidFill>
              <a:srgbClr val="C40A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/>
          <p:nvPr/>
        </p:nvCxnSpPr>
        <p:spPr>
          <a:xfrm flipH="1">
            <a:off x="2858027" y="3503199"/>
            <a:ext cx="354110" cy="5488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3218859" y="3244907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746"/>
                </a:solidFill>
              </a:rPr>
              <a:t>s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 flipH="1">
            <a:off x="2071165" y="1988265"/>
            <a:ext cx="354110" cy="5488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2406128" y="1725825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746"/>
                </a:solidFill>
              </a:rPr>
              <a:t>p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855125" y="6302488"/>
            <a:ext cx="94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2328431" y="6214283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17</a:t>
            </a:r>
            <a:endParaRPr lang="es-ES" sz="24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0" y="1184966"/>
            <a:ext cx="6578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>
                <a:latin typeface="Arial Narrow"/>
                <a:cs typeface="Arial Narrow"/>
              </a:rPr>
              <a:t>Let’s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remember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the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b="1" dirty="0" err="1" smtClean="0">
                <a:solidFill>
                  <a:srgbClr val="C40746"/>
                </a:solidFill>
                <a:latin typeface="Arial Narrow"/>
                <a:cs typeface="Arial Narrow"/>
              </a:rPr>
              <a:t>insert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operation</a:t>
            </a:r>
            <a:r>
              <a:rPr lang="es-ES" sz="2800" dirty="0" smtClean="0">
                <a:latin typeface="Arial Narrow"/>
                <a:cs typeface="Arial Narrow"/>
              </a:rPr>
              <a:t> (</a:t>
            </a:r>
            <a:r>
              <a:rPr lang="es-ES" sz="2800" dirty="0" err="1" smtClean="0">
                <a:latin typeface="Arial Narrow"/>
                <a:cs typeface="Arial Narrow"/>
              </a:rPr>
              <a:t>max-heap</a:t>
            </a:r>
            <a:r>
              <a:rPr lang="es-ES" sz="2800" dirty="0" smtClean="0">
                <a:latin typeface="Arial Narrow"/>
                <a:cs typeface="Arial Narrow"/>
              </a:rPr>
              <a:t>):</a:t>
            </a:r>
            <a:endParaRPr lang="es-ES" sz="28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213596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as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trees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75" name="Elipse 74"/>
          <p:cNvSpPr/>
          <p:nvPr/>
        </p:nvSpPr>
        <p:spPr>
          <a:xfrm>
            <a:off x="1369713" y="1708185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2</a:t>
            </a:r>
            <a:r>
              <a:rPr lang="es-ES" sz="2400" dirty="0" smtClean="0">
                <a:solidFill>
                  <a:srgbClr val="000000"/>
                </a:solidFill>
              </a:rPr>
              <a:t>5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80" name="Elipse 79"/>
          <p:cNvSpPr/>
          <p:nvPr/>
        </p:nvSpPr>
        <p:spPr>
          <a:xfrm>
            <a:off x="466728" y="318667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10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81" name="Elipse 80"/>
          <p:cNvSpPr/>
          <p:nvPr/>
        </p:nvSpPr>
        <p:spPr>
          <a:xfrm>
            <a:off x="2152452" y="318667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1</a:t>
            </a:r>
            <a:r>
              <a:rPr lang="es-ES" sz="2400" dirty="0" smtClean="0">
                <a:solidFill>
                  <a:srgbClr val="000000"/>
                </a:solidFill>
              </a:rPr>
              <a:t>5</a:t>
            </a:r>
            <a:endParaRPr lang="es-ES" sz="2400" dirty="0">
              <a:solidFill>
                <a:srgbClr val="000000"/>
              </a:solidFill>
            </a:endParaRPr>
          </a:p>
        </p:txBody>
      </p:sp>
      <p:cxnSp>
        <p:nvCxnSpPr>
          <p:cNvPr id="83" name="Conector recto 82"/>
          <p:cNvCxnSpPr>
            <a:stCxn id="80" idx="0"/>
            <a:endCxn id="75" idx="3"/>
          </p:cNvCxnSpPr>
          <p:nvPr/>
        </p:nvCxnSpPr>
        <p:spPr>
          <a:xfrm flipV="1">
            <a:off x="805274" y="2265319"/>
            <a:ext cx="663597" cy="9213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83"/>
          <p:cNvCxnSpPr>
            <a:stCxn id="81" idx="0"/>
            <a:endCxn id="75" idx="5"/>
          </p:cNvCxnSpPr>
          <p:nvPr/>
        </p:nvCxnSpPr>
        <p:spPr>
          <a:xfrm flipH="1" flipV="1">
            <a:off x="1947647" y="2265319"/>
            <a:ext cx="543351" cy="9213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Elipse 84"/>
          <p:cNvSpPr/>
          <p:nvPr/>
        </p:nvSpPr>
        <p:spPr>
          <a:xfrm>
            <a:off x="92107" y="4457855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87" name="Elipse 86"/>
          <p:cNvSpPr/>
          <p:nvPr/>
        </p:nvSpPr>
        <p:spPr>
          <a:xfrm>
            <a:off x="982863" y="4469267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12</a:t>
            </a:r>
            <a:endParaRPr lang="es-ES" sz="2400" dirty="0">
              <a:solidFill>
                <a:srgbClr val="000000"/>
              </a:solidFill>
            </a:endParaRPr>
          </a:p>
        </p:txBody>
      </p:sp>
      <p:cxnSp>
        <p:nvCxnSpPr>
          <p:cNvPr id="99" name="Conector recto 98"/>
          <p:cNvCxnSpPr>
            <a:stCxn id="85" idx="0"/>
            <a:endCxn id="80" idx="3"/>
          </p:cNvCxnSpPr>
          <p:nvPr/>
        </p:nvCxnSpPr>
        <p:spPr>
          <a:xfrm flipV="1">
            <a:off x="430653" y="3743813"/>
            <a:ext cx="135233" cy="71404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/>
          <p:cNvCxnSpPr>
            <a:stCxn id="87" idx="0"/>
            <a:endCxn id="80" idx="5"/>
          </p:cNvCxnSpPr>
          <p:nvPr/>
        </p:nvCxnSpPr>
        <p:spPr>
          <a:xfrm flipH="1" flipV="1">
            <a:off x="1044662" y="3743813"/>
            <a:ext cx="276747" cy="72545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CuadroTexto 65"/>
          <p:cNvSpPr txBox="1"/>
          <p:nvPr/>
        </p:nvSpPr>
        <p:spPr>
          <a:xfrm>
            <a:off x="4099029" y="2069829"/>
            <a:ext cx="5044971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:: Max-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INSERT!(</a:t>
            </a:r>
            <a:r>
              <a:rPr lang="es-ES" dirty="0" err="1" smtClean="0">
                <a:latin typeface="Consolas"/>
                <a:cs typeface="Consolas"/>
              </a:rPr>
              <a:t>heap,object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 &lt;- NEXT 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 &lt;- PARENT(s)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p ≠ NIL ^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r>
              <a:rPr lang="es-ES" dirty="0" smtClean="0">
                <a:latin typeface="Consolas"/>
                <a:cs typeface="Consolas"/>
              </a:rPr>
              <a:t>&lt; 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r>
              <a:rPr lang="es-ES" dirty="0" smtClean="0">
                <a:latin typeface="Consolas"/>
                <a:cs typeface="Consolas"/>
              </a:rPr>
              <a:t>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s&lt;-p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p&lt;-PARENT(p)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913692" y="4310242"/>
            <a:ext cx="4212667" cy="294086"/>
          </a:xfrm>
          <a:prstGeom prst="rect">
            <a:avLst/>
          </a:prstGeom>
          <a:noFill/>
          <a:ln w="28575" cmpd="sng"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/>
          <p:cNvSpPr/>
          <p:nvPr/>
        </p:nvSpPr>
        <p:spPr>
          <a:xfrm>
            <a:off x="1746929" y="4547041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C40746"/>
                </a:solidFill>
              </a:rPr>
              <a:t>15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23" name="Conector recto 22"/>
          <p:cNvCxnSpPr>
            <a:stCxn id="22" idx="0"/>
            <a:endCxn id="81" idx="3"/>
          </p:cNvCxnSpPr>
          <p:nvPr/>
        </p:nvCxnSpPr>
        <p:spPr>
          <a:xfrm flipV="1">
            <a:off x="2085475" y="3743813"/>
            <a:ext cx="166135" cy="803228"/>
          </a:xfrm>
          <a:prstGeom prst="line">
            <a:avLst/>
          </a:prstGeom>
          <a:ln w="12700" cmpd="sng">
            <a:solidFill>
              <a:srgbClr val="C40A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/>
          <p:nvPr/>
        </p:nvCxnSpPr>
        <p:spPr>
          <a:xfrm flipH="1">
            <a:off x="2858027" y="3503199"/>
            <a:ext cx="354110" cy="5488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3218859" y="3244907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746"/>
                </a:solidFill>
              </a:rPr>
              <a:t>s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 flipH="1">
            <a:off x="2071165" y="1988265"/>
            <a:ext cx="354110" cy="5488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2406128" y="1725825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746"/>
                </a:solidFill>
              </a:rPr>
              <a:t>p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2855125" y="6302488"/>
            <a:ext cx="94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28" name="CuadroTexto 27"/>
          <p:cNvSpPr txBox="1"/>
          <p:nvPr/>
        </p:nvSpPr>
        <p:spPr>
          <a:xfrm>
            <a:off x="2328431" y="6214283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17</a:t>
            </a:r>
            <a:endParaRPr lang="es-ES" sz="24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0" y="1184966"/>
            <a:ext cx="6578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>
                <a:latin typeface="Arial Narrow"/>
                <a:cs typeface="Arial Narrow"/>
              </a:rPr>
              <a:t>Let’s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remember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the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b="1" dirty="0" err="1" smtClean="0">
                <a:solidFill>
                  <a:srgbClr val="C40746"/>
                </a:solidFill>
                <a:latin typeface="Arial Narrow"/>
                <a:cs typeface="Arial Narrow"/>
              </a:rPr>
              <a:t>insert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operation</a:t>
            </a:r>
            <a:r>
              <a:rPr lang="es-ES" sz="2800" dirty="0" smtClean="0">
                <a:latin typeface="Arial Narrow"/>
                <a:cs typeface="Arial Narrow"/>
              </a:rPr>
              <a:t> (</a:t>
            </a:r>
            <a:r>
              <a:rPr lang="es-ES" sz="2800" dirty="0" err="1" smtClean="0">
                <a:latin typeface="Arial Narrow"/>
                <a:cs typeface="Arial Narrow"/>
              </a:rPr>
              <a:t>max-heap</a:t>
            </a:r>
            <a:r>
              <a:rPr lang="es-ES" sz="2800" dirty="0" smtClean="0">
                <a:latin typeface="Arial Narrow"/>
                <a:cs typeface="Arial Narrow"/>
              </a:rPr>
              <a:t>):</a:t>
            </a:r>
            <a:endParaRPr lang="es-ES" sz="28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894436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as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trees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75" name="Elipse 74"/>
          <p:cNvSpPr/>
          <p:nvPr/>
        </p:nvSpPr>
        <p:spPr>
          <a:xfrm>
            <a:off x="1369713" y="1708185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2</a:t>
            </a:r>
            <a:r>
              <a:rPr lang="es-ES" sz="2400" dirty="0" smtClean="0">
                <a:solidFill>
                  <a:srgbClr val="000000"/>
                </a:solidFill>
              </a:rPr>
              <a:t>5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80" name="Elipse 79"/>
          <p:cNvSpPr/>
          <p:nvPr/>
        </p:nvSpPr>
        <p:spPr>
          <a:xfrm>
            <a:off x="466728" y="318667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10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81" name="Elipse 80"/>
          <p:cNvSpPr/>
          <p:nvPr/>
        </p:nvSpPr>
        <p:spPr>
          <a:xfrm>
            <a:off x="2152452" y="318667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C40746"/>
                </a:solidFill>
              </a:rPr>
              <a:t>17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83" name="Conector recto 82"/>
          <p:cNvCxnSpPr>
            <a:stCxn id="80" idx="0"/>
            <a:endCxn id="75" idx="3"/>
          </p:cNvCxnSpPr>
          <p:nvPr/>
        </p:nvCxnSpPr>
        <p:spPr>
          <a:xfrm flipV="1">
            <a:off x="805274" y="2265319"/>
            <a:ext cx="663597" cy="9213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83"/>
          <p:cNvCxnSpPr>
            <a:stCxn id="81" idx="0"/>
            <a:endCxn id="75" idx="5"/>
          </p:cNvCxnSpPr>
          <p:nvPr/>
        </p:nvCxnSpPr>
        <p:spPr>
          <a:xfrm flipH="1" flipV="1">
            <a:off x="1947647" y="2265319"/>
            <a:ext cx="543351" cy="9213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Elipse 84"/>
          <p:cNvSpPr/>
          <p:nvPr/>
        </p:nvSpPr>
        <p:spPr>
          <a:xfrm>
            <a:off x="92107" y="4457855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87" name="Elipse 86"/>
          <p:cNvSpPr/>
          <p:nvPr/>
        </p:nvSpPr>
        <p:spPr>
          <a:xfrm>
            <a:off x="982863" y="4469267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12</a:t>
            </a:r>
            <a:endParaRPr lang="es-ES" sz="2400" dirty="0">
              <a:solidFill>
                <a:srgbClr val="000000"/>
              </a:solidFill>
            </a:endParaRPr>
          </a:p>
        </p:txBody>
      </p:sp>
      <p:cxnSp>
        <p:nvCxnSpPr>
          <p:cNvPr id="99" name="Conector recto 98"/>
          <p:cNvCxnSpPr>
            <a:stCxn id="85" idx="0"/>
            <a:endCxn id="80" idx="3"/>
          </p:cNvCxnSpPr>
          <p:nvPr/>
        </p:nvCxnSpPr>
        <p:spPr>
          <a:xfrm flipV="1">
            <a:off x="430653" y="3743813"/>
            <a:ext cx="135233" cy="71404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/>
          <p:cNvCxnSpPr>
            <a:stCxn id="87" idx="0"/>
            <a:endCxn id="80" idx="5"/>
          </p:cNvCxnSpPr>
          <p:nvPr/>
        </p:nvCxnSpPr>
        <p:spPr>
          <a:xfrm flipH="1" flipV="1">
            <a:off x="1044662" y="3743813"/>
            <a:ext cx="276747" cy="72545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CuadroTexto 65"/>
          <p:cNvSpPr txBox="1"/>
          <p:nvPr/>
        </p:nvSpPr>
        <p:spPr>
          <a:xfrm>
            <a:off x="4099029" y="2069829"/>
            <a:ext cx="5044971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:: Max-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INSERT!(</a:t>
            </a:r>
            <a:r>
              <a:rPr lang="es-ES" dirty="0" err="1" smtClean="0">
                <a:latin typeface="Consolas"/>
                <a:cs typeface="Consolas"/>
              </a:rPr>
              <a:t>heap,object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 &lt;- NEXT 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 &lt;- PARENT(s)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p ≠ NIL ^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r>
              <a:rPr lang="es-ES" dirty="0" smtClean="0">
                <a:latin typeface="Consolas"/>
                <a:cs typeface="Consolas"/>
              </a:rPr>
              <a:t>&lt; 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r>
              <a:rPr lang="es-ES" dirty="0" smtClean="0">
                <a:latin typeface="Consolas"/>
                <a:cs typeface="Consolas"/>
              </a:rPr>
              <a:t>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s&lt;-p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p&lt;-PARENT(p)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913692" y="4610139"/>
            <a:ext cx="4212667" cy="294086"/>
          </a:xfrm>
          <a:prstGeom prst="rect">
            <a:avLst/>
          </a:prstGeom>
          <a:noFill/>
          <a:ln w="28575" cmpd="sng"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/>
          <p:cNvSpPr/>
          <p:nvPr/>
        </p:nvSpPr>
        <p:spPr>
          <a:xfrm>
            <a:off x="1746929" y="4547041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C40746"/>
                </a:solidFill>
              </a:rPr>
              <a:t>15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23" name="Conector recto 22"/>
          <p:cNvCxnSpPr>
            <a:stCxn id="22" idx="0"/>
            <a:endCxn id="81" idx="3"/>
          </p:cNvCxnSpPr>
          <p:nvPr/>
        </p:nvCxnSpPr>
        <p:spPr>
          <a:xfrm flipV="1">
            <a:off x="2085475" y="3743813"/>
            <a:ext cx="166135" cy="803228"/>
          </a:xfrm>
          <a:prstGeom prst="line">
            <a:avLst/>
          </a:prstGeom>
          <a:ln w="12700" cmpd="sng">
            <a:solidFill>
              <a:srgbClr val="C40A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/>
          <p:nvPr/>
        </p:nvCxnSpPr>
        <p:spPr>
          <a:xfrm flipH="1">
            <a:off x="2858027" y="3503199"/>
            <a:ext cx="354110" cy="5488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3218859" y="3244907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746"/>
                </a:solidFill>
              </a:rPr>
              <a:t>s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 flipH="1">
            <a:off x="2071165" y="1988265"/>
            <a:ext cx="354110" cy="5488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2406128" y="1725825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746"/>
                </a:solidFill>
              </a:rPr>
              <a:t>p</a:t>
            </a:r>
          </a:p>
        </p:txBody>
      </p:sp>
      <p:sp>
        <p:nvSpPr>
          <p:cNvPr id="27" name="CuadroTexto 26"/>
          <p:cNvSpPr txBox="1"/>
          <p:nvPr/>
        </p:nvSpPr>
        <p:spPr>
          <a:xfrm>
            <a:off x="0" y="1184966"/>
            <a:ext cx="6578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>
                <a:latin typeface="Arial Narrow"/>
                <a:cs typeface="Arial Narrow"/>
              </a:rPr>
              <a:t>Let’s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remember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the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b="1" dirty="0" err="1" smtClean="0">
                <a:solidFill>
                  <a:srgbClr val="C40746"/>
                </a:solidFill>
                <a:latin typeface="Arial Narrow"/>
                <a:cs typeface="Arial Narrow"/>
              </a:rPr>
              <a:t>insert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operation</a:t>
            </a:r>
            <a:r>
              <a:rPr lang="es-ES" sz="2800" dirty="0" smtClean="0">
                <a:latin typeface="Arial Narrow"/>
                <a:cs typeface="Arial Narrow"/>
              </a:rPr>
              <a:t> (</a:t>
            </a:r>
            <a:r>
              <a:rPr lang="es-ES" sz="2800" dirty="0" err="1" smtClean="0">
                <a:latin typeface="Arial Narrow"/>
                <a:cs typeface="Arial Narrow"/>
              </a:rPr>
              <a:t>max-heap</a:t>
            </a:r>
            <a:r>
              <a:rPr lang="es-ES" sz="2800" dirty="0" smtClean="0">
                <a:latin typeface="Arial Narrow"/>
                <a:cs typeface="Arial Narrow"/>
              </a:rPr>
              <a:t>):</a:t>
            </a:r>
            <a:endParaRPr lang="es-ES" sz="28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146335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as a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trees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75" name="Elipse 74"/>
          <p:cNvSpPr/>
          <p:nvPr/>
        </p:nvSpPr>
        <p:spPr>
          <a:xfrm>
            <a:off x="1369713" y="1708185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2</a:t>
            </a:r>
            <a:r>
              <a:rPr lang="es-ES" sz="2400" dirty="0" smtClean="0">
                <a:solidFill>
                  <a:srgbClr val="000000"/>
                </a:solidFill>
              </a:rPr>
              <a:t>5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80" name="Elipse 79"/>
          <p:cNvSpPr/>
          <p:nvPr/>
        </p:nvSpPr>
        <p:spPr>
          <a:xfrm>
            <a:off x="466728" y="318667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10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81" name="Elipse 80"/>
          <p:cNvSpPr/>
          <p:nvPr/>
        </p:nvSpPr>
        <p:spPr>
          <a:xfrm>
            <a:off x="2152452" y="318667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C40746"/>
                </a:solidFill>
              </a:rPr>
              <a:t>17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83" name="Conector recto 82"/>
          <p:cNvCxnSpPr>
            <a:stCxn id="80" idx="0"/>
            <a:endCxn id="75" idx="3"/>
          </p:cNvCxnSpPr>
          <p:nvPr/>
        </p:nvCxnSpPr>
        <p:spPr>
          <a:xfrm flipV="1">
            <a:off x="805274" y="2265319"/>
            <a:ext cx="663597" cy="9213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83"/>
          <p:cNvCxnSpPr>
            <a:stCxn id="81" idx="0"/>
            <a:endCxn id="75" idx="5"/>
          </p:cNvCxnSpPr>
          <p:nvPr/>
        </p:nvCxnSpPr>
        <p:spPr>
          <a:xfrm flipH="1" flipV="1">
            <a:off x="1947647" y="2265319"/>
            <a:ext cx="543351" cy="92136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Elipse 84"/>
          <p:cNvSpPr/>
          <p:nvPr/>
        </p:nvSpPr>
        <p:spPr>
          <a:xfrm>
            <a:off x="92107" y="4457855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87" name="Elipse 86"/>
          <p:cNvSpPr/>
          <p:nvPr/>
        </p:nvSpPr>
        <p:spPr>
          <a:xfrm>
            <a:off x="982863" y="4469267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12</a:t>
            </a:r>
            <a:endParaRPr lang="es-ES" sz="2400" dirty="0">
              <a:solidFill>
                <a:srgbClr val="000000"/>
              </a:solidFill>
            </a:endParaRPr>
          </a:p>
        </p:txBody>
      </p:sp>
      <p:cxnSp>
        <p:nvCxnSpPr>
          <p:cNvPr id="99" name="Conector recto 98"/>
          <p:cNvCxnSpPr>
            <a:stCxn id="85" idx="0"/>
            <a:endCxn id="80" idx="3"/>
          </p:cNvCxnSpPr>
          <p:nvPr/>
        </p:nvCxnSpPr>
        <p:spPr>
          <a:xfrm flipV="1">
            <a:off x="430653" y="3743813"/>
            <a:ext cx="135233" cy="714042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/>
          <p:cNvCxnSpPr>
            <a:stCxn id="87" idx="0"/>
            <a:endCxn id="80" idx="5"/>
          </p:cNvCxnSpPr>
          <p:nvPr/>
        </p:nvCxnSpPr>
        <p:spPr>
          <a:xfrm flipH="1" flipV="1">
            <a:off x="1044662" y="3743813"/>
            <a:ext cx="276747" cy="72545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CuadroTexto 65"/>
          <p:cNvSpPr txBox="1"/>
          <p:nvPr/>
        </p:nvSpPr>
        <p:spPr>
          <a:xfrm>
            <a:off x="4099029" y="2069829"/>
            <a:ext cx="5044971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:: Max-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INSERT!(</a:t>
            </a:r>
            <a:r>
              <a:rPr lang="es-ES" dirty="0" err="1" smtClean="0">
                <a:latin typeface="Consolas"/>
                <a:cs typeface="Consolas"/>
              </a:rPr>
              <a:t>heap,object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 &lt;- NEXT 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 &lt;- PARENT(s)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p ≠ NIL ^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r>
              <a:rPr lang="es-ES" dirty="0" smtClean="0">
                <a:latin typeface="Consolas"/>
                <a:cs typeface="Consolas"/>
              </a:rPr>
              <a:t>&lt; 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r>
              <a:rPr lang="es-ES" dirty="0" smtClean="0">
                <a:latin typeface="Consolas"/>
                <a:cs typeface="Consolas"/>
              </a:rPr>
              <a:t>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s&lt;-p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p&lt;-PARENT(p)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119892" y="4874754"/>
            <a:ext cx="4212667" cy="294086"/>
          </a:xfrm>
          <a:prstGeom prst="rect">
            <a:avLst/>
          </a:prstGeom>
          <a:noFill/>
          <a:ln w="28575" cmpd="sng"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Elipse 21"/>
          <p:cNvSpPr/>
          <p:nvPr/>
        </p:nvSpPr>
        <p:spPr>
          <a:xfrm>
            <a:off x="1746929" y="4547041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C40746"/>
                </a:solidFill>
              </a:rPr>
              <a:t>15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23" name="Conector recto 22"/>
          <p:cNvCxnSpPr>
            <a:stCxn id="22" idx="0"/>
            <a:endCxn id="81" idx="3"/>
          </p:cNvCxnSpPr>
          <p:nvPr/>
        </p:nvCxnSpPr>
        <p:spPr>
          <a:xfrm flipV="1">
            <a:off x="2085475" y="3743813"/>
            <a:ext cx="166135" cy="803228"/>
          </a:xfrm>
          <a:prstGeom prst="line">
            <a:avLst/>
          </a:prstGeom>
          <a:ln w="12700" cmpd="sng">
            <a:solidFill>
              <a:srgbClr val="C40A2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de flecha 6"/>
          <p:cNvCxnSpPr/>
          <p:nvPr/>
        </p:nvCxnSpPr>
        <p:spPr>
          <a:xfrm flipH="1">
            <a:off x="2858027" y="3503199"/>
            <a:ext cx="354110" cy="5488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3218859" y="3244907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746"/>
                </a:solidFill>
              </a:rPr>
              <a:t>s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36" name="Conector recto de flecha 35"/>
          <p:cNvCxnSpPr/>
          <p:nvPr/>
        </p:nvCxnSpPr>
        <p:spPr>
          <a:xfrm flipH="1">
            <a:off x="2071165" y="1988265"/>
            <a:ext cx="354110" cy="5488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/>
          <p:cNvSpPr txBox="1"/>
          <p:nvPr/>
        </p:nvSpPr>
        <p:spPr>
          <a:xfrm>
            <a:off x="2406128" y="1725825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746"/>
                </a:solidFill>
              </a:rPr>
              <a:t>p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0" y="6288507"/>
            <a:ext cx="9144000" cy="5232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/>
              <a:t>INSERT! </a:t>
            </a:r>
            <a:r>
              <a:rPr lang="es-ES" sz="2800" dirty="0" err="1" smtClean="0"/>
              <a:t>is</a:t>
            </a:r>
            <a:r>
              <a:rPr lang="es-ES" sz="2800" dirty="0" smtClean="0"/>
              <a:t> </a:t>
            </a:r>
            <a:r>
              <a:rPr lang="es-ES" sz="2800" dirty="0" err="1" smtClean="0"/>
              <a:t>Θ</a:t>
            </a:r>
            <a:r>
              <a:rPr lang="es-ES" sz="2800" dirty="0" smtClean="0"/>
              <a:t>(log N)</a:t>
            </a:r>
            <a:endParaRPr lang="es-ES" sz="2800" dirty="0"/>
          </a:p>
        </p:txBody>
      </p:sp>
      <p:sp>
        <p:nvSpPr>
          <p:cNvPr id="26" name="CuadroTexto 25"/>
          <p:cNvSpPr txBox="1"/>
          <p:nvPr/>
        </p:nvSpPr>
        <p:spPr>
          <a:xfrm>
            <a:off x="0" y="1184966"/>
            <a:ext cx="65788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>
                <a:latin typeface="Arial Narrow"/>
                <a:cs typeface="Arial Narrow"/>
              </a:rPr>
              <a:t>Let’s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remember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the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b="1" dirty="0" err="1" smtClean="0">
                <a:solidFill>
                  <a:srgbClr val="C40746"/>
                </a:solidFill>
                <a:latin typeface="Arial Narrow"/>
                <a:cs typeface="Arial Narrow"/>
              </a:rPr>
              <a:t>insert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operation</a:t>
            </a:r>
            <a:r>
              <a:rPr lang="es-ES" sz="2800" dirty="0" smtClean="0">
                <a:latin typeface="Arial Narrow"/>
                <a:cs typeface="Arial Narrow"/>
              </a:rPr>
              <a:t> (</a:t>
            </a:r>
            <a:r>
              <a:rPr lang="es-ES" sz="2800" dirty="0" err="1" smtClean="0">
                <a:latin typeface="Arial Narrow"/>
                <a:cs typeface="Arial Narrow"/>
              </a:rPr>
              <a:t>max-heap</a:t>
            </a:r>
            <a:r>
              <a:rPr lang="es-ES" sz="2800" dirty="0" smtClean="0">
                <a:latin typeface="Arial Narrow"/>
                <a:cs typeface="Arial Narrow"/>
              </a:rPr>
              <a:t>):</a:t>
            </a:r>
            <a:endParaRPr lang="es-ES" sz="28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700266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Constructing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-)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from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scratch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6" name="CuadroTexto 65"/>
          <p:cNvSpPr txBox="1"/>
          <p:nvPr/>
        </p:nvSpPr>
        <p:spPr>
          <a:xfrm>
            <a:off x="4010829" y="2069829"/>
            <a:ext cx="5134263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S::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with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elements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to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add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MAKE-HEAP(S)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H &lt;- new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r>
              <a:rPr lang="es-ES" dirty="0" smtClean="0">
                <a:latin typeface="Consolas"/>
                <a:cs typeface="Consolas"/>
              </a:rPr>
              <a:t> 0 ≤ i &lt; </a:t>
            </a:r>
            <a:r>
              <a:rPr lang="es-ES" dirty="0" err="1" smtClean="0">
                <a:latin typeface="Consolas"/>
                <a:cs typeface="Consolas"/>
              </a:rPr>
              <a:t>length</a:t>
            </a:r>
            <a:r>
              <a:rPr lang="es-ES" dirty="0" smtClean="0">
                <a:latin typeface="Consolas"/>
                <a:cs typeface="Consolas"/>
              </a:rPr>
              <a:t>(S)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INSERT!(H,S[i])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40335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uadroTexto 65"/>
          <p:cNvSpPr txBox="1"/>
          <p:nvPr/>
        </p:nvSpPr>
        <p:spPr>
          <a:xfrm>
            <a:off x="4010829" y="2069829"/>
            <a:ext cx="5134263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S::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with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elements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to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add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MAKE-HEAP(S)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H &lt;- new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r>
              <a:rPr lang="es-ES" dirty="0" smtClean="0">
                <a:latin typeface="Consolas"/>
                <a:cs typeface="Consolas"/>
              </a:rPr>
              <a:t> 0 ≤ i &lt; </a:t>
            </a:r>
            <a:r>
              <a:rPr lang="es-ES" dirty="0" err="1" smtClean="0">
                <a:latin typeface="Consolas"/>
                <a:cs typeface="Consolas"/>
              </a:rPr>
              <a:t>length</a:t>
            </a:r>
            <a:r>
              <a:rPr lang="es-ES" dirty="0" smtClean="0">
                <a:latin typeface="Consolas"/>
                <a:cs typeface="Consolas"/>
              </a:rPr>
              <a:t>(S)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INSERT!(H,S[i])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335202"/>
              </p:ext>
            </p:extLst>
          </p:nvPr>
        </p:nvGraphicFramePr>
        <p:xfrm>
          <a:off x="4010829" y="1461898"/>
          <a:ext cx="513317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5529"/>
                <a:gridCol w="855529"/>
                <a:gridCol w="855529"/>
                <a:gridCol w="855529"/>
                <a:gridCol w="855529"/>
                <a:gridCol w="8555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3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14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6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89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21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9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4222510" y="1105728"/>
            <a:ext cx="5066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		[1]		[2]	      [3]	    [4]	             [5]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0" name="Conector recto de flecha 9"/>
          <p:cNvCxnSpPr/>
          <p:nvPr/>
        </p:nvCxnSpPr>
        <p:spPr>
          <a:xfrm flipV="1">
            <a:off x="5309562" y="1858138"/>
            <a:ext cx="299875" cy="211691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Constructing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-)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from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scratch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4107720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uadroTexto 65"/>
          <p:cNvSpPr txBox="1"/>
          <p:nvPr/>
        </p:nvSpPr>
        <p:spPr>
          <a:xfrm>
            <a:off x="4010829" y="2069829"/>
            <a:ext cx="5134263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S::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with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elements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to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add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MAKE-HEAP(S)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H &lt;- new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r>
              <a:rPr lang="es-ES" dirty="0" smtClean="0">
                <a:latin typeface="Consolas"/>
                <a:cs typeface="Consolas"/>
              </a:rPr>
              <a:t> 0 ≤ i &lt; </a:t>
            </a:r>
            <a:r>
              <a:rPr lang="es-ES" dirty="0" err="1" smtClean="0">
                <a:latin typeface="Consolas"/>
                <a:cs typeface="Consolas"/>
              </a:rPr>
              <a:t>length</a:t>
            </a:r>
            <a:r>
              <a:rPr lang="es-ES" dirty="0" smtClean="0">
                <a:latin typeface="Consolas"/>
                <a:cs typeface="Consolas"/>
              </a:rPr>
              <a:t>(S)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INSERT!(H,S[i])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573736" y="2669609"/>
            <a:ext cx="4212667" cy="294086"/>
          </a:xfrm>
          <a:prstGeom prst="rect">
            <a:avLst/>
          </a:prstGeom>
          <a:noFill/>
          <a:ln w="28575" cmpd="sng"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30908"/>
              </p:ext>
            </p:extLst>
          </p:nvPr>
        </p:nvGraphicFramePr>
        <p:xfrm>
          <a:off x="4010829" y="1461898"/>
          <a:ext cx="513317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5529"/>
                <a:gridCol w="855529"/>
                <a:gridCol w="855529"/>
                <a:gridCol w="855529"/>
                <a:gridCol w="855529"/>
                <a:gridCol w="8555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3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14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6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89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21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9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4222510" y="1105728"/>
            <a:ext cx="5066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		[1]		[2]	      [3]	    [4]	             [5]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0" name="Conector recto de flecha 9"/>
          <p:cNvCxnSpPr/>
          <p:nvPr/>
        </p:nvCxnSpPr>
        <p:spPr>
          <a:xfrm flipV="1">
            <a:off x="5309562" y="1858138"/>
            <a:ext cx="299875" cy="211691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805274" y="1657892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A29"/>
                </a:solidFill>
              </a:rPr>
              <a:t>H</a:t>
            </a:r>
            <a:endParaRPr lang="es-ES" sz="2400" dirty="0">
              <a:solidFill>
                <a:srgbClr val="C40A29"/>
              </a:solidFill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>
            <a:off x="1128779" y="1911060"/>
            <a:ext cx="680472" cy="0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809251" y="169730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C40A29"/>
                </a:solidFill>
              </a:rPr>
              <a:t>NIL</a:t>
            </a:r>
            <a:endParaRPr lang="es-ES" dirty="0">
              <a:solidFill>
                <a:srgbClr val="C40A29"/>
              </a:solidFill>
            </a:endParaRP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Constructing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-)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from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scratch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140853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Your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new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teacher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2" name="Imagen 1" descr="IMG_8237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174310" y="1016888"/>
            <a:ext cx="3339818" cy="368843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801009" y="1238714"/>
            <a:ext cx="5342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 err="1" smtClean="0"/>
              <a:t>My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Alejandra Beghelli Zapata</a:t>
            </a:r>
          </a:p>
          <a:p>
            <a:pPr marL="285750" indent="-285750">
              <a:buFont typeface="Arial"/>
              <a:buChar char="•"/>
            </a:pPr>
            <a:r>
              <a:rPr lang="es-ES" dirty="0" err="1" smtClean="0"/>
              <a:t>Born</a:t>
            </a:r>
            <a:r>
              <a:rPr lang="es-ES" dirty="0" smtClean="0"/>
              <a:t> in (</a:t>
            </a:r>
            <a:r>
              <a:rPr lang="es-ES" dirty="0" err="1" smtClean="0"/>
              <a:t>crazy</a:t>
            </a:r>
            <a:r>
              <a:rPr lang="es-ES" dirty="0" smtClean="0"/>
              <a:t>) Valparaíso, Chile</a:t>
            </a: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2253" y="5276581"/>
            <a:ext cx="2029569" cy="152217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9379" y="5276581"/>
            <a:ext cx="1921472" cy="152217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156" y="5284104"/>
            <a:ext cx="2134743" cy="1514469"/>
          </a:xfrm>
          <a:prstGeom prst="rect">
            <a:avLst/>
          </a:prstGeom>
        </p:spPr>
      </p:pic>
      <p:sp>
        <p:nvSpPr>
          <p:cNvPr id="18" name="CuadroTexto 17"/>
          <p:cNvSpPr txBox="1"/>
          <p:nvPr/>
        </p:nvSpPr>
        <p:spPr>
          <a:xfrm>
            <a:off x="-50127" y="4782371"/>
            <a:ext cx="9194127" cy="39031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normAutofit fontScale="55000" lnSpcReduction="20000"/>
          </a:bodyPr>
          <a:lstStyle/>
          <a:p>
            <a:pPr algn="ctr"/>
            <a:endParaRPr lang="en-GB" sz="800" b="1" dirty="0" smtClean="0">
              <a:solidFill>
                <a:srgbClr val="FF0000"/>
              </a:solidFill>
            </a:endParaRPr>
          </a:p>
          <a:p>
            <a:pPr algn="ctr"/>
            <a:r>
              <a:rPr lang="en-GB" sz="3700" b="1" dirty="0" smtClean="0"/>
              <a:t>VALPARAÍSO</a:t>
            </a:r>
            <a:endParaRPr lang="en-GB" b="1" dirty="0"/>
          </a:p>
        </p:txBody>
      </p:sp>
      <p:grpSp>
        <p:nvGrpSpPr>
          <p:cNvPr id="20" name="Agrupar 19"/>
          <p:cNvGrpSpPr/>
          <p:nvPr/>
        </p:nvGrpSpPr>
        <p:grpSpPr>
          <a:xfrm>
            <a:off x="4210201" y="2006610"/>
            <a:ext cx="3017204" cy="2542224"/>
            <a:chOff x="4210201" y="2006610"/>
            <a:chExt cx="3017204" cy="2542224"/>
          </a:xfrm>
        </p:grpSpPr>
        <p:pic>
          <p:nvPicPr>
            <p:cNvPr id="13" name="Imagen 12" descr="Screen Shot 2019-01-14 at 15.47.51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10201" y="2006610"/>
              <a:ext cx="3017204" cy="2542224"/>
            </a:xfrm>
            <a:prstGeom prst="rect">
              <a:avLst/>
            </a:prstGeom>
          </p:spPr>
        </p:pic>
        <p:sp>
          <p:nvSpPr>
            <p:cNvPr id="19" name="Rectángulo 18"/>
            <p:cNvSpPr/>
            <p:nvPr/>
          </p:nvSpPr>
          <p:spPr>
            <a:xfrm>
              <a:off x="6224813" y="2339616"/>
              <a:ext cx="647040" cy="267385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91130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uadroTexto 65"/>
          <p:cNvSpPr txBox="1"/>
          <p:nvPr/>
        </p:nvSpPr>
        <p:spPr>
          <a:xfrm>
            <a:off x="4010829" y="2069829"/>
            <a:ext cx="5134263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S::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with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elements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to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add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MAKE-HEAP(S)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H &lt;- new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r>
              <a:rPr lang="es-ES" dirty="0" smtClean="0">
                <a:latin typeface="Consolas"/>
                <a:cs typeface="Consolas"/>
              </a:rPr>
              <a:t> 0 ≤ i &lt; </a:t>
            </a:r>
            <a:r>
              <a:rPr lang="es-ES" dirty="0" err="1" smtClean="0">
                <a:latin typeface="Consolas"/>
                <a:cs typeface="Consolas"/>
              </a:rPr>
              <a:t>length</a:t>
            </a:r>
            <a:r>
              <a:rPr lang="es-ES" dirty="0" smtClean="0">
                <a:latin typeface="Consolas"/>
                <a:cs typeface="Consolas"/>
              </a:rPr>
              <a:t>(S)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INSERT!(H,S[i])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573736" y="2916583"/>
            <a:ext cx="4212667" cy="294086"/>
          </a:xfrm>
          <a:prstGeom prst="rect">
            <a:avLst/>
          </a:prstGeom>
          <a:noFill/>
          <a:ln w="28575" cmpd="sng"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326162"/>
              </p:ext>
            </p:extLst>
          </p:nvPr>
        </p:nvGraphicFramePr>
        <p:xfrm>
          <a:off x="4010829" y="1461898"/>
          <a:ext cx="513317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5529"/>
                <a:gridCol w="855529"/>
                <a:gridCol w="855529"/>
                <a:gridCol w="855529"/>
                <a:gridCol w="855529"/>
                <a:gridCol w="8555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3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14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6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89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21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9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4222510" y="1105728"/>
            <a:ext cx="5066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		[1]		[2]	      [3]	    [4]	             [5]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0" name="Conector recto de flecha 9"/>
          <p:cNvCxnSpPr/>
          <p:nvPr/>
        </p:nvCxnSpPr>
        <p:spPr>
          <a:xfrm flipV="1">
            <a:off x="5309562" y="1858138"/>
            <a:ext cx="299875" cy="211691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805274" y="1657892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A29"/>
                </a:solidFill>
              </a:rPr>
              <a:t>H</a:t>
            </a:r>
            <a:endParaRPr lang="es-ES" sz="2400" dirty="0">
              <a:solidFill>
                <a:srgbClr val="C40A29"/>
              </a:solidFill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>
            <a:off x="1128779" y="1911060"/>
            <a:ext cx="680472" cy="0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809251" y="169730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C40A29"/>
                </a:solidFill>
              </a:rPr>
              <a:t>NIL</a:t>
            </a:r>
            <a:endParaRPr lang="es-ES" dirty="0">
              <a:solidFill>
                <a:srgbClr val="C40A29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952375" y="2863660"/>
            <a:ext cx="540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C40A29"/>
                </a:solidFill>
              </a:rPr>
              <a:t>i&lt;-0</a:t>
            </a:r>
            <a:endParaRPr lang="es-ES" dirty="0">
              <a:solidFill>
                <a:srgbClr val="C40A29"/>
              </a:solidFill>
            </a:endParaRPr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Constructing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-)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from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scratch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231528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uadroTexto 65"/>
          <p:cNvSpPr txBox="1"/>
          <p:nvPr/>
        </p:nvSpPr>
        <p:spPr>
          <a:xfrm>
            <a:off x="4010829" y="2069829"/>
            <a:ext cx="5134263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S::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with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elements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to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add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MAKE-HEAP(S)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H &lt;- new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r>
              <a:rPr lang="es-ES" dirty="0" smtClean="0">
                <a:latin typeface="Consolas"/>
                <a:cs typeface="Consolas"/>
              </a:rPr>
              <a:t> 0 ≤ i &lt; </a:t>
            </a:r>
            <a:r>
              <a:rPr lang="es-ES" dirty="0" err="1" smtClean="0">
                <a:latin typeface="Consolas"/>
                <a:cs typeface="Consolas"/>
              </a:rPr>
              <a:t>length</a:t>
            </a:r>
            <a:r>
              <a:rPr lang="es-ES" dirty="0" smtClean="0">
                <a:latin typeface="Consolas"/>
                <a:cs typeface="Consolas"/>
              </a:rPr>
              <a:t>(S)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INSERT!(H,S[i])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573736" y="3216480"/>
            <a:ext cx="4212667" cy="294086"/>
          </a:xfrm>
          <a:prstGeom prst="rect">
            <a:avLst/>
          </a:prstGeom>
          <a:noFill/>
          <a:ln w="28575" cmpd="sng"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375149"/>
              </p:ext>
            </p:extLst>
          </p:nvPr>
        </p:nvGraphicFramePr>
        <p:xfrm>
          <a:off x="4010829" y="1461898"/>
          <a:ext cx="513317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5529"/>
                <a:gridCol w="855529"/>
                <a:gridCol w="855529"/>
                <a:gridCol w="855529"/>
                <a:gridCol w="855529"/>
                <a:gridCol w="8555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3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14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6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89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21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9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4222510" y="1105728"/>
            <a:ext cx="5066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		[1]		[2]	      [3]	    [4]	             [5]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0" name="Conector recto de flecha 9"/>
          <p:cNvCxnSpPr/>
          <p:nvPr/>
        </p:nvCxnSpPr>
        <p:spPr>
          <a:xfrm flipV="1">
            <a:off x="5309562" y="1858138"/>
            <a:ext cx="299875" cy="211691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805274" y="1657892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A29"/>
                </a:solidFill>
              </a:rPr>
              <a:t>H</a:t>
            </a:r>
            <a:endParaRPr lang="es-ES" sz="2400" dirty="0">
              <a:solidFill>
                <a:srgbClr val="C40A29"/>
              </a:solidFill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>
            <a:off x="1128779" y="1911060"/>
            <a:ext cx="680472" cy="0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809251" y="169730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C40A29"/>
                </a:solidFill>
              </a:rPr>
              <a:t>NIL</a:t>
            </a:r>
            <a:endParaRPr lang="es-ES" dirty="0">
              <a:solidFill>
                <a:srgbClr val="C40A29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952375" y="3163557"/>
            <a:ext cx="540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C40A29"/>
                </a:solidFill>
              </a:rPr>
              <a:t>i&lt;-0</a:t>
            </a:r>
            <a:endParaRPr lang="es-ES" dirty="0">
              <a:solidFill>
                <a:srgbClr val="C40A29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3975549" y="1461923"/>
            <a:ext cx="893019" cy="413856"/>
          </a:xfrm>
          <a:prstGeom prst="rect">
            <a:avLst/>
          </a:prstGeom>
          <a:noFill/>
          <a:ln w="38100" cmpd="sng">
            <a:solidFill>
              <a:srgbClr val="C407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Constructing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-)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from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scratch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475733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05274" y="1657892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A29"/>
                </a:solidFill>
              </a:rPr>
              <a:t>H</a:t>
            </a:r>
            <a:endParaRPr lang="es-ES" sz="2400" dirty="0">
              <a:solidFill>
                <a:srgbClr val="C40A29"/>
              </a:solidFill>
            </a:endParaRPr>
          </a:p>
        </p:txBody>
      </p:sp>
      <p:cxnSp>
        <p:nvCxnSpPr>
          <p:cNvPr id="8" name="Conector recto de flecha 7"/>
          <p:cNvCxnSpPr/>
          <p:nvPr/>
        </p:nvCxnSpPr>
        <p:spPr>
          <a:xfrm>
            <a:off x="1128779" y="1911060"/>
            <a:ext cx="680472" cy="0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809251" y="169730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C40A29"/>
                </a:solidFill>
              </a:rPr>
              <a:t>NIL</a:t>
            </a:r>
            <a:endParaRPr lang="es-ES" dirty="0">
              <a:solidFill>
                <a:srgbClr val="C40A29"/>
              </a:solidFill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4099029" y="2069829"/>
            <a:ext cx="5044971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:: Max-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INSERT!(</a:t>
            </a:r>
            <a:r>
              <a:rPr lang="es-ES" dirty="0" err="1" smtClean="0">
                <a:latin typeface="Consolas"/>
                <a:cs typeface="Consolas"/>
              </a:rPr>
              <a:t>heap,object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 &lt;- NEXT 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 &lt;- PARENT(s)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p ≠ NIL ^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r>
              <a:rPr lang="es-ES" dirty="0" smtClean="0">
                <a:latin typeface="Consolas"/>
                <a:cs typeface="Consolas"/>
              </a:rPr>
              <a:t>&lt; 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r>
              <a:rPr lang="es-ES" dirty="0" smtClean="0">
                <a:latin typeface="Consolas"/>
                <a:cs typeface="Consolas"/>
              </a:rPr>
              <a:t>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s&lt;-p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p&lt;-PARENT(p)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 flipH="1">
            <a:off x="7073536" y="1657892"/>
            <a:ext cx="511552" cy="794229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H="1">
            <a:off x="7737488" y="1642869"/>
            <a:ext cx="511552" cy="794229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8178480" y="1287806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A29"/>
                </a:solidFill>
              </a:rPr>
              <a:t>3</a:t>
            </a:r>
            <a:endParaRPr lang="es-ES" sz="2400" dirty="0">
              <a:solidFill>
                <a:srgbClr val="C40A29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7514528" y="1316720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A29"/>
                </a:solidFill>
              </a:rPr>
              <a:t>H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2181154" y="6439023"/>
            <a:ext cx="119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3 </a:t>
            </a:r>
            <a:r>
              <a:rPr lang="es-ES" sz="2400" dirty="0" err="1" smtClean="0"/>
              <a:t>object</a:t>
            </a:r>
            <a:endParaRPr lang="es-ES" sz="2400" dirty="0"/>
          </a:p>
        </p:txBody>
      </p:sp>
      <p:sp>
        <p:nvSpPr>
          <p:cNvPr id="23" name="Flecha arriba 22"/>
          <p:cNvSpPr/>
          <p:nvPr/>
        </p:nvSpPr>
        <p:spPr>
          <a:xfrm>
            <a:off x="2251714" y="5839223"/>
            <a:ext cx="270769" cy="599800"/>
          </a:xfrm>
          <a:prstGeom prst="upArrow">
            <a:avLst/>
          </a:prstGeom>
          <a:solidFill>
            <a:srgbClr val="C40746"/>
          </a:solidFill>
          <a:ln>
            <a:solidFill>
              <a:srgbClr val="C407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Constructing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-)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from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scratch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85429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322920" y="1547552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A29"/>
                </a:solidFill>
              </a:rPr>
              <a:t>H</a:t>
            </a:r>
            <a:endParaRPr lang="es-ES" sz="2400" dirty="0">
              <a:solidFill>
                <a:srgbClr val="C40A29"/>
              </a:solidFill>
            </a:endParaRPr>
          </a:p>
        </p:txBody>
      </p:sp>
      <p:cxnSp>
        <p:nvCxnSpPr>
          <p:cNvPr id="8" name="Conector recto de flecha 7"/>
          <p:cNvCxnSpPr>
            <a:endCxn id="21" idx="0"/>
          </p:cNvCxnSpPr>
          <p:nvPr/>
        </p:nvCxnSpPr>
        <p:spPr>
          <a:xfrm>
            <a:off x="1511133" y="2069829"/>
            <a:ext cx="0" cy="291079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4099029" y="2069829"/>
            <a:ext cx="5044971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:: Max-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INSERT!(</a:t>
            </a:r>
            <a:r>
              <a:rPr lang="es-ES" dirty="0" err="1" smtClean="0">
                <a:latin typeface="Consolas"/>
                <a:cs typeface="Consolas"/>
              </a:rPr>
              <a:t>heap,object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 &lt;- NEXT 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 &lt;- PARENT(s)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p ≠ NIL ^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r>
              <a:rPr lang="es-ES" dirty="0" smtClean="0">
                <a:latin typeface="Consolas"/>
                <a:cs typeface="Consolas"/>
              </a:rPr>
              <a:t>&lt; 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r>
              <a:rPr lang="es-ES" dirty="0" smtClean="0">
                <a:latin typeface="Consolas"/>
                <a:cs typeface="Consolas"/>
              </a:rPr>
              <a:t>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s&lt;-p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p&lt;-PARENT(p)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4913692" y="2687270"/>
            <a:ext cx="4212667" cy="294086"/>
          </a:xfrm>
          <a:prstGeom prst="rect">
            <a:avLst/>
          </a:prstGeom>
          <a:noFill/>
          <a:ln w="28575" cmpd="sng"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/>
          <p:cNvCxnSpPr/>
          <p:nvPr/>
        </p:nvCxnSpPr>
        <p:spPr>
          <a:xfrm flipH="1">
            <a:off x="7073536" y="1657892"/>
            <a:ext cx="511552" cy="794229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H="1">
            <a:off x="7737488" y="1642869"/>
            <a:ext cx="511552" cy="794229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8178480" y="1287806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A29"/>
                </a:solidFill>
              </a:rPr>
              <a:t>3</a:t>
            </a:r>
            <a:endParaRPr lang="es-ES" sz="2400" dirty="0">
              <a:solidFill>
                <a:srgbClr val="C40A29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7514528" y="1316720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A29"/>
                </a:solidFill>
              </a:rPr>
              <a:t>H</a:t>
            </a:r>
          </a:p>
        </p:txBody>
      </p:sp>
      <p:sp>
        <p:nvSpPr>
          <p:cNvPr id="21" name="Elipse 20"/>
          <p:cNvSpPr/>
          <p:nvPr/>
        </p:nvSpPr>
        <p:spPr>
          <a:xfrm>
            <a:off x="1172587" y="236090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23" name="Conector recto de flecha 22"/>
          <p:cNvCxnSpPr/>
          <p:nvPr/>
        </p:nvCxnSpPr>
        <p:spPr>
          <a:xfrm flipH="1">
            <a:off x="1849679" y="2617297"/>
            <a:ext cx="354110" cy="5488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2210511" y="2359005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746"/>
                </a:solidFill>
              </a:rPr>
              <a:t>s</a:t>
            </a:r>
            <a:endParaRPr lang="es-ES" sz="2400" dirty="0">
              <a:solidFill>
                <a:srgbClr val="C40746"/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2181154" y="6439023"/>
            <a:ext cx="119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3 </a:t>
            </a:r>
            <a:r>
              <a:rPr lang="es-ES" sz="2400" dirty="0" err="1" smtClean="0"/>
              <a:t>object</a:t>
            </a:r>
            <a:endParaRPr lang="es-ES" sz="2400" dirty="0"/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Constructing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-)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from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scratch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8684166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322920" y="1547552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A29"/>
                </a:solidFill>
              </a:rPr>
              <a:t>H</a:t>
            </a:r>
            <a:endParaRPr lang="es-ES" sz="2400" dirty="0">
              <a:solidFill>
                <a:srgbClr val="C40A29"/>
              </a:solidFill>
            </a:endParaRPr>
          </a:p>
        </p:txBody>
      </p:sp>
      <p:cxnSp>
        <p:nvCxnSpPr>
          <p:cNvPr id="8" name="Conector recto de flecha 7"/>
          <p:cNvCxnSpPr>
            <a:endCxn id="21" idx="0"/>
          </p:cNvCxnSpPr>
          <p:nvPr/>
        </p:nvCxnSpPr>
        <p:spPr>
          <a:xfrm>
            <a:off x="1511133" y="2069829"/>
            <a:ext cx="0" cy="291079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4099029" y="2069829"/>
            <a:ext cx="5044971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:: Max-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INSERT!(</a:t>
            </a:r>
            <a:r>
              <a:rPr lang="es-ES" dirty="0" err="1" smtClean="0">
                <a:latin typeface="Consolas"/>
                <a:cs typeface="Consolas"/>
              </a:rPr>
              <a:t>heap,object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 &lt;- NEXT 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 &lt;- PARENT(s)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p ≠ NIL ^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r>
              <a:rPr lang="es-ES" dirty="0" smtClean="0">
                <a:latin typeface="Consolas"/>
                <a:cs typeface="Consolas"/>
              </a:rPr>
              <a:t>&lt; 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r>
              <a:rPr lang="es-ES" dirty="0" smtClean="0">
                <a:latin typeface="Consolas"/>
                <a:cs typeface="Consolas"/>
              </a:rPr>
              <a:t>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s&lt;-p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p&lt;-PARENT(p)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4913692" y="2934244"/>
            <a:ext cx="4212667" cy="294086"/>
          </a:xfrm>
          <a:prstGeom prst="rect">
            <a:avLst/>
          </a:prstGeom>
          <a:noFill/>
          <a:ln w="28575" cmpd="sng"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/>
          <p:cNvCxnSpPr/>
          <p:nvPr/>
        </p:nvCxnSpPr>
        <p:spPr>
          <a:xfrm flipH="1">
            <a:off x="7073536" y="1657892"/>
            <a:ext cx="511552" cy="794229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H="1">
            <a:off x="7737488" y="1642869"/>
            <a:ext cx="511552" cy="794229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8178480" y="1287806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A29"/>
                </a:solidFill>
              </a:rPr>
              <a:t>3</a:t>
            </a:r>
            <a:endParaRPr lang="es-ES" sz="2400" dirty="0">
              <a:solidFill>
                <a:srgbClr val="C40A29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7514528" y="1316720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A29"/>
                </a:solidFill>
              </a:rPr>
              <a:t>H</a:t>
            </a:r>
          </a:p>
        </p:txBody>
      </p:sp>
      <p:sp>
        <p:nvSpPr>
          <p:cNvPr id="21" name="Elipse 20"/>
          <p:cNvSpPr/>
          <p:nvPr/>
        </p:nvSpPr>
        <p:spPr>
          <a:xfrm>
            <a:off x="1172587" y="236090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23" name="Conector recto de flecha 22"/>
          <p:cNvCxnSpPr/>
          <p:nvPr/>
        </p:nvCxnSpPr>
        <p:spPr>
          <a:xfrm flipH="1">
            <a:off x="1849679" y="2617297"/>
            <a:ext cx="354110" cy="5488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2210511" y="2359005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746"/>
                </a:solidFill>
              </a:rPr>
              <a:t>s</a:t>
            </a:r>
            <a:endParaRPr lang="es-ES" sz="2400" dirty="0">
              <a:solidFill>
                <a:srgbClr val="C40746"/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2181154" y="6439023"/>
            <a:ext cx="119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3 </a:t>
            </a:r>
            <a:r>
              <a:rPr lang="es-ES" sz="2400" dirty="0" err="1" smtClean="0"/>
              <a:t>object</a:t>
            </a:r>
            <a:endParaRPr lang="es-ES" sz="2400" dirty="0"/>
          </a:p>
        </p:txBody>
      </p:sp>
      <p:cxnSp>
        <p:nvCxnSpPr>
          <p:cNvPr id="27" name="Conector recto de flecha 26"/>
          <p:cNvCxnSpPr/>
          <p:nvPr/>
        </p:nvCxnSpPr>
        <p:spPr>
          <a:xfrm flipH="1">
            <a:off x="2661021" y="2097288"/>
            <a:ext cx="354110" cy="5488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3021853" y="1838996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746"/>
                </a:solidFill>
              </a:rPr>
              <a:t>p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251714" y="189108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C40A29"/>
                </a:solidFill>
              </a:rPr>
              <a:t>NIL</a:t>
            </a:r>
            <a:endParaRPr lang="es-ES" dirty="0">
              <a:solidFill>
                <a:srgbClr val="C40A29"/>
              </a:solidFill>
            </a:endParaRPr>
          </a:p>
        </p:txBody>
      </p:sp>
      <p:sp>
        <p:nvSpPr>
          <p:cNvPr id="2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Constructing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-)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from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scratch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083278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322920" y="1547552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A29"/>
                </a:solidFill>
              </a:rPr>
              <a:t>H</a:t>
            </a:r>
            <a:endParaRPr lang="es-ES" sz="2400" dirty="0">
              <a:solidFill>
                <a:srgbClr val="C40A29"/>
              </a:solidFill>
            </a:endParaRPr>
          </a:p>
        </p:txBody>
      </p:sp>
      <p:cxnSp>
        <p:nvCxnSpPr>
          <p:cNvPr id="8" name="Conector recto de flecha 7"/>
          <p:cNvCxnSpPr>
            <a:endCxn id="21" idx="0"/>
          </p:cNvCxnSpPr>
          <p:nvPr/>
        </p:nvCxnSpPr>
        <p:spPr>
          <a:xfrm>
            <a:off x="1511133" y="2069829"/>
            <a:ext cx="0" cy="291079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4099029" y="2069829"/>
            <a:ext cx="5044971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:: Max-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INSERT!(</a:t>
            </a:r>
            <a:r>
              <a:rPr lang="es-ES" dirty="0" err="1" smtClean="0">
                <a:latin typeface="Consolas"/>
                <a:cs typeface="Consolas"/>
              </a:rPr>
              <a:t>heap,object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 &lt;- NEXT 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 &lt;- PARENT(s)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p ≠ NIL ^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r>
              <a:rPr lang="es-ES" dirty="0" smtClean="0">
                <a:latin typeface="Consolas"/>
                <a:cs typeface="Consolas"/>
              </a:rPr>
              <a:t>&lt; 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r>
              <a:rPr lang="es-ES" dirty="0" smtClean="0">
                <a:latin typeface="Consolas"/>
                <a:cs typeface="Consolas"/>
              </a:rPr>
              <a:t>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s&lt;-p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p&lt;-PARENT(p)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4913692" y="3234141"/>
            <a:ext cx="4212667" cy="294086"/>
          </a:xfrm>
          <a:prstGeom prst="rect">
            <a:avLst/>
          </a:prstGeom>
          <a:noFill/>
          <a:ln w="28575" cmpd="sng"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/>
          <p:cNvCxnSpPr/>
          <p:nvPr/>
        </p:nvCxnSpPr>
        <p:spPr>
          <a:xfrm flipH="1">
            <a:off x="7073536" y="1657892"/>
            <a:ext cx="511552" cy="794229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H="1">
            <a:off x="7737488" y="1642869"/>
            <a:ext cx="511552" cy="794229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8178480" y="1287806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A29"/>
                </a:solidFill>
              </a:rPr>
              <a:t>3</a:t>
            </a:r>
            <a:endParaRPr lang="es-ES" sz="2400" dirty="0">
              <a:solidFill>
                <a:srgbClr val="C40A29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7514528" y="1316720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A29"/>
                </a:solidFill>
              </a:rPr>
              <a:t>H</a:t>
            </a:r>
          </a:p>
        </p:txBody>
      </p:sp>
      <p:sp>
        <p:nvSpPr>
          <p:cNvPr id="21" name="Elipse 20"/>
          <p:cNvSpPr/>
          <p:nvPr/>
        </p:nvSpPr>
        <p:spPr>
          <a:xfrm>
            <a:off x="1172587" y="236090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23" name="Conector recto de flecha 22"/>
          <p:cNvCxnSpPr/>
          <p:nvPr/>
        </p:nvCxnSpPr>
        <p:spPr>
          <a:xfrm flipH="1">
            <a:off x="1849679" y="2617297"/>
            <a:ext cx="354110" cy="5488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2210511" y="2359005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746"/>
                </a:solidFill>
              </a:rPr>
              <a:t>s</a:t>
            </a:r>
            <a:endParaRPr lang="es-ES" sz="2400" dirty="0">
              <a:solidFill>
                <a:srgbClr val="C40746"/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2181154" y="6439023"/>
            <a:ext cx="119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3 </a:t>
            </a:r>
            <a:r>
              <a:rPr lang="es-ES" sz="2400" dirty="0" err="1" smtClean="0"/>
              <a:t>object</a:t>
            </a:r>
            <a:endParaRPr lang="es-ES" sz="2400" dirty="0"/>
          </a:p>
        </p:txBody>
      </p:sp>
      <p:cxnSp>
        <p:nvCxnSpPr>
          <p:cNvPr id="27" name="Conector recto de flecha 26"/>
          <p:cNvCxnSpPr/>
          <p:nvPr/>
        </p:nvCxnSpPr>
        <p:spPr>
          <a:xfrm flipH="1">
            <a:off x="2661021" y="2097288"/>
            <a:ext cx="354110" cy="5488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3021853" y="1838996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746"/>
                </a:solidFill>
              </a:rPr>
              <a:t>p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251714" y="189108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C40A29"/>
                </a:solidFill>
              </a:rPr>
              <a:t>NIL</a:t>
            </a:r>
            <a:endParaRPr lang="es-ES" dirty="0">
              <a:solidFill>
                <a:srgbClr val="C40A29"/>
              </a:solidFill>
            </a:endParaRPr>
          </a:p>
        </p:txBody>
      </p:sp>
      <p:sp>
        <p:nvSpPr>
          <p:cNvPr id="26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Constructing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-)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from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scratch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390993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322920" y="1547552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A29"/>
                </a:solidFill>
              </a:rPr>
              <a:t>H</a:t>
            </a:r>
            <a:endParaRPr lang="es-ES" sz="2400" dirty="0">
              <a:solidFill>
                <a:srgbClr val="C40A29"/>
              </a:solidFill>
            </a:endParaRPr>
          </a:p>
        </p:txBody>
      </p:sp>
      <p:cxnSp>
        <p:nvCxnSpPr>
          <p:cNvPr id="8" name="Conector recto de flecha 7"/>
          <p:cNvCxnSpPr>
            <a:endCxn id="21" idx="0"/>
          </p:cNvCxnSpPr>
          <p:nvPr/>
        </p:nvCxnSpPr>
        <p:spPr>
          <a:xfrm>
            <a:off x="1511133" y="2069829"/>
            <a:ext cx="0" cy="291079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4099029" y="2069829"/>
            <a:ext cx="5044971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:: Max-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INSERT!(</a:t>
            </a:r>
            <a:r>
              <a:rPr lang="es-ES" dirty="0" err="1" smtClean="0">
                <a:latin typeface="Consolas"/>
                <a:cs typeface="Consolas"/>
              </a:rPr>
              <a:t>heap,object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 &lt;- NEXT 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 &lt;- PARENT(s)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p ≠ NIL ^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r>
              <a:rPr lang="es-ES" dirty="0" smtClean="0">
                <a:latin typeface="Consolas"/>
                <a:cs typeface="Consolas"/>
              </a:rPr>
              <a:t>&lt; 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r>
              <a:rPr lang="es-ES" dirty="0" smtClean="0">
                <a:latin typeface="Consolas"/>
                <a:cs typeface="Consolas"/>
              </a:rPr>
              <a:t>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s&lt;-p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p&lt;-PARENT(p)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4913692" y="4610139"/>
            <a:ext cx="4212667" cy="294086"/>
          </a:xfrm>
          <a:prstGeom prst="rect">
            <a:avLst/>
          </a:prstGeom>
          <a:noFill/>
          <a:ln w="28575" cmpd="sng"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/>
          <p:cNvCxnSpPr/>
          <p:nvPr/>
        </p:nvCxnSpPr>
        <p:spPr>
          <a:xfrm flipH="1">
            <a:off x="7073536" y="1657892"/>
            <a:ext cx="511552" cy="794229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H="1">
            <a:off x="7737488" y="1642869"/>
            <a:ext cx="511552" cy="794229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8178480" y="1287806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A29"/>
                </a:solidFill>
              </a:rPr>
              <a:t>3</a:t>
            </a:r>
            <a:endParaRPr lang="es-ES" sz="2400" dirty="0">
              <a:solidFill>
                <a:srgbClr val="C40A29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7514528" y="1316720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A29"/>
                </a:solidFill>
              </a:rPr>
              <a:t>H</a:t>
            </a:r>
          </a:p>
        </p:txBody>
      </p:sp>
      <p:sp>
        <p:nvSpPr>
          <p:cNvPr id="21" name="Elipse 20"/>
          <p:cNvSpPr/>
          <p:nvPr/>
        </p:nvSpPr>
        <p:spPr>
          <a:xfrm>
            <a:off x="1172587" y="236090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C40746"/>
                </a:solidFill>
              </a:rPr>
              <a:t>3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23" name="Conector recto de flecha 22"/>
          <p:cNvCxnSpPr/>
          <p:nvPr/>
        </p:nvCxnSpPr>
        <p:spPr>
          <a:xfrm flipH="1">
            <a:off x="1849679" y="2617297"/>
            <a:ext cx="354110" cy="5488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2210511" y="2359005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746"/>
                </a:solidFill>
              </a:rPr>
              <a:t>s</a:t>
            </a:r>
            <a:endParaRPr lang="es-ES" sz="2400" dirty="0">
              <a:solidFill>
                <a:srgbClr val="C40746"/>
              </a:solidFill>
            </a:endParaRPr>
          </a:p>
        </p:txBody>
      </p:sp>
      <p:sp>
        <p:nvSpPr>
          <p:cNvPr id="25" name="CuadroTexto 24"/>
          <p:cNvSpPr txBox="1"/>
          <p:nvPr/>
        </p:nvSpPr>
        <p:spPr>
          <a:xfrm>
            <a:off x="2181154" y="6439023"/>
            <a:ext cx="119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3 </a:t>
            </a:r>
            <a:r>
              <a:rPr lang="es-ES" sz="2400" dirty="0" err="1" smtClean="0"/>
              <a:t>object</a:t>
            </a:r>
            <a:endParaRPr lang="es-ES" sz="2400" dirty="0"/>
          </a:p>
        </p:txBody>
      </p:sp>
      <p:cxnSp>
        <p:nvCxnSpPr>
          <p:cNvPr id="27" name="Conector recto de flecha 26"/>
          <p:cNvCxnSpPr/>
          <p:nvPr/>
        </p:nvCxnSpPr>
        <p:spPr>
          <a:xfrm flipH="1">
            <a:off x="2661021" y="2097288"/>
            <a:ext cx="354110" cy="5488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3021853" y="1838996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746"/>
                </a:solidFill>
              </a:rPr>
              <a:t>p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251714" y="189108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C40A29"/>
                </a:solidFill>
              </a:rPr>
              <a:t>NIL</a:t>
            </a:r>
            <a:endParaRPr lang="es-ES" dirty="0">
              <a:solidFill>
                <a:srgbClr val="C40A29"/>
              </a:solidFill>
            </a:endParaRPr>
          </a:p>
        </p:txBody>
      </p:sp>
      <p:sp>
        <p:nvSpPr>
          <p:cNvPr id="26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Constructing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-)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from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scratch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790314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322920" y="1547552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A29"/>
                </a:solidFill>
              </a:rPr>
              <a:t>H</a:t>
            </a:r>
            <a:endParaRPr lang="es-ES" sz="2400" dirty="0">
              <a:solidFill>
                <a:srgbClr val="C40A29"/>
              </a:solidFill>
            </a:endParaRPr>
          </a:p>
        </p:txBody>
      </p:sp>
      <p:cxnSp>
        <p:nvCxnSpPr>
          <p:cNvPr id="8" name="Conector recto de flecha 7"/>
          <p:cNvCxnSpPr>
            <a:endCxn id="21" idx="0"/>
          </p:cNvCxnSpPr>
          <p:nvPr/>
        </p:nvCxnSpPr>
        <p:spPr>
          <a:xfrm>
            <a:off x="1511133" y="2069829"/>
            <a:ext cx="0" cy="291079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4099029" y="2069829"/>
            <a:ext cx="5044971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:: Max-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INSERT!(</a:t>
            </a:r>
            <a:r>
              <a:rPr lang="es-ES" dirty="0" err="1" smtClean="0">
                <a:latin typeface="Consolas"/>
                <a:cs typeface="Consolas"/>
              </a:rPr>
              <a:t>heap,object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 &lt;- NEXT 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 &lt;- PARENT(s)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p ≠ NIL ^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r>
              <a:rPr lang="es-ES" dirty="0" smtClean="0">
                <a:latin typeface="Consolas"/>
                <a:cs typeface="Consolas"/>
              </a:rPr>
              <a:t>&lt; 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r>
              <a:rPr lang="es-ES" dirty="0" smtClean="0">
                <a:latin typeface="Consolas"/>
                <a:cs typeface="Consolas"/>
              </a:rPr>
              <a:t>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s&lt;-p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p&lt;-PARENT(p)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4099029" y="4904225"/>
            <a:ext cx="4212667" cy="294086"/>
          </a:xfrm>
          <a:prstGeom prst="rect">
            <a:avLst/>
          </a:prstGeom>
          <a:noFill/>
          <a:ln w="28575" cmpd="sng"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/>
          <p:cNvCxnSpPr/>
          <p:nvPr/>
        </p:nvCxnSpPr>
        <p:spPr>
          <a:xfrm flipH="1">
            <a:off x="7073536" y="1657892"/>
            <a:ext cx="511552" cy="794229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H="1">
            <a:off x="7737488" y="1642869"/>
            <a:ext cx="511552" cy="794229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8178480" y="1287806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A29"/>
                </a:solidFill>
              </a:rPr>
              <a:t>3</a:t>
            </a:r>
            <a:endParaRPr lang="es-ES" sz="2400" dirty="0">
              <a:solidFill>
                <a:srgbClr val="C40A29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7514528" y="1316720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A29"/>
                </a:solidFill>
              </a:rPr>
              <a:t>H</a:t>
            </a:r>
          </a:p>
        </p:txBody>
      </p:sp>
      <p:sp>
        <p:nvSpPr>
          <p:cNvPr id="21" name="Elipse 20"/>
          <p:cNvSpPr/>
          <p:nvPr/>
        </p:nvSpPr>
        <p:spPr>
          <a:xfrm>
            <a:off x="1172587" y="236090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C40746"/>
                </a:solidFill>
              </a:rPr>
              <a:t>3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23" name="Conector recto de flecha 22"/>
          <p:cNvCxnSpPr/>
          <p:nvPr/>
        </p:nvCxnSpPr>
        <p:spPr>
          <a:xfrm flipH="1">
            <a:off x="1849679" y="2617297"/>
            <a:ext cx="354110" cy="5488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uadroTexto 23"/>
          <p:cNvSpPr txBox="1"/>
          <p:nvPr/>
        </p:nvSpPr>
        <p:spPr>
          <a:xfrm>
            <a:off x="2210511" y="2359005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746"/>
                </a:solidFill>
              </a:rPr>
              <a:t>s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27" name="Conector recto de flecha 26"/>
          <p:cNvCxnSpPr/>
          <p:nvPr/>
        </p:nvCxnSpPr>
        <p:spPr>
          <a:xfrm flipH="1">
            <a:off x="2661021" y="2097288"/>
            <a:ext cx="354110" cy="5488"/>
          </a:xfrm>
          <a:prstGeom prst="straightConnector1">
            <a:avLst/>
          </a:prstGeom>
          <a:ln>
            <a:solidFill>
              <a:srgbClr val="C40A2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3021853" y="1838996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746"/>
                </a:solidFill>
              </a:rPr>
              <a:t>p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2251714" y="189108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C40A29"/>
                </a:solidFill>
              </a:rPr>
              <a:t>NIL</a:t>
            </a:r>
            <a:endParaRPr lang="es-ES" dirty="0">
              <a:solidFill>
                <a:srgbClr val="C40A29"/>
              </a:solidFill>
            </a:endParaRPr>
          </a:p>
        </p:txBody>
      </p:sp>
      <p:sp>
        <p:nvSpPr>
          <p:cNvPr id="26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Constructing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-)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from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scratch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701926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uadroTexto 65"/>
          <p:cNvSpPr txBox="1"/>
          <p:nvPr/>
        </p:nvSpPr>
        <p:spPr>
          <a:xfrm>
            <a:off x="4010829" y="2069829"/>
            <a:ext cx="5134263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S::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with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elements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to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add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MAKE-HEAP(S)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H &lt;- new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r>
              <a:rPr lang="es-ES" dirty="0" smtClean="0">
                <a:latin typeface="Consolas"/>
                <a:cs typeface="Consolas"/>
              </a:rPr>
              <a:t> 0 ≤ i &lt; </a:t>
            </a:r>
            <a:r>
              <a:rPr lang="es-ES" dirty="0" err="1" smtClean="0">
                <a:latin typeface="Consolas"/>
                <a:cs typeface="Consolas"/>
              </a:rPr>
              <a:t>length</a:t>
            </a:r>
            <a:r>
              <a:rPr lang="es-ES" dirty="0" smtClean="0">
                <a:latin typeface="Consolas"/>
                <a:cs typeface="Consolas"/>
              </a:rPr>
              <a:t>(S)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INSERT!(H,S[i])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573736" y="2916583"/>
            <a:ext cx="4212667" cy="294086"/>
          </a:xfrm>
          <a:prstGeom prst="rect">
            <a:avLst/>
          </a:prstGeom>
          <a:noFill/>
          <a:ln w="28575" cmpd="sng"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9969387"/>
              </p:ext>
            </p:extLst>
          </p:nvPr>
        </p:nvGraphicFramePr>
        <p:xfrm>
          <a:off x="4010829" y="1461898"/>
          <a:ext cx="513317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5529"/>
                <a:gridCol w="855529"/>
                <a:gridCol w="855529"/>
                <a:gridCol w="855529"/>
                <a:gridCol w="855529"/>
                <a:gridCol w="8555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3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14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6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89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21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9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4222510" y="1105728"/>
            <a:ext cx="5066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		[1]		[2]	      [3]	    [4]	             [5]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952375" y="2863660"/>
            <a:ext cx="540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C40A29"/>
                </a:solidFill>
              </a:rPr>
              <a:t>i&lt;-1</a:t>
            </a:r>
            <a:endParaRPr lang="es-ES" dirty="0">
              <a:solidFill>
                <a:srgbClr val="C40A29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4839909" y="1461923"/>
            <a:ext cx="893019" cy="413856"/>
          </a:xfrm>
          <a:prstGeom prst="rect">
            <a:avLst/>
          </a:prstGeom>
          <a:noFill/>
          <a:ln w="38100" cmpd="sng">
            <a:solidFill>
              <a:srgbClr val="C407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1322920" y="1547552"/>
            <a:ext cx="37642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2400" dirty="0" smtClean="0"/>
              <a:t>H</a:t>
            </a:r>
            <a:endParaRPr lang="es-ES" sz="2400" dirty="0"/>
          </a:p>
        </p:txBody>
      </p:sp>
      <p:cxnSp>
        <p:nvCxnSpPr>
          <p:cNvPr id="19" name="Conector recto de flecha 18"/>
          <p:cNvCxnSpPr>
            <a:endCxn id="20" idx="0"/>
          </p:cNvCxnSpPr>
          <p:nvPr/>
        </p:nvCxnSpPr>
        <p:spPr>
          <a:xfrm>
            <a:off x="1511133" y="2069829"/>
            <a:ext cx="0" cy="2910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>
            <a:off x="1172587" y="236090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3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Constructing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-)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from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scratch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885879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uadroTexto 65"/>
          <p:cNvSpPr txBox="1"/>
          <p:nvPr/>
        </p:nvSpPr>
        <p:spPr>
          <a:xfrm>
            <a:off x="4010829" y="2069829"/>
            <a:ext cx="5134263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S::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with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elements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to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add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MAKE-HEAP(S)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H &lt;- new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r>
              <a:rPr lang="es-ES" dirty="0" smtClean="0">
                <a:latin typeface="Consolas"/>
                <a:cs typeface="Consolas"/>
              </a:rPr>
              <a:t> 0 ≤ i &lt; </a:t>
            </a:r>
            <a:r>
              <a:rPr lang="es-ES" dirty="0" err="1" smtClean="0">
                <a:latin typeface="Consolas"/>
                <a:cs typeface="Consolas"/>
              </a:rPr>
              <a:t>length</a:t>
            </a:r>
            <a:r>
              <a:rPr lang="es-ES" dirty="0" smtClean="0">
                <a:latin typeface="Consolas"/>
                <a:cs typeface="Consolas"/>
              </a:rPr>
              <a:t>(S)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INSERT!(H,S[i])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573736" y="3216480"/>
            <a:ext cx="4212667" cy="294086"/>
          </a:xfrm>
          <a:prstGeom prst="rect">
            <a:avLst/>
          </a:prstGeom>
          <a:noFill/>
          <a:ln w="28575" cmpd="sng"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621907"/>
              </p:ext>
            </p:extLst>
          </p:nvPr>
        </p:nvGraphicFramePr>
        <p:xfrm>
          <a:off x="4010829" y="1461898"/>
          <a:ext cx="513317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5529"/>
                <a:gridCol w="855529"/>
                <a:gridCol w="855529"/>
                <a:gridCol w="855529"/>
                <a:gridCol w="855529"/>
                <a:gridCol w="8555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3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14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6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89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21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9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4222510" y="1105728"/>
            <a:ext cx="5066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		[1]		[2]	      [3]	    [4]	             [5]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952375" y="3128275"/>
            <a:ext cx="540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C40A29"/>
                </a:solidFill>
              </a:rPr>
              <a:t>i&lt;-1</a:t>
            </a:r>
            <a:endParaRPr lang="es-ES" dirty="0">
              <a:solidFill>
                <a:srgbClr val="C40A29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4839909" y="1461923"/>
            <a:ext cx="893019" cy="413856"/>
          </a:xfrm>
          <a:prstGeom prst="rect">
            <a:avLst/>
          </a:prstGeom>
          <a:noFill/>
          <a:ln w="38100" cmpd="sng">
            <a:solidFill>
              <a:srgbClr val="C407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CuadroTexto 17"/>
          <p:cNvSpPr txBox="1"/>
          <p:nvPr/>
        </p:nvSpPr>
        <p:spPr>
          <a:xfrm>
            <a:off x="1322920" y="1547552"/>
            <a:ext cx="37642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2400" dirty="0" smtClean="0"/>
              <a:t>H</a:t>
            </a:r>
            <a:endParaRPr lang="es-ES" sz="2400" dirty="0"/>
          </a:p>
        </p:txBody>
      </p:sp>
      <p:cxnSp>
        <p:nvCxnSpPr>
          <p:cNvPr id="19" name="Conector recto de flecha 18"/>
          <p:cNvCxnSpPr>
            <a:endCxn id="20" idx="0"/>
          </p:cNvCxnSpPr>
          <p:nvPr/>
        </p:nvCxnSpPr>
        <p:spPr>
          <a:xfrm>
            <a:off x="1511133" y="2069829"/>
            <a:ext cx="0" cy="2910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>
            <a:off x="1172587" y="236090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3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Constructing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-)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from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scratch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929757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(Valparaíso)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7" y="1175993"/>
            <a:ext cx="3758720" cy="563808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009" y="1175993"/>
            <a:ext cx="5197973" cy="3898479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1009" y="5106850"/>
            <a:ext cx="2272147" cy="1704110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8130" y="5106850"/>
            <a:ext cx="2845173" cy="170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22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4099029" y="2069829"/>
            <a:ext cx="5044971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:: Max-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INSERT!(</a:t>
            </a:r>
            <a:r>
              <a:rPr lang="es-ES" dirty="0" err="1" smtClean="0">
                <a:latin typeface="Consolas"/>
                <a:cs typeface="Consolas"/>
              </a:rPr>
              <a:t>heap,object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 &lt;- NEXT 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 &lt;- PARENT(s)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p ≠ NIL ^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r>
              <a:rPr lang="es-ES" dirty="0" smtClean="0">
                <a:latin typeface="Consolas"/>
                <a:cs typeface="Consolas"/>
              </a:rPr>
              <a:t>&lt; 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r>
              <a:rPr lang="es-ES" dirty="0" smtClean="0">
                <a:latin typeface="Consolas"/>
                <a:cs typeface="Consolas"/>
              </a:rPr>
              <a:t>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s&lt;-p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p&lt;-PARENT(p)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 flipH="1">
            <a:off x="7073536" y="1657892"/>
            <a:ext cx="511552" cy="794229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H="1">
            <a:off x="7737488" y="1642869"/>
            <a:ext cx="511552" cy="794229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8178480" y="1287806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A29"/>
                </a:solidFill>
              </a:rPr>
              <a:t>14</a:t>
            </a:r>
            <a:endParaRPr lang="es-ES" sz="2400" dirty="0">
              <a:solidFill>
                <a:srgbClr val="C40A29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7514528" y="1316720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A29"/>
                </a:solidFill>
              </a:rPr>
              <a:t>H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2181154" y="6439023"/>
            <a:ext cx="1350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14 </a:t>
            </a:r>
            <a:r>
              <a:rPr lang="es-ES" sz="2400" dirty="0" err="1" smtClean="0"/>
              <a:t>object</a:t>
            </a:r>
            <a:endParaRPr lang="es-ES" sz="2400" dirty="0"/>
          </a:p>
        </p:txBody>
      </p:sp>
      <p:sp>
        <p:nvSpPr>
          <p:cNvPr id="23" name="Flecha arriba 22"/>
          <p:cNvSpPr/>
          <p:nvPr/>
        </p:nvSpPr>
        <p:spPr>
          <a:xfrm>
            <a:off x="2251714" y="5839223"/>
            <a:ext cx="270769" cy="599800"/>
          </a:xfrm>
          <a:prstGeom prst="upArrow">
            <a:avLst/>
          </a:prstGeom>
          <a:solidFill>
            <a:srgbClr val="C40746"/>
          </a:solidFill>
          <a:ln>
            <a:solidFill>
              <a:srgbClr val="C407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CuadroTexto 18"/>
          <p:cNvSpPr txBox="1"/>
          <p:nvPr/>
        </p:nvSpPr>
        <p:spPr>
          <a:xfrm>
            <a:off x="1581342" y="1256473"/>
            <a:ext cx="37642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2400" dirty="0" smtClean="0"/>
              <a:t>H</a:t>
            </a:r>
            <a:endParaRPr lang="es-ES" sz="2400" dirty="0"/>
          </a:p>
        </p:txBody>
      </p:sp>
      <p:cxnSp>
        <p:nvCxnSpPr>
          <p:cNvPr id="24" name="Conector recto de flecha 23"/>
          <p:cNvCxnSpPr>
            <a:endCxn id="25" idx="0"/>
          </p:cNvCxnSpPr>
          <p:nvPr/>
        </p:nvCxnSpPr>
        <p:spPr>
          <a:xfrm>
            <a:off x="1769555" y="1778750"/>
            <a:ext cx="0" cy="2910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ipse 24"/>
          <p:cNvSpPr/>
          <p:nvPr/>
        </p:nvSpPr>
        <p:spPr>
          <a:xfrm>
            <a:off x="1431009" y="206982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3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26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Constructing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-)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from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scratch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217227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4099029" y="2069829"/>
            <a:ext cx="5044971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:: Max-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INSERT!(</a:t>
            </a:r>
            <a:r>
              <a:rPr lang="es-ES" dirty="0" err="1" smtClean="0">
                <a:latin typeface="Consolas"/>
                <a:cs typeface="Consolas"/>
              </a:rPr>
              <a:t>heap,object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 &lt;- NEXT 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 &lt;- PARENT(s)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p ≠ NIL ^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r>
              <a:rPr lang="es-ES" dirty="0" smtClean="0">
                <a:latin typeface="Consolas"/>
                <a:cs typeface="Consolas"/>
              </a:rPr>
              <a:t>&lt; 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r>
              <a:rPr lang="es-ES" dirty="0" smtClean="0">
                <a:latin typeface="Consolas"/>
                <a:cs typeface="Consolas"/>
              </a:rPr>
              <a:t>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s&lt;-p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p&lt;-PARENT(p)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 flipH="1">
            <a:off x="7073536" y="1657892"/>
            <a:ext cx="511552" cy="794229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H="1">
            <a:off x="7737488" y="1642869"/>
            <a:ext cx="511552" cy="794229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8178480" y="1287806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A29"/>
                </a:solidFill>
              </a:rPr>
              <a:t>14</a:t>
            </a:r>
            <a:endParaRPr lang="es-ES" sz="2400" dirty="0">
              <a:solidFill>
                <a:srgbClr val="C40A29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7514528" y="1316720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A29"/>
                </a:solidFill>
              </a:rPr>
              <a:t>H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2181154" y="6439023"/>
            <a:ext cx="1350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14 </a:t>
            </a:r>
            <a:r>
              <a:rPr lang="es-ES" sz="2400" dirty="0" err="1" smtClean="0"/>
              <a:t>object</a:t>
            </a:r>
            <a:endParaRPr lang="es-ES" sz="2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1581342" y="1256473"/>
            <a:ext cx="37642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2400" dirty="0" smtClean="0"/>
              <a:t>H</a:t>
            </a:r>
            <a:endParaRPr lang="es-ES" sz="2400" dirty="0"/>
          </a:p>
        </p:txBody>
      </p:sp>
      <p:cxnSp>
        <p:nvCxnSpPr>
          <p:cNvPr id="24" name="Conector recto de flecha 23"/>
          <p:cNvCxnSpPr>
            <a:endCxn id="25" idx="0"/>
          </p:cNvCxnSpPr>
          <p:nvPr/>
        </p:nvCxnSpPr>
        <p:spPr>
          <a:xfrm>
            <a:off x="1769555" y="1778750"/>
            <a:ext cx="0" cy="2910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ipse 24"/>
          <p:cNvSpPr/>
          <p:nvPr/>
        </p:nvSpPr>
        <p:spPr>
          <a:xfrm>
            <a:off x="1431009" y="206982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3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4913692" y="2669629"/>
            <a:ext cx="4212667" cy="294086"/>
          </a:xfrm>
          <a:prstGeom prst="rect">
            <a:avLst/>
          </a:prstGeom>
          <a:noFill/>
          <a:ln w="28575" cmpd="sng"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/>
          <p:cNvSpPr/>
          <p:nvPr/>
        </p:nvSpPr>
        <p:spPr>
          <a:xfrm>
            <a:off x="753917" y="3210134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rgbClr val="C407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2400" dirty="0">
              <a:solidFill>
                <a:srgbClr val="000000"/>
              </a:solidFill>
            </a:endParaRPr>
          </a:p>
        </p:txBody>
      </p:sp>
      <p:cxnSp>
        <p:nvCxnSpPr>
          <p:cNvPr id="4" name="Conector recto 3"/>
          <p:cNvCxnSpPr>
            <a:stCxn id="25" idx="3"/>
            <a:endCxn id="27" idx="0"/>
          </p:cNvCxnSpPr>
          <p:nvPr/>
        </p:nvCxnSpPr>
        <p:spPr>
          <a:xfrm flipH="1">
            <a:off x="1092463" y="2626963"/>
            <a:ext cx="437704" cy="583171"/>
          </a:xfrm>
          <a:prstGeom prst="line">
            <a:avLst/>
          </a:prstGeom>
          <a:ln>
            <a:solidFill>
              <a:srgbClr val="C407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/>
          <p:cNvCxnSpPr>
            <a:endCxn id="27" idx="2"/>
          </p:cNvCxnSpPr>
          <p:nvPr/>
        </p:nvCxnSpPr>
        <p:spPr>
          <a:xfrm flipV="1">
            <a:off x="194037" y="3536496"/>
            <a:ext cx="559880" cy="9377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52917" y="3139570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746"/>
                </a:solidFill>
              </a:rPr>
              <a:t>s</a:t>
            </a:r>
            <a:endParaRPr lang="es-ES" sz="2400" dirty="0">
              <a:solidFill>
                <a:srgbClr val="C40746"/>
              </a:solidFill>
            </a:endParaRPr>
          </a:p>
        </p:txBody>
      </p:sp>
      <p:sp>
        <p:nvSpPr>
          <p:cNvPr id="28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Constructing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-)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from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scratch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4267695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4099029" y="2069829"/>
            <a:ext cx="5044971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:: Max-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INSERT!(</a:t>
            </a:r>
            <a:r>
              <a:rPr lang="es-ES" dirty="0" err="1" smtClean="0">
                <a:latin typeface="Consolas"/>
                <a:cs typeface="Consolas"/>
              </a:rPr>
              <a:t>heap,object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 &lt;- NEXT 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 &lt;- PARENT(s)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p ≠ NIL ^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r>
              <a:rPr lang="es-ES" dirty="0" smtClean="0">
                <a:latin typeface="Consolas"/>
                <a:cs typeface="Consolas"/>
              </a:rPr>
              <a:t>&lt; 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r>
              <a:rPr lang="es-ES" dirty="0" smtClean="0">
                <a:latin typeface="Consolas"/>
                <a:cs typeface="Consolas"/>
              </a:rPr>
              <a:t>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s&lt;-p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p&lt;-PARENT(p)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 flipH="1">
            <a:off x="7073536" y="1657892"/>
            <a:ext cx="511552" cy="794229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H="1">
            <a:off x="7737488" y="1642869"/>
            <a:ext cx="511552" cy="794229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8178480" y="1287806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A29"/>
                </a:solidFill>
              </a:rPr>
              <a:t>14</a:t>
            </a:r>
            <a:endParaRPr lang="es-ES" sz="2400" dirty="0">
              <a:solidFill>
                <a:srgbClr val="C40A29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7514528" y="1316720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A29"/>
                </a:solidFill>
              </a:rPr>
              <a:t>H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2181154" y="6439023"/>
            <a:ext cx="1350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14 </a:t>
            </a:r>
            <a:r>
              <a:rPr lang="es-ES" sz="2400" dirty="0" err="1" smtClean="0"/>
              <a:t>object</a:t>
            </a:r>
            <a:endParaRPr lang="es-ES" sz="2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1581342" y="1256473"/>
            <a:ext cx="37642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2400" dirty="0" smtClean="0"/>
              <a:t>H</a:t>
            </a:r>
            <a:endParaRPr lang="es-ES" sz="2400" dirty="0"/>
          </a:p>
        </p:txBody>
      </p:sp>
      <p:cxnSp>
        <p:nvCxnSpPr>
          <p:cNvPr id="24" name="Conector recto de flecha 23"/>
          <p:cNvCxnSpPr>
            <a:endCxn id="25" idx="0"/>
          </p:cNvCxnSpPr>
          <p:nvPr/>
        </p:nvCxnSpPr>
        <p:spPr>
          <a:xfrm>
            <a:off x="1769555" y="1778750"/>
            <a:ext cx="0" cy="2910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ipse 24"/>
          <p:cNvSpPr/>
          <p:nvPr/>
        </p:nvSpPr>
        <p:spPr>
          <a:xfrm>
            <a:off x="1431009" y="206982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3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4913692" y="2951885"/>
            <a:ext cx="4212667" cy="294086"/>
          </a:xfrm>
          <a:prstGeom prst="rect">
            <a:avLst/>
          </a:prstGeom>
          <a:noFill/>
          <a:ln w="28575" cmpd="sng"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/>
          <p:cNvSpPr/>
          <p:nvPr/>
        </p:nvSpPr>
        <p:spPr>
          <a:xfrm>
            <a:off x="753917" y="3210134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rgbClr val="C407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2400" dirty="0">
              <a:solidFill>
                <a:srgbClr val="000000"/>
              </a:solidFill>
            </a:endParaRPr>
          </a:p>
        </p:txBody>
      </p:sp>
      <p:cxnSp>
        <p:nvCxnSpPr>
          <p:cNvPr id="4" name="Conector recto 3"/>
          <p:cNvCxnSpPr>
            <a:stCxn id="25" idx="3"/>
            <a:endCxn id="27" idx="0"/>
          </p:cNvCxnSpPr>
          <p:nvPr/>
        </p:nvCxnSpPr>
        <p:spPr>
          <a:xfrm flipH="1">
            <a:off x="1092463" y="2626963"/>
            <a:ext cx="437704" cy="583171"/>
          </a:xfrm>
          <a:prstGeom prst="line">
            <a:avLst/>
          </a:prstGeom>
          <a:ln>
            <a:solidFill>
              <a:srgbClr val="C407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/>
          <p:cNvCxnSpPr>
            <a:endCxn id="27" idx="2"/>
          </p:cNvCxnSpPr>
          <p:nvPr/>
        </p:nvCxnSpPr>
        <p:spPr>
          <a:xfrm flipV="1">
            <a:off x="194037" y="3536496"/>
            <a:ext cx="559880" cy="9377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52917" y="3139570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746"/>
                </a:solidFill>
              </a:rPr>
              <a:t>s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28" name="Conector recto de flecha 27"/>
          <p:cNvCxnSpPr/>
          <p:nvPr/>
        </p:nvCxnSpPr>
        <p:spPr>
          <a:xfrm flipV="1">
            <a:off x="871129" y="2365989"/>
            <a:ext cx="559880" cy="9377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uadroTexto 28"/>
          <p:cNvSpPr txBox="1"/>
          <p:nvPr/>
        </p:nvSpPr>
        <p:spPr>
          <a:xfrm>
            <a:off x="641809" y="1969063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746"/>
                </a:solidFill>
              </a:rPr>
              <a:t>p</a:t>
            </a:r>
          </a:p>
        </p:txBody>
      </p:sp>
      <p:sp>
        <p:nvSpPr>
          <p:cNvPr id="30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Constructing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-)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from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scratch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477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4099029" y="2069829"/>
            <a:ext cx="5044971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:: Max-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INSERT!(</a:t>
            </a:r>
            <a:r>
              <a:rPr lang="es-ES" dirty="0" err="1" smtClean="0">
                <a:latin typeface="Consolas"/>
                <a:cs typeface="Consolas"/>
              </a:rPr>
              <a:t>heap,object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 &lt;- NEXT 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 &lt;- PARENT(s)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p ≠ NIL ^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r>
              <a:rPr lang="es-ES" dirty="0" smtClean="0">
                <a:latin typeface="Consolas"/>
                <a:cs typeface="Consolas"/>
              </a:rPr>
              <a:t>&lt; 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r>
              <a:rPr lang="es-ES" dirty="0" smtClean="0">
                <a:latin typeface="Consolas"/>
                <a:cs typeface="Consolas"/>
              </a:rPr>
              <a:t>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s&lt;-p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p&lt;-PARENT(p)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 flipH="1">
            <a:off x="7073536" y="1657892"/>
            <a:ext cx="511552" cy="794229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H="1">
            <a:off x="7737488" y="1642869"/>
            <a:ext cx="511552" cy="794229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8178480" y="1287806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A29"/>
                </a:solidFill>
              </a:rPr>
              <a:t>14</a:t>
            </a:r>
            <a:endParaRPr lang="es-ES" sz="2400" dirty="0">
              <a:solidFill>
                <a:srgbClr val="C40A29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7514528" y="1316720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A29"/>
                </a:solidFill>
              </a:rPr>
              <a:t>H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2181154" y="6439023"/>
            <a:ext cx="1350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14 </a:t>
            </a:r>
            <a:r>
              <a:rPr lang="es-ES" sz="2400" dirty="0" err="1" smtClean="0"/>
              <a:t>object</a:t>
            </a:r>
            <a:endParaRPr lang="es-ES" sz="2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1581342" y="1256473"/>
            <a:ext cx="37642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2400" dirty="0" smtClean="0"/>
              <a:t>H</a:t>
            </a:r>
            <a:endParaRPr lang="es-ES" sz="2400" dirty="0"/>
          </a:p>
        </p:txBody>
      </p:sp>
      <p:cxnSp>
        <p:nvCxnSpPr>
          <p:cNvPr id="24" name="Conector recto de flecha 23"/>
          <p:cNvCxnSpPr>
            <a:endCxn id="25" idx="0"/>
          </p:cNvCxnSpPr>
          <p:nvPr/>
        </p:nvCxnSpPr>
        <p:spPr>
          <a:xfrm>
            <a:off x="1769555" y="1778750"/>
            <a:ext cx="0" cy="2910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ipse 24"/>
          <p:cNvSpPr/>
          <p:nvPr/>
        </p:nvSpPr>
        <p:spPr>
          <a:xfrm>
            <a:off x="1431009" y="206982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3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4913692" y="3216500"/>
            <a:ext cx="4212667" cy="294086"/>
          </a:xfrm>
          <a:prstGeom prst="rect">
            <a:avLst/>
          </a:prstGeom>
          <a:noFill/>
          <a:ln w="28575" cmpd="sng"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/>
          <p:cNvSpPr/>
          <p:nvPr/>
        </p:nvSpPr>
        <p:spPr>
          <a:xfrm>
            <a:off x="753917" y="3210134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rgbClr val="C407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2400" dirty="0">
              <a:solidFill>
                <a:srgbClr val="000000"/>
              </a:solidFill>
            </a:endParaRPr>
          </a:p>
        </p:txBody>
      </p:sp>
      <p:cxnSp>
        <p:nvCxnSpPr>
          <p:cNvPr id="4" name="Conector recto 3"/>
          <p:cNvCxnSpPr>
            <a:stCxn id="25" idx="3"/>
            <a:endCxn id="27" idx="0"/>
          </p:cNvCxnSpPr>
          <p:nvPr/>
        </p:nvCxnSpPr>
        <p:spPr>
          <a:xfrm flipH="1">
            <a:off x="1092463" y="2626963"/>
            <a:ext cx="437704" cy="583171"/>
          </a:xfrm>
          <a:prstGeom prst="line">
            <a:avLst/>
          </a:prstGeom>
          <a:ln>
            <a:solidFill>
              <a:srgbClr val="C407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/>
          <p:cNvCxnSpPr>
            <a:endCxn id="27" idx="2"/>
          </p:cNvCxnSpPr>
          <p:nvPr/>
        </p:nvCxnSpPr>
        <p:spPr>
          <a:xfrm flipV="1">
            <a:off x="194037" y="3536496"/>
            <a:ext cx="559880" cy="9377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52917" y="3139570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746"/>
                </a:solidFill>
              </a:rPr>
              <a:t>s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28" name="Conector recto de flecha 27"/>
          <p:cNvCxnSpPr/>
          <p:nvPr/>
        </p:nvCxnSpPr>
        <p:spPr>
          <a:xfrm flipV="1">
            <a:off x="871129" y="2365989"/>
            <a:ext cx="559880" cy="9377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uadroTexto 28"/>
          <p:cNvSpPr txBox="1"/>
          <p:nvPr/>
        </p:nvSpPr>
        <p:spPr>
          <a:xfrm>
            <a:off x="641809" y="1969063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746"/>
                </a:solidFill>
              </a:rPr>
              <a:t>p</a:t>
            </a:r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Constructing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-)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from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scratch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772878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4099029" y="2069829"/>
            <a:ext cx="5044971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:: Max-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INSERT!(</a:t>
            </a:r>
            <a:r>
              <a:rPr lang="es-ES" dirty="0" err="1" smtClean="0">
                <a:latin typeface="Consolas"/>
                <a:cs typeface="Consolas"/>
              </a:rPr>
              <a:t>heap,object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 &lt;- NEXT 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 &lt;- PARENT(s)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p ≠ NIL ^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r>
              <a:rPr lang="es-ES" dirty="0" smtClean="0">
                <a:latin typeface="Consolas"/>
                <a:cs typeface="Consolas"/>
              </a:rPr>
              <a:t>&lt; 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r>
              <a:rPr lang="es-ES" dirty="0" smtClean="0">
                <a:latin typeface="Consolas"/>
                <a:cs typeface="Consolas"/>
              </a:rPr>
              <a:t>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s&lt;-p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p&lt;-PARENT(p)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 flipH="1">
            <a:off x="7073536" y="1657892"/>
            <a:ext cx="511552" cy="794229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H="1">
            <a:off x="7737488" y="1642869"/>
            <a:ext cx="511552" cy="794229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8178480" y="1287806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A29"/>
                </a:solidFill>
              </a:rPr>
              <a:t>14</a:t>
            </a:r>
            <a:endParaRPr lang="es-ES" sz="2400" dirty="0">
              <a:solidFill>
                <a:srgbClr val="C40A29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7514528" y="1316720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A29"/>
                </a:solidFill>
              </a:rPr>
              <a:t>H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2181154" y="6439023"/>
            <a:ext cx="1350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14 </a:t>
            </a:r>
            <a:r>
              <a:rPr lang="es-ES" sz="2400" dirty="0" err="1" smtClean="0"/>
              <a:t>object</a:t>
            </a:r>
            <a:endParaRPr lang="es-ES" sz="2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1581342" y="1256473"/>
            <a:ext cx="37642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2400" dirty="0" smtClean="0"/>
              <a:t>H</a:t>
            </a:r>
            <a:endParaRPr lang="es-ES" sz="2400" dirty="0"/>
          </a:p>
        </p:txBody>
      </p:sp>
      <p:cxnSp>
        <p:nvCxnSpPr>
          <p:cNvPr id="24" name="Conector recto de flecha 23"/>
          <p:cNvCxnSpPr>
            <a:endCxn id="25" idx="0"/>
          </p:cNvCxnSpPr>
          <p:nvPr/>
        </p:nvCxnSpPr>
        <p:spPr>
          <a:xfrm>
            <a:off x="1769555" y="1778750"/>
            <a:ext cx="0" cy="2910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ipse 24"/>
          <p:cNvSpPr/>
          <p:nvPr/>
        </p:nvSpPr>
        <p:spPr>
          <a:xfrm>
            <a:off x="1431009" y="206982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3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4913692" y="3498756"/>
            <a:ext cx="4212667" cy="294086"/>
          </a:xfrm>
          <a:prstGeom prst="rect">
            <a:avLst/>
          </a:prstGeom>
          <a:noFill/>
          <a:ln w="28575" cmpd="sng"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/>
          <p:cNvSpPr/>
          <p:nvPr/>
        </p:nvSpPr>
        <p:spPr>
          <a:xfrm>
            <a:off x="753917" y="3210134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rgbClr val="C407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C40746"/>
                </a:solidFill>
              </a:rPr>
              <a:t>3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4" name="Conector recto 3"/>
          <p:cNvCxnSpPr>
            <a:stCxn id="25" idx="3"/>
            <a:endCxn id="27" idx="0"/>
          </p:cNvCxnSpPr>
          <p:nvPr/>
        </p:nvCxnSpPr>
        <p:spPr>
          <a:xfrm flipH="1">
            <a:off x="1092463" y="2626963"/>
            <a:ext cx="437704" cy="583171"/>
          </a:xfrm>
          <a:prstGeom prst="line">
            <a:avLst/>
          </a:prstGeom>
          <a:ln>
            <a:solidFill>
              <a:srgbClr val="C407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/>
          <p:cNvCxnSpPr>
            <a:endCxn id="27" idx="2"/>
          </p:cNvCxnSpPr>
          <p:nvPr/>
        </p:nvCxnSpPr>
        <p:spPr>
          <a:xfrm flipV="1">
            <a:off x="194037" y="3536496"/>
            <a:ext cx="559880" cy="9377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52917" y="3139570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746"/>
                </a:solidFill>
              </a:rPr>
              <a:t>s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28" name="Conector recto de flecha 27"/>
          <p:cNvCxnSpPr/>
          <p:nvPr/>
        </p:nvCxnSpPr>
        <p:spPr>
          <a:xfrm flipV="1">
            <a:off x="871129" y="2365989"/>
            <a:ext cx="559880" cy="9377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uadroTexto 28"/>
          <p:cNvSpPr txBox="1"/>
          <p:nvPr/>
        </p:nvSpPr>
        <p:spPr>
          <a:xfrm>
            <a:off x="641809" y="1969063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746"/>
                </a:solidFill>
              </a:rPr>
              <a:t>p</a:t>
            </a:r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Constructing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-)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from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scratch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4227505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4099029" y="2069829"/>
            <a:ext cx="5044971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:: Max-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INSERT!(</a:t>
            </a:r>
            <a:r>
              <a:rPr lang="es-ES" dirty="0" err="1" smtClean="0">
                <a:latin typeface="Consolas"/>
                <a:cs typeface="Consolas"/>
              </a:rPr>
              <a:t>heap,object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 &lt;- NEXT 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 &lt;- PARENT(s)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p ≠ NIL ^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r>
              <a:rPr lang="es-ES" dirty="0" smtClean="0">
                <a:latin typeface="Consolas"/>
                <a:cs typeface="Consolas"/>
              </a:rPr>
              <a:t>&lt; 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r>
              <a:rPr lang="es-ES" dirty="0" smtClean="0">
                <a:latin typeface="Consolas"/>
                <a:cs typeface="Consolas"/>
              </a:rPr>
              <a:t>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s&lt;-p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p&lt;-PARENT(p)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 flipH="1">
            <a:off x="7073536" y="1657892"/>
            <a:ext cx="511552" cy="794229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H="1">
            <a:off x="7737488" y="1642869"/>
            <a:ext cx="511552" cy="794229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8178480" y="1287806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A29"/>
                </a:solidFill>
              </a:rPr>
              <a:t>14</a:t>
            </a:r>
            <a:endParaRPr lang="es-ES" sz="2400" dirty="0">
              <a:solidFill>
                <a:srgbClr val="C40A29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7514528" y="1316720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A29"/>
                </a:solidFill>
              </a:rPr>
              <a:t>H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2181154" y="6439023"/>
            <a:ext cx="1350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14 </a:t>
            </a:r>
            <a:r>
              <a:rPr lang="es-ES" sz="2400" dirty="0" err="1" smtClean="0"/>
              <a:t>object</a:t>
            </a:r>
            <a:endParaRPr lang="es-ES" sz="2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1581342" y="1256473"/>
            <a:ext cx="37642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2400" dirty="0" smtClean="0"/>
              <a:t>H</a:t>
            </a:r>
            <a:endParaRPr lang="es-ES" sz="2400" dirty="0"/>
          </a:p>
        </p:txBody>
      </p:sp>
      <p:cxnSp>
        <p:nvCxnSpPr>
          <p:cNvPr id="24" name="Conector recto de flecha 23"/>
          <p:cNvCxnSpPr>
            <a:endCxn id="25" idx="0"/>
          </p:cNvCxnSpPr>
          <p:nvPr/>
        </p:nvCxnSpPr>
        <p:spPr>
          <a:xfrm>
            <a:off x="1769555" y="1778750"/>
            <a:ext cx="0" cy="2910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ipse 24"/>
          <p:cNvSpPr/>
          <p:nvPr/>
        </p:nvSpPr>
        <p:spPr>
          <a:xfrm>
            <a:off x="1431009" y="206982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3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4913692" y="3781012"/>
            <a:ext cx="4212667" cy="294086"/>
          </a:xfrm>
          <a:prstGeom prst="rect">
            <a:avLst/>
          </a:prstGeom>
          <a:noFill/>
          <a:ln w="28575" cmpd="sng"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/>
          <p:cNvSpPr/>
          <p:nvPr/>
        </p:nvSpPr>
        <p:spPr>
          <a:xfrm>
            <a:off x="753917" y="3210134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rgbClr val="C407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C40746"/>
                </a:solidFill>
              </a:rPr>
              <a:t>3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4" name="Conector recto 3"/>
          <p:cNvCxnSpPr>
            <a:stCxn id="25" idx="3"/>
            <a:endCxn id="27" idx="0"/>
          </p:cNvCxnSpPr>
          <p:nvPr/>
        </p:nvCxnSpPr>
        <p:spPr>
          <a:xfrm flipH="1">
            <a:off x="1092463" y="2626963"/>
            <a:ext cx="437704" cy="583171"/>
          </a:xfrm>
          <a:prstGeom prst="line">
            <a:avLst/>
          </a:prstGeom>
          <a:ln>
            <a:solidFill>
              <a:srgbClr val="C407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/>
          <p:cNvCxnSpPr/>
          <p:nvPr/>
        </p:nvCxnSpPr>
        <p:spPr>
          <a:xfrm flipV="1">
            <a:off x="641809" y="2562224"/>
            <a:ext cx="559880" cy="9377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500689" y="2165298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746"/>
                </a:solidFill>
              </a:rPr>
              <a:t>s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28" name="Conector recto de flecha 27"/>
          <p:cNvCxnSpPr/>
          <p:nvPr/>
        </p:nvCxnSpPr>
        <p:spPr>
          <a:xfrm flipV="1">
            <a:off x="871129" y="2365989"/>
            <a:ext cx="559880" cy="9377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uadroTexto 28"/>
          <p:cNvSpPr txBox="1"/>
          <p:nvPr/>
        </p:nvSpPr>
        <p:spPr>
          <a:xfrm>
            <a:off x="641809" y="1969063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746"/>
                </a:solidFill>
              </a:rPr>
              <a:t>p</a:t>
            </a:r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Constructing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-)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from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scratch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4209074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4099029" y="2069829"/>
            <a:ext cx="5044971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:: Max-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INSERT!(</a:t>
            </a:r>
            <a:r>
              <a:rPr lang="es-ES" dirty="0" err="1" smtClean="0">
                <a:latin typeface="Consolas"/>
                <a:cs typeface="Consolas"/>
              </a:rPr>
              <a:t>heap,object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 &lt;- NEXT 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 &lt;- PARENT(s)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p ≠ NIL ^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r>
              <a:rPr lang="es-ES" dirty="0" smtClean="0">
                <a:latin typeface="Consolas"/>
                <a:cs typeface="Consolas"/>
              </a:rPr>
              <a:t>&lt; 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r>
              <a:rPr lang="es-ES" dirty="0" smtClean="0">
                <a:latin typeface="Consolas"/>
                <a:cs typeface="Consolas"/>
              </a:rPr>
              <a:t>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s&lt;-p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p&lt;-PARENT(p)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 flipH="1">
            <a:off x="7073536" y="1657892"/>
            <a:ext cx="511552" cy="794229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H="1">
            <a:off x="7737488" y="1642869"/>
            <a:ext cx="511552" cy="794229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8178480" y="1287806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A29"/>
                </a:solidFill>
              </a:rPr>
              <a:t>14</a:t>
            </a:r>
            <a:endParaRPr lang="es-ES" sz="2400" dirty="0">
              <a:solidFill>
                <a:srgbClr val="C40A29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7514528" y="1316720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A29"/>
                </a:solidFill>
              </a:rPr>
              <a:t>H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2181154" y="6439023"/>
            <a:ext cx="1350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14 </a:t>
            </a:r>
            <a:r>
              <a:rPr lang="es-ES" sz="2400" dirty="0" err="1" smtClean="0"/>
              <a:t>object</a:t>
            </a:r>
            <a:endParaRPr lang="es-ES" sz="2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1581342" y="1256473"/>
            <a:ext cx="37642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2400" dirty="0" smtClean="0"/>
              <a:t>H</a:t>
            </a:r>
            <a:endParaRPr lang="es-ES" sz="2400" dirty="0"/>
          </a:p>
        </p:txBody>
      </p:sp>
      <p:cxnSp>
        <p:nvCxnSpPr>
          <p:cNvPr id="24" name="Conector recto de flecha 23"/>
          <p:cNvCxnSpPr>
            <a:endCxn id="25" idx="0"/>
          </p:cNvCxnSpPr>
          <p:nvPr/>
        </p:nvCxnSpPr>
        <p:spPr>
          <a:xfrm>
            <a:off x="1769555" y="1778750"/>
            <a:ext cx="0" cy="2910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ipse 24"/>
          <p:cNvSpPr/>
          <p:nvPr/>
        </p:nvSpPr>
        <p:spPr>
          <a:xfrm>
            <a:off x="1431009" y="206982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3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4913692" y="4045627"/>
            <a:ext cx="4212667" cy="294086"/>
          </a:xfrm>
          <a:prstGeom prst="rect">
            <a:avLst/>
          </a:prstGeom>
          <a:noFill/>
          <a:ln w="28575" cmpd="sng"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/>
          <p:cNvSpPr/>
          <p:nvPr/>
        </p:nvSpPr>
        <p:spPr>
          <a:xfrm>
            <a:off x="753917" y="3210134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rgbClr val="C407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C40746"/>
                </a:solidFill>
              </a:rPr>
              <a:t>3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4" name="Conector recto 3"/>
          <p:cNvCxnSpPr>
            <a:stCxn id="25" idx="3"/>
            <a:endCxn id="27" idx="0"/>
          </p:cNvCxnSpPr>
          <p:nvPr/>
        </p:nvCxnSpPr>
        <p:spPr>
          <a:xfrm flipH="1">
            <a:off x="1092463" y="2626963"/>
            <a:ext cx="437704" cy="583171"/>
          </a:xfrm>
          <a:prstGeom prst="line">
            <a:avLst/>
          </a:prstGeom>
          <a:ln>
            <a:solidFill>
              <a:srgbClr val="C407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/>
          <p:cNvCxnSpPr/>
          <p:nvPr/>
        </p:nvCxnSpPr>
        <p:spPr>
          <a:xfrm flipV="1">
            <a:off x="778804" y="2370245"/>
            <a:ext cx="559880" cy="9377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637684" y="1973319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746"/>
                </a:solidFill>
              </a:rPr>
              <a:t>s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28" name="Conector recto de flecha 27"/>
          <p:cNvCxnSpPr/>
          <p:nvPr/>
        </p:nvCxnSpPr>
        <p:spPr>
          <a:xfrm flipV="1">
            <a:off x="232713" y="1959686"/>
            <a:ext cx="559880" cy="9377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uadroTexto 28"/>
          <p:cNvSpPr txBox="1"/>
          <p:nvPr/>
        </p:nvSpPr>
        <p:spPr>
          <a:xfrm>
            <a:off x="3393" y="156276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746"/>
                </a:solidFill>
              </a:rPr>
              <a:t>p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846241" y="170962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C40746"/>
                </a:solidFill>
              </a:rPr>
              <a:t>NIL</a:t>
            </a:r>
            <a:endParaRPr lang="es-ES" dirty="0">
              <a:solidFill>
                <a:srgbClr val="C40746"/>
              </a:solidFill>
            </a:endParaRPr>
          </a:p>
        </p:txBody>
      </p:sp>
      <p:sp>
        <p:nvSpPr>
          <p:cNvPr id="30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Constructing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-)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from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scratch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809286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4099029" y="2069829"/>
            <a:ext cx="5044971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:: Max-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INSERT!(</a:t>
            </a:r>
            <a:r>
              <a:rPr lang="es-ES" dirty="0" err="1" smtClean="0">
                <a:latin typeface="Consolas"/>
                <a:cs typeface="Consolas"/>
              </a:rPr>
              <a:t>heap,object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 &lt;- NEXT 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 &lt;- PARENT(s)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p ≠ NIL ^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r>
              <a:rPr lang="es-ES" dirty="0" smtClean="0">
                <a:latin typeface="Consolas"/>
                <a:cs typeface="Consolas"/>
              </a:rPr>
              <a:t>&lt; 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r>
              <a:rPr lang="es-ES" dirty="0" smtClean="0">
                <a:latin typeface="Consolas"/>
                <a:cs typeface="Consolas"/>
              </a:rPr>
              <a:t>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s&lt;-p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p&lt;-PARENT(p)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 flipH="1">
            <a:off x="7073536" y="1657892"/>
            <a:ext cx="511552" cy="794229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H="1">
            <a:off x="7737488" y="1642869"/>
            <a:ext cx="511552" cy="794229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8178480" y="1287806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A29"/>
                </a:solidFill>
              </a:rPr>
              <a:t>14</a:t>
            </a:r>
            <a:endParaRPr lang="es-ES" sz="2400" dirty="0">
              <a:solidFill>
                <a:srgbClr val="C40A29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7514528" y="1316720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A29"/>
                </a:solidFill>
              </a:rPr>
              <a:t>H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2181154" y="6439023"/>
            <a:ext cx="1350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14 </a:t>
            </a:r>
            <a:r>
              <a:rPr lang="es-ES" sz="2400" dirty="0" err="1" smtClean="0"/>
              <a:t>object</a:t>
            </a:r>
            <a:endParaRPr lang="es-ES" sz="2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1581342" y="1256473"/>
            <a:ext cx="37642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2400" dirty="0" smtClean="0"/>
              <a:t>H</a:t>
            </a:r>
            <a:endParaRPr lang="es-ES" sz="2400" dirty="0"/>
          </a:p>
        </p:txBody>
      </p:sp>
      <p:cxnSp>
        <p:nvCxnSpPr>
          <p:cNvPr id="24" name="Conector recto de flecha 23"/>
          <p:cNvCxnSpPr>
            <a:endCxn id="25" idx="0"/>
          </p:cNvCxnSpPr>
          <p:nvPr/>
        </p:nvCxnSpPr>
        <p:spPr>
          <a:xfrm>
            <a:off x="1769555" y="1778750"/>
            <a:ext cx="0" cy="2910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ipse 24"/>
          <p:cNvSpPr/>
          <p:nvPr/>
        </p:nvSpPr>
        <p:spPr>
          <a:xfrm>
            <a:off x="1431009" y="206982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3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4913692" y="3198292"/>
            <a:ext cx="4212667" cy="294086"/>
          </a:xfrm>
          <a:prstGeom prst="rect">
            <a:avLst/>
          </a:prstGeom>
          <a:noFill/>
          <a:ln w="28575" cmpd="sng"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/>
          <p:cNvSpPr/>
          <p:nvPr/>
        </p:nvSpPr>
        <p:spPr>
          <a:xfrm>
            <a:off x="753917" y="3210134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rgbClr val="C407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C40746"/>
                </a:solidFill>
              </a:rPr>
              <a:t>3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4" name="Conector recto 3"/>
          <p:cNvCxnSpPr>
            <a:stCxn id="25" idx="3"/>
            <a:endCxn id="27" idx="0"/>
          </p:cNvCxnSpPr>
          <p:nvPr/>
        </p:nvCxnSpPr>
        <p:spPr>
          <a:xfrm flipH="1">
            <a:off x="1092463" y="2626963"/>
            <a:ext cx="437704" cy="583171"/>
          </a:xfrm>
          <a:prstGeom prst="line">
            <a:avLst/>
          </a:prstGeom>
          <a:ln>
            <a:solidFill>
              <a:srgbClr val="C407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/>
          <p:cNvCxnSpPr/>
          <p:nvPr/>
        </p:nvCxnSpPr>
        <p:spPr>
          <a:xfrm flipV="1">
            <a:off x="778804" y="2370245"/>
            <a:ext cx="559880" cy="9377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637684" y="1973319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746"/>
                </a:solidFill>
              </a:rPr>
              <a:t>s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28" name="Conector recto de flecha 27"/>
          <p:cNvCxnSpPr/>
          <p:nvPr/>
        </p:nvCxnSpPr>
        <p:spPr>
          <a:xfrm flipV="1">
            <a:off x="232713" y="1959686"/>
            <a:ext cx="559880" cy="9377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uadroTexto 28"/>
          <p:cNvSpPr txBox="1"/>
          <p:nvPr/>
        </p:nvSpPr>
        <p:spPr>
          <a:xfrm>
            <a:off x="3393" y="156276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746"/>
                </a:solidFill>
              </a:rPr>
              <a:t>p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846241" y="170962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C40746"/>
                </a:solidFill>
              </a:rPr>
              <a:t>NIL</a:t>
            </a:r>
            <a:endParaRPr lang="es-ES" dirty="0">
              <a:solidFill>
                <a:srgbClr val="C40746"/>
              </a:solidFill>
            </a:endParaRPr>
          </a:p>
        </p:txBody>
      </p:sp>
      <p:sp>
        <p:nvSpPr>
          <p:cNvPr id="30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Constructing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-)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from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scratch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586717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4099029" y="2069829"/>
            <a:ext cx="5044971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:: Max-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INSERT!(</a:t>
            </a:r>
            <a:r>
              <a:rPr lang="es-ES" dirty="0" err="1" smtClean="0">
                <a:latin typeface="Consolas"/>
                <a:cs typeface="Consolas"/>
              </a:rPr>
              <a:t>heap,object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 &lt;- NEXT 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 &lt;- PARENT(s)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p ≠ NIL ^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r>
              <a:rPr lang="es-ES" dirty="0" smtClean="0">
                <a:latin typeface="Consolas"/>
                <a:cs typeface="Consolas"/>
              </a:rPr>
              <a:t>&lt; 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r>
              <a:rPr lang="es-ES" dirty="0" smtClean="0">
                <a:latin typeface="Consolas"/>
                <a:cs typeface="Consolas"/>
              </a:rPr>
              <a:t>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s&lt;-p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p&lt;-PARENT(p)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 flipH="1">
            <a:off x="7073536" y="1657892"/>
            <a:ext cx="511552" cy="794229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H="1">
            <a:off x="7737488" y="1642869"/>
            <a:ext cx="511552" cy="794229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8178480" y="1287806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A29"/>
                </a:solidFill>
              </a:rPr>
              <a:t>14</a:t>
            </a:r>
            <a:endParaRPr lang="es-ES" sz="2400" dirty="0">
              <a:solidFill>
                <a:srgbClr val="C40A29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7514528" y="1316720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A29"/>
                </a:solidFill>
              </a:rPr>
              <a:t>H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2181154" y="6439023"/>
            <a:ext cx="1350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14 </a:t>
            </a:r>
            <a:r>
              <a:rPr lang="es-ES" sz="2400" dirty="0" err="1" smtClean="0"/>
              <a:t>object</a:t>
            </a:r>
            <a:endParaRPr lang="es-ES" sz="2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1581342" y="1256473"/>
            <a:ext cx="37642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2400" dirty="0" smtClean="0"/>
              <a:t>H</a:t>
            </a:r>
            <a:endParaRPr lang="es-ES" sz="2400" dirty="0"/>
          </a:p>
        </p:txBody>
      </p:sp>
      <p:cxnSp>
        <p:nvCxnSpPr>
          <p:cNvPr id="24" name="Conector recto de flecha 23"/>
          <p:cNvCxnSpPr>
            <a:endCxn id="25" idx="0"/>
          </p:cNvCxnSpPr>
          <p:nvPr/>
        </p:nvCxnSpPr>
        <p:spPr>
          <a:xfrm>
            <a:off x="1769555" y="1778750"/>
            <a:ext cx="0" cy="2910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ipse 24"/>
          <p:cNvSpPr/>
          <p:nvPr/>
        </p:nvSpPr>
        <p:spPr>
          <a:xfrm>
            <a:off x="1431009" y="206982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3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4913692" y="4310242"/>
            <a:ext cx="4212667" cy="294086"/>
          </a:xfrm>
          <a:prstGeom prst="rect">
            <a:avLst/>
          </a:prstGeom>
          <a:noFill/>
          <a:ln w="28575" cmpd="sng"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/>
          <p:cNvSpPr/>
          <p:nvPr/>
        </p:nvSpPr>
        <p:spPr>
          <a:xfrm>
            <a:off x="753917" y="3210134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rgbClr val="C407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C40746"/>
                </a:solidFill>
              </a:rPr>
              <a:t>3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4" name="Conector recto 3"/>
          <p:cNvCxnSpPr>
            <a:stCxn id="25" idx="3"/>
            <a:endCxn id="27" idx="0"/>
          </p:cNvCxnSpPr>
          <p:nvPr/>
        </p:nvCxnSpPr>
        <p:spPr>
          <a:xfrm flipH="1">
            <a:off x="1092463" y="2626963"/>
            <a:ext cx="437704" cy="583171"/>
          </a:xfrm>
          <a:prstGeom prst="line">
            <a:avLst/>
          </a:prstGeom>
          <a:ln>
            <a:solidFill>
              <a:srgbClr val="C407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/>
          <p:cNvCxnSpPr/>
          <p:nvPr/>
        </p:nvCxnSpPr>
        <p:spPr>
          <a:xfrm flipV="1">
            <a:off x="778804" y="2370245"/>
            <a:ext cx="559880" cy="9377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637684" y="1973319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746"/>
                </a:solidFill>
              </a:rPr>
              <a:t>s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28" name="Conector recto de flecha 27"/>
          <p:cNvCxnSpPr/>
          <p:nvPr/>
        </p:nvCxnSpPr>
        <p:spPr>
          <a:xfrm flipV="1">
            <a:off x="232713" y="1959686"/>
            <a:ext cx="559880" cy="9377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uadroTexto 28"/>
          <p:cNvSpPr txBox="1"/>
          <p:nvPr/>
        </p:nvSpPr>
        <p:spPr>
          <a:xfrm>
            <a:off x="3393" y="156276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746"/>
                </a:solidFill>
              </a:rPr>
              <a:t>p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846241" y="170962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C40746"/>
                </a:solidFill>
              </a:rPr>
              <a:t>NIL</a:t>
            </a:r>
            <a:endParaRPr lang="es-ES" dirty="0">
              <a:solidFill>
                <a:srgbClr val="C40746"/>
              </a:solidFill>
            </a:endParaRPr>
          </a:p>
        </p:txBody>
      </p:sp>
      <p:sp>
        <p:nvSpPr>
          <p:cNvPr id="30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Constructing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-)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from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scratch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986967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4099029" y="2069829"/>
            <a:ext cx="5044971" cy="3139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:: Max-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INSERT!(</a:t>
            </a:r>
            <a:r>
              <a:rPr lang="es-ES" dirty="0" err="1" smtClean="0">
                <a:latin typeface="Consolas"/>
                <a:cs typeface="Consolas"/>
              </a:rPr>
              <a:t>heap,object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 &lt;- NEXT 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 &lt;- PARENT(s)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p ≠ NIL ^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r>
              <a:rPr lang="es-ES" dirty="0" smtClean="0">
                <a:latin typeface="Consolas"/>
                <a:cs typeface="Consolas"/>
              </a:rPr>
              <a:t>&lt; 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r>
              <a:rPr lang="es-ES" dirty="0" smtClean="0">
                <a:latin typeface="Consolas"/>
                <a:cs typeface="Consolas"/>
              </a:rPr>
              <a:t>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p.key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s&lt;-p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p&lt;-PARENT(p)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while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s.key</a:t>
            </a:r>
            <a:r>
              <a:rPr lang="es-ES" dirty="0" smtClean="0">
                <a:latin typeface="Consolas"/>
                <a:cs typeface="Consolas"/>
              </a:rPr>
              <a:t>&lt;-</a:t>
            </a:r>
            <a:r>
              <a:rPr lang="es-ES" dirty="0" err="1" smtClean="0">
                <a:latin typeface="Consolas"/>
                <a:cs typeface="Consolas"/>
              </a:rPr>
              <a:t>object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function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 flipH="1">
            <a:off x="7073536" y="1657892"/>
            <a:ext cx="511552" cy="794229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 flipH="1">
            <a:off x="7737488" y="1642869"/>
            <a:ext cx="511552" cy="794229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8178480" y="1287806"/>
            <a:ext cx="496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A29"/>
                </a:solidFill>
              </a:rPr>
              <a:t>14</a:t>
            </a:r>
            <a:endParaRPr lang="es-ES" sz="2400" dirty="0">
              <a:solidFill>
                <a:srgbClr val="C40A29"/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7514528" y="1316720"/>
            <a:ext cx="376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A29"/>
                </a:solidFill>
              </a:rPr>
              <a:t>H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2181154" y="6439023"/>
            <a:ext cx="1350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14 </a:t>
            </a:r>
            <a:r>
              <a:rPr lang="es-ES" sz="2400" dirty="0" err="1" smtClean="0"/>
              <a:t>object</a:t>
            </a:r>
            <a:endParaRPr lang="es-ES" sz="2400" dirty="0"/>
          </a:p>
        </p:txBody>
      </p:sp>
      <p:sp>
        <p:nvSpPr>
          <p:cNvPr id="19" name="CuadroTexto 18"/>
          <p:cNvSpPr txBox="1"/>
          <p:nvPr/>
        </p:nvSpPr>
        <p:spPr>
          <a:xfrm>
            <a:off x="1581342" y="1256473"/>
            <a:ext cx="37642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s-ES" sz="2400" dirty="0" smtClean="0"/>
              <a:t>H</a:t>
            </a:r>
            <a:endParaRPr lang="es-ES" sz="2400" dirty="0"/>
          </a:p>
        </p:txBody>
      </p:sp>
      <p:cxnSp>
        <p:nvCxnSpPr>
          <p:cNvPr id="24" name="Conector recto de flecha 23"/>
          <p:cNvCxnSpPr>
            <a:endCxn id="25" idx="0"/>
          </p:cNvCxnSpPr>
          <p:nvPr/>
        </p:nvCxnSpPr>
        <p:spPr>
          <a:xfrm>
            <a:off x="1769555" y="1778750"/>
            <a:ext cx="0" cy="29107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ipse 24"/>
          <p:cNvSpPr/>
          <p:nvPr/>
        </p:nvSpPr>
        <p:spPr>
          <a:xfrm>
            <a:off x="1431009" y="206982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14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26" name="Rectángulo 25"/>
          <p:cNvSpPr/>
          <p:nvPr/>
        </p:nvSpPr>
        <p:spPr>
          <a:xfrm>
            <a:off x="4913692" y="4591943"/>
            <a:ext cx="4212667" cy="294086"/>
          </a:xfrm>
          <a:prstGeom prst="rect">
            <a:avLst/>
          </a:prstGeom>
          <a:noFill/>
          <a:ln w="28575" cmpd="sng"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Elipse 26"/>
          <p:cNvSpPr/>
          <p:nvPr/>
        </p:nvSpPr>
        <p:spPr>
          <a:xfrm>
            <a:off x="753917" y="3210134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rgbClr val="C407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C40746"/>
                </a:solidFill>
              </a:rPr>
              <a:t>3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4" name="Conector recto 3"/>
          <p:cNvCxnSpPr>
            <a:stCxn id="25" idx="3"/>
            <a:endCxn id="27" idx="0"/>
          </p:cNvCxnSpPr>
          <p:nvPr/>
        </p:nvCxnSpPr>
        <p:spPr>
          <a:xfrm flipH="1">
            <a:off x="1092463" y="2626963"/>
            <a:ext cx="437704" cy="583171"/>
          </a:xfrm>
          <a:prstGeom prst="line">
            <a:avLst/>
          </a:prstGeom>
          <a:ln>
            <a:solidFill>
              <a:srgbClr val="C4074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/>
          <p:cNvCxnSpPr/>
          <p:nvPr/>
        </p:nvCxnSpPr>
        <p:spPr>
          <a:xfrm flipV="1">
            <a:off x="778804" y="2370245"/>
            <a:ext cx="559880" cy="9377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637684" y="1973319"/>
            <a:ext cx="305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C40746"/>
                </a:solidFill>
              </a:rPr>
              <a:t>s</a:t>
            </a:r>
            <a:endParaRPr lang="es-ES" sz="2400" dirty="0">
              <a:solidFill>
                <a:srgbClr val="C40746"/>
              </a:solidFill>
            </a:endParaRPr>
          </a:p>
        </p:txBody>
      </p:sp>
      <p:cxnSp>
        <p:nvCxnSpPr>
          <p:cNvPr id="28" name="Conector recto de flecha 27"/>
          <p:cNvCxnSpPr/>
          <p:nvPr/>
        </p:nvCxnSpPr>
        <p:spPr>
          <a:xfrm flipV="1">
            <a:off x="232713" y="1959686"/>
            <a:ext cx="559880" cy="9377"/>
          </a:xfrm>
          <a:prstGeom prst="straightConnector1">
            <a:avLst/>
          </a:prstGeom>
          <a:ln>
            <a:solidFill>
              <a:srgbClr val="C4074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uadroTexto 28"/>
          <p:cNvSpPr txBox="1"/>
          <p:nvPr/>
        </p:nvSpPr>
        <p:spPr>
          <a:xfrm>
            <a:off x="3393" y="1562760"/>
            <a:ext cx="346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solidFill>
                  <a:srgbClr val="C40746"/>
                </a:solidFill>
              </a:rPr>
              <a:t>p</a:t>
            </a:r>
          </a:p>
        </p:txBody>
      </p:sp>
      <p:sp>
        <p:nvSpPr>
          <p:cNvPr id="2" name="CuadroTexto 1"/>
          <p:cNvSpPr txBox="1"/>
          <p:nvPr/>
        </p:nvSpPr>
        <p:spPr>
          <a:xfrm>
            <a:off x="846241" y="170962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C40746"/>
                </a:solidFill>
              </a:rPr>
              <a:t>NIL</a:t>
            </a:r>
            <a:endParaRPr lang="es-ES" dirty="0">
              <a:solidFill>
                <a:srgbClr val="C40746"/>
              </a:solidFill>
            </a:endParaRPr>
          </a:p>
        </p:txBody>
      </p:sp>
      <p:sp>
        <p:nvSpPr>
          <p:cNvPr id="30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Constructing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-)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from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scratch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532468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Your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new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teacher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2" name="Imagen 1" descr="IMG_8237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86881" y="1205525"/>
            <a:ext cx="3339818" cy="368843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801009" y="1395514"/>
            <a:ext cx="53429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 err="1" smtClean="0"/>
              <a:t>My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Alejandra Zapata Beghelli</a:t>
            </a:r>
          </a:p>
          <a:p>
            <a:pPr marL="285750" indent="-285750">
              <a:buFont typeface="Arial"/>
              <a:buChar char="•"/>
            </a:pPr>
            <a:r>
              <a:rPr lang="es-ES" dirty="0" err="1" smtClean="0"/>
              <a:t>Born</a:t>
            </a:r>
            <a:r>
              <a:rPr lang="es-ES" dirty="0" smtClean="0"/>
              <a:t> in (</a:t>
            </a:r>
            <a:r>
              <a:rPr lang="es-ES" dirty="0" err="1" smtClean="0"/>
              <a:t>crazy</a:t>
            </a:r>
            <a:r>
              <a:rPr lang="es-ES" dirty="0" smtClean="0"/>
              <a:t>) Valparaíso, Chile</a:t>
            </a:r>
          </a:p>
          <a:p>
            <a:pPr marL="285750" indent="-285750">
              <a:buFont typeface="Arial"/>
              <a:buChar char="•"/>
            </a:pPr>
            <a:r>
              <a:rPr lang="es-ES" dirty="0" err="1" smtClean="0"/>
              <a:t>Electronic</a:t>
            </a:r>
            <a:r>
              <a:rPr lang="es-ES" dirty="0" smtClean="0"/>
              <a:t> </a:t>
            </a:r>
            <a:r>
              <a:rPr lang="es-ES" dirty="0" err="1" smtClean="0"/>
              <a:t>Engineer</a:t>
            </a:r>
            <a:r>
              <a:rPr lang="es-ES" dirty="0" smtClean="0"/>
              <a:t>, </a:t>
            </a:r>
            <a:r>
              <a:rPr lang="es-ES" dirty="0" err="1" smtClean="0"/>
              <a:t>Major</a:t>
            </a:r>
            <a:r>
              <a:rPr lang="es-ES" dirty="0" smtClean="0"/>
              <a:t> in </a:t>
            </a:r>
            <a:r>
              <a:rPr lang="es-ES" dirty="0" err="1" smtClean="0"/>
              <a:t>Computer</a:t>
            </a:r>
            <a:r>
              <a:rPr lang="es-ES" dirty="0" smtClean="0"/>
              <a:t> </a:t>
            </a:r>
            <a:r>
              <a:rPr lang="es-ES" dirty="0" err="1" smtClean="0"/>
              <a:t>Science</a:t>
            </a:r>
            <a:r>
              <a:rPr lang="es-ES" dirty="0" smtClean="0"/>
              <a:t>, Universidad Técnica Federico Santa María, Chile</a:t>
            </a:r>
          </a:p>
          <a:p>
            <a:pPr marL="285750" indent="-285750">
              <a:buFont typeface="Arial"/>
              <a:buChar char="•"/>
            </a:pPr>
            <a:r>
              <a:rPr lang="es-ES" dirty="0" err="1" smtClean="0"/>
              <a:t>MSc</a:t>
            </a:r>
            <a:r>
              <a:rPr lang="es-ES" dirty="0" smtClean="0"/>
              <a:t> </a:t>
            </a:r>
            <a:r>
              <a:rPr lang="es-ES" dirty="0" err="1" smtClean="0"/>
              <a:t>Electronic</a:t>
            </a:r>
            <a:r>
              <a:rPr lang="es-ES" dirty="0" smtClean="0"/>
              <a:t> </a:t>
            </a:r>
            <a:r>
              <a:rPr lang="es-ES" dirty="0" err="1" smtClean="0"/>
              <a:t>Engineering</a:t>
            </a:r>
            <a:r>
              <a:rPr lang="es-ES" dirty="0" smtClean="0"/>
              <a:t>, </a:t>
            </a:r>
            <a:r>
              <a:rPr lang="es-ES" dirty="0" err="1" smtClean="0"/>
              <a:t>Major</a:t>
            </a:r>
            <a:r>
              <a:rPr lang="es-ES" dirty="0" smtClean="0"/>
              <a:t> Comp. </a:t>
            </a:r>
            <a:r>
              <a:rPr lang="es-ES" dirty="0" err="1" smtClean="0"/>
              <a:t>Science</a:t>
            </a:r>
            <a:endParaRPr lang="es-ES" dirty="0" smtClean="0"/>
          </a:p>
          <a:p>
            <a:r>
              <a:rPr lang="es-ES" dirty="0" smtClean="0"/>
              <a:t>      Universidad </a:t>
            </a:r>
            <a:r>
              <a:rPr lang="es-ES" dirty="0"/>
              <a:t>Técnica Federico Santa María, Chile</a:t>
            </a:r>
          </a:p>
          <a:p>
            <a:pPr marL="285750" indent="-285750">
              <a:buFont typeface="Arial"/>
              <a:buChar char="•"/>
            </a:pPr>
            <a:endParaRPr lang="es-ES" dirty="0"/>
          </a:p>
        </p:txBody>
      </p:sp>
      <p:grpSp>
        <p:nvGrpSpPr>
          <p:cNvPr id="12" name="Agrupar 11"/>
          <p:cNvGrpSpPr/>
          <p:nvPr/>
        </p:nvGrpSpPr>
        <p:grpSpPr>
          <a:xfrm>
            <a:off x="-26320" y="4853419"/>
            <a:ext cx="9194127" cy="1944391"/>
            <a:chOff x="-26320" y="4853419"/>
            <a:chExt cx="9194127" cy="1944391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3927" y="5079937"/>
              <a:ext cx="2556956" cy="1702192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3858" y="5095618"/>
              <a:ext cx="2407931" cy="1702192"/>
            </a:xfrm>
            <a:prstGeom prst="rect">
              <a:avLst/>
            </a:prstGeom>
          </p:spPr>
        </p:pic>
        <p:pic>
          <p:nvPicPr>
            <p:cNvPr id="11" name="Imagen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36339" y="5079938"/>
              <a:ext cx="3851479" cy="1702191"/>
            </a:xfrm>
            <a:prstGeom prst="rect">
              <a:avLst/>
            </a:prstGeom>
          </p:spPr>
        </p:pic>
        <p:sp>
          <p:nvSpPr>
            <p:cNvPr id="14" name="CuadroTexto 13"/>
            <p:cNvSpPr txBox="1"/>
            <p:nvPr/>
          </p:nvSpPr>
          <p:spPr>
            <a:xfrm>
              <a:off x="-26320" y="4853419"/>
              <a:ext cx="9194127" cy="39031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txBody>
            <a:bodyPr wrap="square" rtlCol="0">
              <a:normAutofit fontScale="55000" lnSpcReduction="20000"/>
            </a:bodyPr>
            <a:lstStyle/>
            <a:p>
              <a:pPr algn="ctr"/>
              <a:endParaRPr lang="en-GB" sz="800" b="1" dirty="0" smtClean="0">
                <a:solidFill>
                  <a:srgbClr val="FF0000"/>
                </a:solidFill>
              </a:endParaRPr>
            </a:p>
            <a:p>
              <a:pPr algn="ctr"/>
              <a:r>
                <a:rPr lang="en-GB" sz="3700" b="1" dirty="0" smtClean="0"/>
                <a:t>UNIVERSIDAD TÉCNICA FEDERICO SANTA MARÍA</a:t>
              </a:r>
              <a:endParaRPr lang="en-GB" b="1" dirty="0"/>
            </a:p>
          </p:txBody>
        </p:sp>
      </p:grpSp>
      <p:sp>
        <p:nvSpPr>
          <p:cNvPr id="13" name="Elipse 12"/>
          <p:cNvSpPr/>
          <p:nvPr/>
        </p:nvSpPr>
        <p:spPr>
          <a:xfrm>
            <a:off x="3903250" y="2113734"/>
            <a:ext cx="56503" cy="564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Elipse 17"/>
          <p:cNvSpPr/>
          <p:nvPr/>
        </p:nvSpPr>
        <p:spPr>
          <a:xfrm>
            <a:off x="3906396" y="2658529"/>
            <a:ext cx="56503" cy="564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8863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uadroTexto 65"/>
          <p:cNvSpPr txBox="1"/>
          <p:nvPr/>
        </p:nvSpPr>
        <p:spPr>
          <a:xfrm>
            <a:off x="4010829" y="2069829"/>
            <a:ext cx="5134263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S::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with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elements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to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add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MAKE-HEAP(S)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H &lt;- new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r>
              <a:rPr lang="es-ES" dirty="0" smtClean="0">
                <a:latin typeface="Consolas"/>
                <a:cs typeface="Consolas"/>
              </a:rPr>
              <a:t> 0 ≤ i &lt; </a:t>
            </a:r>
            <a:r>
              <a:rPr lang="es-ES" dirty="0" err="1" smtClean="0">
                <a:latin typeface="Consolas"/>
                <a:cs typeface="Consolas"/>
              </a:rPr>
              <a:t>length</a:t>
            </a:r>
            <a:r>
              <a:rPr lang="es-ES" dirty="0" smtClean="0">
                <a:latin typeface="Consolas"/>
                <a:cs typeface="Consolas"/>
              </a:rPr>
              <a:t>(S)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INSERT!(H,S[i])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573736" y="2916583"/>
            <a:ext cx="4212667" cy="294086"/>
          </a:xfrm>
          <a:prstGeom prst="rect">
            <a:avLst/>
          </a:prstGeom>
          <a:noFill/>
          <a:ln w="28575" cmpd="sng">
            <a:solidFill>
              <a:srgbClr val="C40A2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422197"/>
              </p:ext>
            </p:extLst>
          </p:nvPr>
        </p:nvGraphicFramePr>
        <p:xfrm>
          <a:off x="4010829" y="1461898"/>
          <a:ext cx="513317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5529"/>
                <a:gridCol w="855529"/>
                <a:gridCol w="855529"/>
                <a:gridCol w="855529"/>
                <a:gridCol w="855529"/>
                <a:gridCol w="8555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3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14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6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89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21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9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4222510" y="1105728"/>
            <a:ext cx="5066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		[1]		[2]	      [3]	    [4]	             [5]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3952375" y="2863660"/>
            <a:ext cx="540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C40A29"/>
                </a:solidFill>
              </a:rPr>
              <a:t>i&lt;-2</a:t>
            </a:r>
            <a:endParaRPr lang="es-ES" dirty="0">
              <a:solidFill>
                <a:srgbClr val="C40A29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5704269" y="1461923"/>
            <a:ext cx="893019" cy="413856"/>
          </a:xfrm>
          <a:prstGeom prst="rect">
            <a:avLst/>
          </a:prstGeom>
          <a:noFill/>
          <a:ln w="38100" cmpd="sng">
            <a:solidFill>
              <a:srgbClr val="C4074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Elipse 20"/>
          <p:cNvSpPr/>
          <p:nvPr/>
        </p:nvSpPr>
        <p:spPr>
          <a:xfrm>
            <a:off x="1431009" y="206982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14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22" name="Elipse 21"/>
          <p:cNvSpPr/>
          <p:nvPr/>
        </p:nvSpPr>
        <p:spPr>
          <a:xfrm>
            <a:off x="753917" y="3210134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3" name="Conector recto 22"/>
          <p:cNvCxnSpPr>
            <a:stCxn id="21" idx="3"/>
            <a:endCxn id="22" idx="0"/>
          </p:cNvCxnSpPr>
          <p:nvPr/>
        </p:nvCxnSpPr>
        <p:spPr>
          <a:xfrm flipH="1">
            <a:off x="1092463" y="2626963"/>
            <a:ext cx="437704" cy="583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uadroTexto 3"/>
          <p:cNvSpPr txBox="1"/>
          <p:nvPr/>
        </p:nvSpPr>
        <p:spPr>
          <a:xfrm>
            <a:off x="3616147" y="5362912"/>
            <a:ext cx="9793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/>
              <a:t>Etc…</a:t>
            </a:r>
            <a:endParaRPr lang="es-ES" sz="3200" dirty="0"/>
          </a:p>
        </p:txBody>
      </p:sp>
      <p:sp>
        <p:nvSpPr>
          <p:cNvPr id="27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Constructing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-)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from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scratch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018642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CuadroTexto 65"/>
          <p:cNvSpPr txBox="1"/>
          <p:nvPr/>
        </p:nvSpPr>
        <p:spPr>
          <a:xfrm>
            <a:off x="4010829" y="2069829"/>
            <a:ext cx="5134263" cy="203132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Require</a:t>
            </a:r>
            <a:r>
              <a:rPr lang="es-ES" dirty="0" smtClean="0">
                <a:latin typeface="Consolas"/>
                <a:cs typeface="Consolas"/>
              </a:rPr>
              <a:t>: S:: </a:t>
            </a:r>
            <a:r>
              <a:rPr lang="es-ES" dirty="0" err="1" smtClean="0">
                <a:latin typeface="Consolas"/>
                <a:cs typeface="Consolas"/>
              </a:rPr>
              <a:t>array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with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elements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to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add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MAKE-HEAP(S)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H &lt;- new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r>
              <a:rPr lang="es-ES" dirty="0" smtClean="0">
                <a:latin typeface="Consolas"/>
                <a:cs typeface="Consolas"/>
              </a:rPr>
              <a:t> 0 ≤ i &lt; </a:t>
            </a:r>
            <a:r>
              <a:rPr lang="es-ES" dirty="0" err="1" smtClean="0">
                <a:latin typeface="Consolas"/>
                <a:cs typeface="Consolas"/>
              </a:rPr>
              <a:t>length</a:t>
            </a:r>
            <a:r>
              <a:rPr lang="es-ES" dirty="0" smtClean="0">
                <a:latin typeface="Consolas"/>
                <a:cs typeface="Consolas"/>
              </a:rPr>
              <a:t>(S) do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	INSERT!(H,S[i])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end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for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end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>
              <a:latin typeface="Consolas"/>
              <a:cs typeface="Consolas"/>
            </a:endParaRP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6867474"/>
              </p:ext>
            </p:extLst>
          </p:nvPr>
        </p:nvGraphicFramePr>
        <p:xfrm>
          <a:off x="4010829" y="1461898"/>
          <a:ext cx="513317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55529"/>
                <a:gridCol w="855529"/>
                <a:gridCol w="855529"/>
                <a:gridCol w="855529"/>
                <a:gridCol w="855529"/>
                <a:gridCol w="8555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3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14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6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89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21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9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4222510" y="1105728"/>
            <a:ext cx="5066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[0]		[1]		[2]	      [3]	    [4]	             [5]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1431009" y="206982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89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22" name="Elipse 21"/>
          <p:cNvSpPr/>
          <p:nvPr/>
        </p:nvSpPr>
        <p:spPr>
          <a:xfrm>
            <a:off x="542237" y="3210134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21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3" name="Conector recto 22"/>
          <p:cNvCxnSpPr>
            <a:stCxn id="21" idx="3"/>
            <a:endCxn id="22" idx="0"/>
          </p:cNvCxnSpPr>
          <p:nvPr/>
        </p:nvCxnSpPr>
        <p:spPr>
          <a:xfrm flipH="1">
            <a:off x="880783" y="2626963"/>
            <a:ext cx="649384" cy="583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Constructing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-)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from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scratch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1983728" y="3210134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9" name="Conector recto 18"/>
          <p:cNvCxnSpPr>
            <a:stCxn id="21" idx="5"/>
            <a:endCxn id="18" idx="0"/>
          </p:cNvCxnSpPr>
          <p:nvPr/>
        </p:nvCxnSpPr>
        <p:spPr>
          <a:xfrm>
            <a:off x="2008943" y="2626963"/>
            <a:ext cx="313331" cy="583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>
            <a:off x="87783" y="4315157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4" name="Conector recto 23"/>
          <p:cNvCxnSpPr>
            <a:stCxn id="22" idx="3"/>
            <a:endCxn id="20" idx="0"/>
          </p:cNvCxnSpPr>
          <p:nvPr/>
        </p:nvCxnSpPr>
        <p:spPr>
          <a:xfrm flipH="1">
            <a:off x="426329" y="3767268"/>
            <a:ext cx="215066" cy="547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ipse 24"/>
          <p:cNvSpPr/>
          <p:nvPr/>
        </p:nvSpPr>
        <p:spPr>
          <a:xfrm>
            <a:off x="880783" y="433279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6" name="Conector recto 25"/>
          <p:cNvCxnSpPr>
            <a:stCxn id="22" idx="5"/>
            <a:endCxn id="25" idx="0"/>
          </p:cNvCxnSpPr>
          <p:nvPr/>
        </p:nvCxnSpPr>
        <p:spPr>
          <a:xfrm>
            <a:off x="1120171" y="3767268"/>
            <a:ext cx="99158" cy="5655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Elipse 29"/>
          <p:cNvSpPr/>
          <p:nvPr/>
        </p:nvSpPr>
        <p:spPr>
          <a:xfrm>
            <a:off x="1645182" y="437509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6</a:t>
            </a:r>
          </a:p>
        </p:txBody>
      </p:sp>
      <p:cxnSp>
        <p:nvCxnSpPr>
          <p:cNvPr id="31" name="Conector recto 30"/>
          <p:cNvCxnSpPr>
            <a:endCxn id="30" idx="0"/>
          </p:cNvCxnSpPr>
          <p:nvPr/>
        </p:nvCxnSpPr>
        <p:spPr>
          <a:xfrm flipH="1">
            <a:off x="1983728" y="3827209"/>
            <a:ext cx="215066" cy="547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-16433" y="619204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/>
              <a:t> </a:t>
            </a:r>
            <a:r>
              <a:rPr lang="es-ES" sz="2800" dirty="0" err="1" smtClean="0"/>
              <a:t>Complexity</a:t>
            </a:r>
            <a:r>
              <a:rPr lang="es-ES" sz="2800" dirty="0" smtClean="0"/>
              <a:t>: O(</a:t>
            </a:r>
            <a:r>
              <a:rPr lang="es-ES" sz="2800" dirty="0" err="1" smtClean="0"/>
              <a:t>NlogN</a:t>
            </a:r>
            <a:r>
              <a:rPr lang="es-ES" sz="2800" dirty="0" smtClean="0"/>
              <a:t>)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419525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lipse 20"/>
          <p:cNvSpPr/>
          <p:nvPr/>
        </p:nvSpPr>
        <p:spPr>
          <a:xfrm>
            <a:off x="1352619" y="206982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89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22" name="Elipse 21"/>
          <p:cNvSpPr/>
          <p:nvPr/>
        </p:nvSpPr>
        <p:spPr>
          <a:xfrm>
            <a:off x="463847" y="3210134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21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3" name="Conector recto 22"/>
          <p:cNvCxnSpPr>
            <a:stCxn id="21" idx="3"/>
            <a:endCxn id="22" idx="0"/>
          </p:cNvCxnSpPr>
          <p:nvPr/>
        </p:nvCxnSpPr>
        <p:spPr>
          <a:xfrm flipH="1">
            <a:off x="802393" y="2626963"/>
            <a:ext cx="649384" cy="583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So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far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,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as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an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explicit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data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structure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1905338" y="3210134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9</a:t>
            </a:r>
          </a:p>
        </p:txBody>
      </p:sp>
      <p:cxnSp>
        <p:nvCxnSpPr>
          <p:cNvPr id="19" name="Conector recto 18"/>
          <p:cNvCxnSpPr>
            <a:stCxn id="21" idx="5"/>
            <a:endCxn id="18" idx="0"/>
          </p:cNvCxnSpPr>
          <p:nvPr/>
        </p:nvCxnSpPr>
        <p:spPr>
          <a:xfrm>
            <a:off x="1930553" y="2626963"/>
            <a:ext cx="313331" cy="5831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Elipse 19"/>
          <p:cNvSpPr/>
          <p:nvPr/>
        </p:nvSpPr>
        <p:spPr>
          <a:xfrm>
            <a:off x="9393" y="4315157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4" name="Conector recto 23"/>
          <p:cNvCxnSpPr>
            <a:stCxn id="22" idx="3"/>
            <a:endCxn id="20" idx="0"/>
          </p:cNvCxnSpPr>
          <p:nvPr/>
        </p:nvCxnSpPr>
        <p:spPr>
          <a:xfrm flipH="1">
            <a:off x="347939" y="3767268"/>
            <a:ext cx="215066" cy="547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Elipse 24"/>
          <p:cNvSpPr/>
          <p:nvPr/>
        </p:nvSpPr>
        <p:spPr>
          <a:xfrm>
            <a:off x="802393" y="433279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6" name="Conector recto 25"/>
          <p:cNvCxnSpPr>
            <a:stCxn id="22" idx="5"/>
            <a:endCxn id="25" idx="0"/>
          </p:cNvCxnSpPr>
          <p:nvPr/>
        </p:nvCxnSpPr>
        <p:spPr>
          <a:xfrm>
            <a:off x="1041781" y="3767268"/>
            <a:ext cx="99158" cy="5655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ángulo 27"/>
          <p:cNvSpPr/>
          <p:nvPr/>
        </p:nvSpPr>
        <p:spPr>
          <a:xfrm>
            <a:off x="5863725" y="1532237"/>
            <a:ext cx="551397" cy="50134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ángulo 31"/>
          <p:cNvSpPr/>
          <p:nvPr/>
        </p:nvSpPr>
        <p:spPr>
          <a:xfrm>
            <a:off x="6415122" y="1534116"/>
            <a:ext cx="551397" cy="501346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CuadroTexto 33"/>
          <p:cNvSpPr txBox="1"/>
          <p:nvPr/>
        </p:nvSpPr>
        <p:spPr>
          <a:xfrm>
            <a:off x="5985458" y="1579970"/>
            <a:ext cx="418604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Arial Narrow"/>
                <a:cs typeface="Arial Narrow"/>
              </a:rPr>
              <a:t>89</a:t>
            </a:r>
            <a:endParaRPr lang="es-ES" sz="2000" dirty="0">
              <a:latin typeface="Arial Narrow"/>
              <a:cs typeface="Arial Narrow"/>
            </a:endParaRPr>
          </a:p>
        </p:txBody>
      </p:sp>
      <p:grpSp>
        <p:nvGrpSpPr>
          <p:cNvPr id="35" name="Agrupar 34"/>
          <p:cNvGrpSpPr/>
          <p:nvPr/>
        </p:nvGrpSpPr>
        <p:grpSpPr>
          <a:xfrm>
            <a:off x="5317272" y="1534116"/>
            <a:ext cx="551397" cy="501346"/>
            <a:chOff x="517979" y="1738001"/>
            <a:chExt cx="551397" cy="501346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36" name="Rectángulo 35"/>
            <p:cNvSpPr/>
            <p:nvPr/>
          </p:nvSpPr>
          <p:spPr>
            <a:xfrm>
              <a:off x="517979" y="1738001"/>
              <a:ext cx="551397" cy="5013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7" name="Elipse 36"/>
            <p:cNvSpPr>
              <a:spLocks noChangeAspect="1"/>
            </p:cNvSpPr>
            <p:nvPr/>
          </p:nvSpPr>
          <p:spPr>
            <a:xfrm flipV="1">
              <a:off x="741914" y="1959309"/>
              <a:ext cx="91438" cy="9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38" name="Agrupar 37"/>
          <p:cNvGrpSpPr/>
          <p:nvPr/>
        </p:nvGrpSpPr>
        <p:grpSpPr>
          <a:xfrm>
            <a:off x="6966519" y="1533201"/>
            <a:ext cx="551397" cy="501346"/>
            <a:chOff x="517979" y="1738001"/>
            <a:chExt cx="551397" cy="501346"/>
          </a:xfrm>
          <a:effectLst/>
        </p:grpSpPr>
        <p:sp>
          <p:nvSpPr>
            <p:cNvPr id="39" name="Rectángulo 38"/>
            <p:cNvSpPr/>
            <p:nvPr/>
          </p:nvSpPr>
          <p:spPr>
            <a:xfrm>
              <a:off x="517979" y="1738001"/>
              <a:ext cx="551397" cy="50134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0" name="Elipse 39"/>
            <p:cNvSpPr>
              <a:spLocks noChangeAspect="1"/>
            </p:cNvSpPr>
            <p:nvPr/>
          </p:nvSpPr>
          <p:spPr>
            <a:xfrm flipV="1">
              <a:off x="741914" y="1959309"/>
              <a:ext cx="91438" cy="9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4" name="Conector recto 3"/>
          <p:cNvCxnSpPr/>
          <p:nvPr/>
        </p:nvCxnSpPr>
        <p:spPr>
          <a:xfrm flipV="1">
            <a:off x="6415122" y="1534117"/>
            <a:ext cx="551397" cy="501345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ángulo 40"/>
          <p:cNvSpPr/>
          <p:nvPr/>
        </p:nvSpPr>
        <p:spPr>
          <a:xfrm>
            <a:off x="4496701" y="2632210"/>
            <a:ext cx="551397" cy="50134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2" name="Rectángulo 41"/>
          <p:cNvSpPr/>
          <p:nvPr/>
        </p:nvSpPr>
        <p:spPr>
          <a:xfrm>
            <a:off x="5048098" y="2634089"/>
            <a:ext cx="551397" cy="501346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3" name="CuadroTexto 42"/>
          <p:cNvSpPr txBox="1"/>
          <p:nvPr/>
        </p:nvSpPr>
        <p:spPr>
          <a:xfrm>
            <a:off x="4618434" y="2679943"/>
            <a:ext cx="418604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Arial Narrow"/>
                <a:cs typeface="Arial Narrow"/>
              </a:rPr>
              <a:t>21</a:t>
            </a:r>
            <a:endParaRPr lang="es-ES" sz="2000" dirty="0">
              <a:latin typeface="Arial Narrow"/>
              <a:cs typeface="Arial Narrow"/>
            </a:endParaRPr>
          </a:p>
        </p:txBody>
      </p:sp>
      <p:grpSp>
        <p:nvGrpSpPr>
          <p:cNvPr id="44" name="Agrupar 43"/>
          <p:cNvGrpSpPr/>
          <p:nvPr/>
        </p:nvGrpSpPr>
        <p:grpSpPr>
          <a:xfrm>
            <a:off x="3950248" y="2634089"/>
            <a:ext cx="551397" cy="501346"/>
            <a:chOff x="517979" y="1738001"/>
            <a:chExt cx="551397" cy="501346"/>
          </a:xfrm>
          <a:solidFill>
            <a:schemeClr val="bg1">
              <a:lumMod val="85000"/>
            </a:schemeClr>
          </a:solidFill>
          <a:effectLst/>
        </p:grpSpPr>
        <p:sp>
          <p:nvSpPr>
            <p:cNvPr id="45" name="Rectángulo 44"/>
            <p:cNvSpPr/>
            <p:nvPr/>
          </p:nvSpPr>
          <p:spPr>
            <a:xfrm>
              <a:off x="517979" y="1738001"/>
              <a:ext cx="551397" cy="501346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6" name="Elipse 45"/>
            <p:cNvSpPr>
              <a:spLocks noChangeAspect="1"/>
            </p:cNvSpPr>
            <p:nvPr/>
          </p:nvSpPr>
          <p:spPr>
            <a:xfrm flipV="1">
              <a:off x="741914" y="1959309"/>
              <a:ext cx="91438" cy="9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47" name="Agrupar 46"/>
          <p:cNvGrpSpPr/>
          <p:nvPr/>
        </p:nvGrpSpPr>
        <p:grpSpPr>
          <a:xfrm>
            <a:off x="5599495" y="2633174"/>
            <a:ext cx="551397" cy="501346"/>
            <a:chOff x="517979" y="1738001"/>
            <a:chExt cx="551397" cy="501346"/>
          </a:xfrm>
          <a:effectLst/>
        </p:grpSpPr>
        <p:sp>
          <p:nvSpPr>
            <p:cNvPr id="48" name="Rectángulo 47"/>
            <p:cNvSpPr/>
            <p:nvPr/>
          </p:nvSpPr>
          <p:spPr>
            <a:xfrm>
              <a:off x="517979" y="1738001"/>
              <a:ext cx="551397" cy="50134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49" name="Elipse 48"/>
            <p:cNvSpPr>
              <a:spLocks noChangeAspect="1"/>
            </p:cNvSpPr>
            <p:nvPr/>
          </p:nvSpPr>
          <p:spPr>
            <a:xfrm flipV="1">
              <a:off x="741914" y="1959309"/>
              <a:ext cx="91438" cy="9143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51" name="Rectángulo 50"/>
          <p:cNvSpPr/>
          <p:nvPr/>
        </p:nvSpPr>
        <p:spPr>
          <a:xfrm>
            <a:off x="7409652" y="2654556"/>
            <a:ext cx="551397" cy="50134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Rectángulo 51"/>
          <p:cNvSpPr/>
          <p:nvPr/>
        </p:nvSpPr>
        <p:spPr>
          <a:xfrm>
            <a:off x="7961049" y="2656435"/>
            <a:ext cx="551397" cy="501346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CuadroTexto 52"/>
          <p:cNvSpPr txBox="1"/>
          <p:nvPr/>
        </p:nvSpPr>
        <p:spPr>
          <a:xfrm>
            <a:off x="7531385" y="2702289"/>
            <a:ext cx="301635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Arial Narrow"/>
                <a:cs typeface="Arial Narrow"/>
              </a:rPr>
              <a:t>9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55" name="Rectángulo 54"/>
          <p:cNvSpPr/>
          <p:nvPr/>
        </p:nvSpPr>
        <p:spPr>
          <a:xfrm>
            <a:off x="6863199" y="2656435"/>
            <a:ext cx="551397" cy="5013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Rectángulo 57"/>
          <p:cNvSpPr/>
          <p:nvPr/>
        </p:nvSpPr>
        <p:spPr>
          <a:xfrm>
            <a:off x="8512446" y="2655520"/>
            <a:ext cx="551397" cy="501346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Rectángulo 60"/>
          <p:cNvSpPr/>
          <p:nvPr/>
        </p:nvSpPr>
        <p:spPr>
          <a:xfrm>
            <a:off x="6073350" y="3769355"/>
            <a:ext cx="551397" cy="50134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2" name="Rectángulo 61"/>
          <p:cNvSpPr/>
          <p:nvPr/>
        </p:nvSpPr>
        <p:spPr>
          <a:xfrm>
            <a:off x="6624747" y="3771234"/>
            <a:ext cx="551397" cy="501346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3" name="CuadroTexto 62"/>
          <p:cNvSpPr txBox="1"/>
          <p:nvPr/>
        </p:nvSpPr>
        <p:spPr>
          <a:xfrm>
            <a:off x="6195083" y="3817088"/>
            <a:ext cx="418604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ES" sz="2000" dirty="0" smtClean="0">
                <a:latin typeface="Arial Narrow"/>
                <a:cs typeface="Arial Narrow"/>
              </a:rPr>
              <a:t>14</a:t>
            </a:r>
            <a:endParaRPr lang="es-ES" sz="2000" dirty="0">
              <a:latin typeface="Arial Narrow"/>
              <a:cs typeface="Arial Narrow"/>
            </a:endParaRPr>
          </a:p>
        </p:txBody>
      </p:sp>
      <p:sp>
        <p:nvSpPr>
          <p:cNvPr id="65" name="Rectángulo 64"/>
          <p:cNvSpPr/>
          <p:nvPr/>
        </p:nvSpPr>
        <p:spPr>
          <a:xfrm>
            <a:off x="5526897" y="3771234"/>
            <a:ext cx="551397" cy="5013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9" name="Rectángulo 68"/>
          <p:cNvSpPr/>
          <p:nvPr/>
        </p:nvSpPr>
        <p:spPr>
          <a:xfrm>
            <a:off x="7176144" y="3770319"/>
            <a:ext cx="551397" cy="501346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71" name="Conector recto 70"/>
          <p:cNvCxnSpPr/>
          <p:nvPr/>
        </p:nvCxnSpPr>
        <p:spPr>
          <a:xfrm flipV="1">
            <a:off x="7176144" y="3771520"/>
            <a:ext cx="551397" cy="501345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Rectángulo 71"/>
          <p:cNvSpPr/>
          <p:nvPr/>
        </p:nvSpPr>
        <p:spPr>
          <a:xfrm>
            <a:off x="3393907" y="3767062"/>
            <a:ext cx="551397" cy="501346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Rectángulo 72"/>
          <p:cNvSpPr/>
          <p:nvPr/>
        </p:nvSpPr>
        <p:spPr>
          <a:xfrm>
            <a:off x="3945304" y="3768941"/>
            <a:ext cx="551397" cy="501346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4" name="CuadroTexto 73"/>
          <p:cNvSpPr txBox="1"/>
          <p:nvPr/>
        </p:nvSpPr>
        <p:spPr>
          <a:xfrm>
            <a:off x="3515640" y="3814795"/>
            <a:ext cx="301635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s-ES" sz="2000" dirty="0">
                <a:latin typeface="Arial Narrow"/>
                <a:cs typeface="Arial Narrow"/>
              </a:rPr>
              <a:t>3</a:t>
            </a:r>
          </a:p>
        </p:txBody>
      </p:sp>
      <p:sp>
        <p:nvSpPr>
          <p:cNvPr id="76" name="Rectángulo 75"/>
          <p:cNvSpPr/>
          <p:nvPr/>
        </p:nvSpPr>
        <p:spPr>
          <a:xfrm>
            <a:off x="2847454" y="3768941"/>
            <a:ext cx="551397" cy="50134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9" name="Rectángulo 78"/>
          <p:cNvSpPr/>
          <p:nvPr/>
        </p:nvSpPr>
        <p:spPr>
          <a:xfrm>
            <a:off x="4496701" y="3768026"/>
            <a:ext cx="551397" cy="501346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1" name="Conector recto 80"/>
          <p:cNvCxnSpPr/>
          <p:nvPr/>
        </p:nvCxnSpPr>
        <p:spPr>
          <a:xfrm flipV="1">
            <a:off x="2842510" y="3770143"/>
            <a:ext cx="551397" cy="501345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Elipse 91"/>
          <p:cNvSpPr>
            <a:spLocks noChangeAspect="1"/>
          </p:cNvSpPr>
          <p:nvPr/>
        </p:nvSpPr>
        <p:spPr>
          <a:xfrm flipV="1">
            <a:off x="5243171" y="2856447"/>
            <a:ext cx="91438" cy="9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3" name="Elipse 92"/>
          <p:cNvSpPr>
            <a:spLocks noChangeAspect="1"/>
          </p:cNvSpPr>
          <p:nvPr/>
        </p:nvSpPr>
        <p:spPr>
          <a:xfrm flipV="1">
            <a:off x="8196825" y="2875778"/>
            <a:ext cx="91438" cy="9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4" name="Conector recto 93"/>
          <p:cNvCxnSpPr/>
          <p:nvPr/>
        </p:nvCxnSpPr>
        <p:spPr>
          <a:xfrm flipV="1">
            <a:off x="6858255" y="2655520"/>
            <a:ext cx="551397" cy="501345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94"/>
          <p:cNvCxnSpPr/>
          <p:nvPr/>
        </p:nvCxnSpPr>
        <p:spPr>
          <a:xfrm flipV="1">
            <a:off x="8512446" y="2656436"/>
            <a:ext cx="551397" cy="501345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Elipse 95"/>
          <p:cNvSpPr>
            <a:spLocks noChangeAspect="1"/>
          </p:cNvSpPr>
          <p:nvPr/>
        </p:nvSpPr>
        <p:spPr>
          <a:xfrm flipV="1">
            <a:off x="4146524" y="3991165"/>
            <a:ext cx="91438" cy="9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8" name="Conector recto 97"/>
          <p:cNvCxnSpPr/>
          <p:nvPr/>
        </p:nvCxnSpPr>
        <p:spPr>
          <a:xfrm flipV="1">
            <a:off x="4496701" y="3770143"/>
            <a:ext cx="551397" cy="501345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Elipse 98"/>
          <p:cNvSpPr>
            <a:spLocks noChangeAspect="1"/>
          </p:cNvSpPr>
          <p:nvPr/>
        </p:nvSpPr>
        <p:spPr>
          <a:xfrm flipV="1">
            <a:off x="6860771" y="3991863"/>
            <a:ext cx="91438" cy="9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00" name="Conector recto 99"/>
          <p:cNvCxnSpPr/>
          <p:nvPr/>
        </p:nvCxnSpPr>
        <p:spPr>
          <a:xfrm flipV="1">
            <a:off x="5526897" y="3771520"/>
            <a:ext cx="551397" cy="501345"/>
          </a:xfrm>
          <a:prstGeom prst="line">
            <a:avLst/>
          </a:prstGeom>
          <a:ln w="12700" cmpd="sng"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>
            <a:stCxn id="37" idx="1"/>
            <a:endCxn id="41" idx="0"/>
          </p:cNvCxnSpPr>
          <p:nvPr/>
        </p:nvCxnSpPr>
        <p:spPr>
          <a:xfrm flipH="1">
            <a:off x="4772400" y="1833471"/>
            <a:ext cx="782198" cy="798739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cto de flecha 100"/>
          <p:cNvCxnSpPr>
            <a:stCxn id="40" idx="7"/>
            <a:endCxn id="51" idx="0"/>
          </p:cNvCxnSpPr>
          <p:nvPr/>
        </p:nvCxnSpPr>
        <p:spPr>
          <a:xfrm>
            <a:off x="7268501" y="1832556"/>
            <a:ext cx="416850" cy="822000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cto de flecha 101"/>
          <p:cNvCxnSpPr>
            <a:stCxn id="92" idx="4"/>
            <a:endCxn id="28" idx="2"/>
          </p:cNvCxnSpPr>
          <p:nvPr/>
        </p:nvCxnSpPr>
        <p:spPr>
          <a:xfrm flipV="1">
            <a:off x="5288890" y="2033583"/>
            <a:ext cx="850534" cy="82286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cto de flecha 105"/>
          <p:cNvCxnSpPr>
            <a:stCxn id="46" idx="0"/>
            <a:endCxn id="72" idx="0"/>
          </p:cNvCxnSpPr>
          <p:nvPr/>
        </p:nvCxnSpPr>
        <p:spPr>
          <a:xfrm flipH="1">
            <a:off x="3669606" y="2946835"/>
            <a:ext cx="550296" cy="820227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cto de flecha 109"/>
          <p:cNvCxnSpPr>
            <a:stCxn id="49" idx="2"/>
            <a:endCxn id="61" idx="0"/>
          </p:cNvCxnSpPr>
          <p:nvPr/>
        </p:nvCxnSpPr>
        <p:spPr>
          <a:xfrm>
            <a:off x="5823430" y="2900201"/>
            <a:ext cx="525619" cy="869154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cto de flecha 112"/>
          <p:cNvCxnSpPr>
            <a:stCxn id="96" idx="2"/>
            <a:endCxn id="41" idx="2"/>
          </p:cNvCxnSpPr>
          <p:nvPr/>
        </p:nvCxnSpPr>
        <p:spPr>
          <a:xfrm flipV="1">
            <a:off x="4146524" y="3133556"/>
            <a:ext cx="625876" cy="903328"/>
          </a:xfrm>
          <a:prstGeom prst="straightConnector1">
            <a:avLst/>
          </a:prstGeom>
          <a:ln w="127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Forma libre 115"/>
          <p:cNvSpPr/>
          <p:nvPr/>
        </p:nvSpPr>
        <p:spPr>
          <a:xfrm>
            <a:off x="6170623" y="2043458"/>
            <a:ext cx="2151273" cy="862974"/>
          </a:xfrm>
          <a:custGeom>
            <a:avLst/>
            <a:gdLst>
              <a:gd name="connsiteX0" fmla="*/ 2084010 w 2151273"/>
              <a:gd name="connsiteY0" fmla="*/ 862974 h 862974"/>
              <a:gd name="connsiteX1" fmla="*/ 1978181 w 2151273"/>
              <a:gd name="connsiteY1" fmla="*/ 325651 h 862974"/>
              <a:gd name="connsiteX2" fmla="*/ 594268 w 2151273"/>
              <a:gd name="connsiteY2" fmla="*/ 268662 h 862974"/>
              <a:gd name="connsiteX3" fmla="*/ 0 w 2151273"/>
              <a:gd name="connsiteY3" fmla="*/ 0 h 86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1273" h="862974">
                <a:moveTo>
                  <a:pt x="2084010" y="862974"/>
                </a:moveTo>
                <a:cubicBezTo>
                  <a:pt x="2155240" y="643838"/>
                  <a:pt x="2226471" y="424703"/>
                  <a:pt x="1978181" y="325651"/>
                </a:cubicBezTo>
                <a:cubicBezTo>
                  <a:pt x="1729891" y="226599"/>
                  <a:pt x="923965" y="322937"/>
                  <a:pt x="594268" y="268662"/>
                </a:cubicBezTo>
                <a:cubicBezTo>
                  <a:pt x="264571" y="214387"/>
                  <a:pt x="0" y="0"/>
                  <a:pt x="0" y="0"/>
                </a:cubicBezTo>
              </a:path>
            </a:pathLst>
          </a:cu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7" name="Forma libre 116"/>
          <p:cNvSpPr/>
          <p:nvPr/>
        </p:nvSpPr>
        <p:spPr>
          <a:xfrm>
            <a:off x="4808992" y="3158018"/>
            <a:ext cx="2151273" cy="862974"/>
          </a:xfrm>
          <a:custGeom>
            <a:avLst/>
            <a:gdLst>
              <a:gd name="connsiteX0" fmla="*/ 2084010 w 2151273"/>
              <a:gd name="connsiteY0" fmla="*/ 862974 h 862974"/>
              <a:gd name="connsiteX1" fmla="*/ 1978181 w 2151273"/>
              <a:gd name="connsiteY1" fmla="*/ 325651 h 862974"/>
              <a:gd name="connsiteX2" fmla="*/ 594268 w 2151273"/>
              <a:gd name="connsiteY2" fmla="*/ 268662 h 862974"/>
              <a:gd name="connsiteX3" fmla="*/ 0 w 2151273"/>
              <a:gd name="connsiteY3" fmla="*/ 0 h 862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1273" h="862974">
                <a:moveTo>
                  <a:pt x="2084010" y="862974"/>
                </a:moveTo>
                <a:cubicBezTo>
                  <a:pt x="2155240" y="643838"/>
                  <a:pt x="2226471" y="424703"/>
                  <a:pt x="1978181" y="325651"/>
                </a:cubicBezTo>
                <a:cubicBezTo>
                  <a:pt x="1729891" y="226599"/>
                  <a:pt x="923965" y="322937"/>
                  <a:pt x="594268" y="268662"/>
                </a:cubicBezTo>
                <a:cubicBezTo>
                  <a:pt x="264571" y="214387"/>
                  <a:pt x="0" y="0"/>
                  <a:pt x="0" y="0"/>
                </a:cubicBezTo>
              </a:path>
            </a:pathLst>
          </a:custGeom>
          <a:ln w="12700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0776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Outline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0" y="2072231"/>
            <a:ext cx="29418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solidFill>
                  <a:srgbClr val="BFBFBF"/>
                </a:solidFill>
                <a:latin typeface="Arial Narrow"/>
                <a:cs typeface="Arial Narrow"/>
              </a:rPr>
              <a:t>Introduction</a:t>
            </a:r>
            <a:endParaRPr lang="es-ES" sz="3200" dirty="0" smtClean="0">
              <a:solidFill>
                <a:srgbClr val="BFBFBF"/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Heaps</a:t>
            </a:r>
            <a:r>
              <a:rPr lang="es-ES" sz="3200" dirty="0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 (as </a:t>
            </a:r>
            <a:r>
              <a:rPr lang="es-ES" sz="3200" dirty="0" err="1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trees</a:t>
            </a:r>
            <a:r>
              <a:rPr lang="es-ES" sz="3200" dirty="0" smtClean="0">
                <a:solidFill>
                  <a:schemeClr val="bg1">
                    <a:lumMod val="50000"/>
                  </a:schemeClr>
                </a:solidFill>
                <a:latin typeface="Arial Narrow"/>
                <a:cs typeface="Arial Narrow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latin typeface="Arial Narrow"/>
                <a:cs typeface="Arial Narrow"/>
              </a:rPr>
              <a:t>Implicit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heaps</a:t>
            </a:r>
            <a:endParaRPr lang="es-ES" sz="3200" dirty="0" smtClean="0">
              <a:latin typeface="Arial Narrow"/>
              <a:cs typeface="Arial Narrow"/>
            </a:endParaRPr>
          </a:p>
          <a:p>
            <a:endParaRPr lang="es-ES" sz="3200" dirty="0" smtClean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531235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as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an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data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structure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20370"/>
              </p:ext>
            </p:extLst>
          </p:nvPr>
        </p:nvGraphicFramePr>
        <p:xfrm>
          <a:off x="1609952" y="5834959"/>
          <a:ext cx="586979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542"/>
                <a:gridCol w="838542"/>
                <a:gridCol w="838542"/>
                <a:gridCol w="838542"/>
                <a:gridCol w="838542"/>
                <a:gridCol w="838542"/>
                <a:gridCol w="83854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89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21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9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3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14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4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7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1836404" y="5465265"/>
            <a:ext cx="64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[0]	       [1]	      [2]	    [3]           [4]		[5]		[6]		</a:t>
            </a:r>
            <a:endParaRPr lang="es-ES" dirty="0">
              <a:solidFill>
                <a:srgbClr val="7F7F7F"/>
              </a:solidFill>
            </a:endParaRPr>
          </a:p>
        </p:txBody>
      </p:sp>
      <p:grpSp>
        <p:nvGrpSpPr>
          <p:cNvPr id="50" name="Agrupar 49"/>
          <p:cNvGrpSpPr/>
          <p:nvPr/>
        </p:nvGrpSpPr>
        <p:grpSpPr>
          <a:xfrm>
            <a:off x="2591487" y="1224549"/>
            <a:ext cx="3456042" cy="3232506"/>
            <a:chOff x="-3305" y="1788134"/>
            <a:chExt cx="3456042" cy="3232506"/>
          </a:xfrm>
        </p:grpSpPr>
        <p:sp>
          <p:nvSpPr>
            <p:cNvPr id="23" name="Elipse 22"/>
            <p:cNvSpPr/>
            <p:nvPr/>
          </p:nvSpPr>
          <p:spPr>
            <a:xfrm>
              <a:off x="1352619" y="206982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rgbClr val="000000"/>
                  </a:solidFill>
                </a:rPr>
                <a:t>89</a:t>
              </a:r>
              <a:endParaRPr lang="es-ES" sz="2400" dirty="0">
                <a:solidFill>
                  <a:srgbClr val="000000"/>
                </a:solidFill>
              </a:endParaRPr>
            </a:p>
          </p:txBody>
        </p:sp>
        <p:sp>
          <p:nvSpPr>
            <p:cNvPr id="24" name="Elipse 23"/>
            <p:cNvSpPr/>
            <p:nvPr/>
          </p:nvSpPr>
          <p:spPr>
            <a:xfrm>
              <a:off x="463847" y="3210134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21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Conector recto 24"/>
            <p:cNvCxnSpPr>
              <a:stCxn id="23" idx="3"/>
              <a:endCxn id="24" idx="0"/>
            </p:cNvCxnSpPr>
            <p:nvPr/>
          </p:nvCxnSpPr>
          <p:spPr>
            <a:xfrm flipH="1">
              <a:off x="802393" y="2626963"/>
              <a:ext cx="649384" cy="5831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Elipse 25"/>
            <p:cNvSpPr/>
            <p:nvPr/>
          </p:nvSpPr>
          <p:spPr>
            <a:xfrm>
              <a:off x="2322596" y="3210134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27" name="Conector recto 26"/>
            <p:cNvCxnSpPr>
              <a:stCxn id="23" idx="5"/>
              <a:endCxn id="26" idx="0"/>
            </p:cNvCxnSpPr>
            <p:nvPr/>
          </p:nvCxnSpPr>
          <p:spPr>
            <a:xfrm>
              <a:off x="1930553" y="2626963"/>
              <a:ext cx="730589" cy="5831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ipse 27"/>
            <p:cNvSpPr/>
            <p:nvPr/>
          </p:nvSpPr>
          <p:spPr>
            <a:xfrm>
              <a:off x="9393" y="431515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3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Conector recto 28"/>
            <p:cNvCxnSpPr>
              <a:stCxn id="24" idx="3"/>
              <a:endCxn id="28" idx="0"/>
            </p:cNvCxnSpPr>
            <p:nvPr/>
          </p:nvCxnSpPr>
          <p:spPr>
            <a:xfrm flipH="1">
              <a:off x="347939" y="3767268"/>
              <a:ext cx="215066" cy="5478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ipse 29"/>
            <p:cNvSpPr/>
            <p:nvPr/>
          </p:nvSpPr>
          <p:spPr>
            <a:xfrm>
              <a:off x="802393" y="433279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14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Conector recto 30"/>
            <p:cNvCxnSpPr>
              <a:stCxn id="24" idx="5"/>
              <a:endCxn id="30" idx="0"/>
            </p:cNvCxnSpPr>
            <p:nvPr/>
          </p:nvCxnSpPr>
          <p:spPr>
            <a:xfrm>
              <a:off x="1041781" y="3767268"/>
              <a:ext cx="99158" cy="565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uadroTexto 6"/>
            <p:cNvSpPr txBox="1"/>
            <p:nvPr/>
          </p:nvSpPr>
          <p:spPr>
            <a:xfrm>
              <a:off x="1787863" y="1788134"/>
              <a:ext cx="451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bg1">
                      <a:lumMod val="50000"/>
                    </a:schemeClr>
                  </a:solidFill>
                </a:rPr>
                <a:t>[0]</a:t>
              </a:r>
              <a:endParaRPr lang="es-E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306023" y="2840802"/>
              <a:ext cx="451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bg1">
                      <a:lumMod val="50000"/>
                    </a:schemeClr>
                  </a:solidFill>
                </a:rPr>
                <a:t>[1]</a:t>
              </a:r>
              <a:endParaRPr lang="es-E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2548122" y="2840802"/>
              <a:ext cx="451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bg1">
                      <a:lumMod val="50000"/>
                    </a:schemeClr>
                  </a:solidFill>
                </a:rPr>
                <a:t>[2]</a:t>
              </a:r>
              <a:endParaRPr lang="es-E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-3305" y="3927640"/>
              <a:ext cx="451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bg1">
                      <a:lumMod val="50000"/>
                    </a:schemeClr>
                  </a:solidFill>
                </a:rPr>
                <a:t>[3]</a:t>
              </a:r>
              <a:endParaRPr lang="es-E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1126836" y="3979881"/>
              <a:ext cx="451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bg1">
                      <a:lumMod val="50000"/>
                    </a:schemeClr>
                  </a:solidFill>
                </a:rPr>
                <a:t>[4]</a:t>
              </a:r>
              <a:endParaRPr lang="es-E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2" name="Elipse 41"/>
            <p:cNvSpPr/>
            <p:nvPr/>
          </p:nvSpPr>
          <p:spPr>
            <a:xfrm>
              <a:off x="1883728" y="4350276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4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recto 42"/>
            <p:cNvCxnSpPr>
              <a:endCxn id="42" idx="0"/>
            </p:cNvCxnSpPr>
            <p:nvPr/>
          </p:nvCxnSpPr>
          <p:spPr>
            <a:xfrm flipH="1">
              <a:off x="2222274" y="3802387"/>
              <a:ext cx="215066" cy="5478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Elipse 43"/>
            <p:cNvSpPr/>
            <p:nvPr/>
          </p:nvSpPr>
          <p:spPr>
            <a:xfrm>
              <a:off x="2676728" y="43679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45" name="Conector recto 44"/>
            <p:cNvCxnSpPr>
              <a:stCxn id="26" idx="5"/>
              <a:endCxn id="44" idx="0"/>
            </p:cNvCxnSpPr>
            <p:nvPr/>
          </p:nvCxnSpPr>
          <p:spPr>
            <a:xfrm>
              <a:off x="2900530" y="3767268"/>
              <a:ext cx="114744" cy="6006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uadroTexto 45"/>
            <p:cNvSpPr txBox="1"/>
            <p:nvPr/>
          </p:nvSpPr>
          <p:spPr>
            <a:xfrm>
              <a:off x="1871030" y="3962759"/>
              <a:ext cx="451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bg1">
                      <a:lumMod val="50000"/>
                    </a:schemeClr>
                  </a:solidFill>
                </a:rPr>
                <a:t>[5]</a:t>
              </a:r>
              <a:endParaRPr lang="es-E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3001171" y="4015000"/>
              <a:ext cx="451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bg1">
                      <a:lumMod val="50000"/>
                    </a:schemeClr>
                  </a:solidFill>
                </a:rPr>
                <a:t>[6]</a:t>
              </a:r>
              <a:endParaRPr lang="es-E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1" name="Forma libre 50"/>
          <p:cNvSpPr/>
          <p:nvPr/>
        </p:nvSpPr>
        <p:spPr>
          <a:xfrm>
            <a:off x="2021789" y="6233406"/>
            <a:ext cx="852159" cy="183827"/>
          </a:xfrm>
          <a:custGeom>
            <a:avLst/>
            <a:gdLst>
              <a:gd name="connsiteX0" fmla="*/ 0 w 852159"/>
              <a:gd name="connsiteY0" fmla="*/ 0 h 183827"/>
              <a:gd name="connsiteX1" fmla="*/ 417725 w 852159"/>
              <a:gd name="connsiteY1" fmla="*/ 183827 h 183827"/>
              <a:gd name="connsiteX2" fmla="*/ 852159 w 852159"/>
              <a:gd name="connsiteY2" fmla="*/ 0 h 18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2159" h="183827">
                <a:moveTo>
                  <a:pt x="0" y="0"/>
                </a:moveTo>
                <a:cubicBezTo>
                  <a:pt x="137849" y="91913"/>
                  <a:pt x="275699" y="183827"/>
                  <a:pt x="417725" y="183827"/>
                </a:cubicBezTo>
                <a:cubicBezTo>
                  <a:pt x="559751" y="183827"/>
                  <a:pt x="852159" y="0"/>
                  <a:pt x="852159" y="0"/>
                </a:cubicBezTo>
              </a:path>
            </a:pathLst>
          </a:custGeom>
          <a:ln w="127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Forma libre 51"/>
          <p:cNvSpPr/>
          <p:nvPr/>
        </p:nvSpPr>
        <p:spPr>
          <a:xfrm>
            <a:off x="2005080" y="6233406"/>
            <a:ext cx="1704318" cy="334249"/>
          </a:xfrm>
          <a:custGeom>
            <a:avLst/>
            <a:gdLst>
              <a:gd name="connsiteX0" fmla="*/ 0 w 1704318"/>
              <a:gd name="connsiteY0" fmla="*/ 0 h 334249"/>
              <a:gd name="connsiteX1" fmla="*/ 852159 w 1704318"/>
              <a:gd name="connsiteY1" fmla="*/ 334231 h 334249"/>
              <a:gd name="connsiteX2" fmla="*/ 1704318 w 1704318"/>
              <a:gd name="connsiteY2" fmla="*/ 16712 h 334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4318" h="334249">
                <a:moveTo>
                  <a:pt x="0" y="0"/>
                </a:moveTo>
                <a:cubicBezTo>
                  <a:pt x="284053" y="165723"/>
                  <a:pt x="568106" y="331446"/>
                  <a:pt x="852159" y="334231"/>
                </a:cubicBezTo>
                <a:cubicBezTo>
                  <a:pt x="1136212" y="337016"/>
                  <a:pt x="1704318" y="16712"/>
                  <a:pt x="1704318" y="16712"/>
                </a:cubicBezTo>
              </a:path>
            </a:pathLst>
          </a:custGeom>
          <a:ln w="127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Forma libre 52"/>
          <p:cNvSpPr/>
          <p:nvPr/>
        </p:nvSpPr>
        <p:spPr>
          <a:xfrm>
            <a:off x="2857239" y="5447963"/>
            <a:ext cx="1604064" cy="367654"/>
          </a:xfrm>
          <a:custGeom>
            <a:avLst/>
            <a:gdLst>
              <a:gd name="connsiteX0" fmla="*/ 0 w 1604064"/>
              <a:gd name="connsiteY0" fmla="*/ 367654 h 367654"/>
              <a:gd name="connsiteX1" fmla="*/ 918995 w 1604064"/>
              <a:gd name="connsiteY1" fmla="*/ 0 h 367654"/>
              <a:gd name="connsiteX2" fmla="*/ 1604064 w 1604064"/>
              <a:gd name="connsiteY2" fmla="*/ 367654 h 367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4064" h="367654">
                <a:moveTo>
                  <a:pt x="0" y="367654"/>
                </a:moveTo>
                <a:cubicBezTo>
                  <a:pt x="325825" y="183827"/>
                  <a:pt x="651651" y="0"/>
                  <a:pt x="918995" y="0"/>
                </a:cubicBezTo>
                <a:cubicBezTo>
                  <a:pt x="1186339" y="0"/>
                  <a:pt x="1604064" y="367654"/>
                  <a:pt x="1604064" y="367654"/>
                </a:cubicBezTo>
              </a:path>
            </a:pathLst>
          </a:custGeom>
          <a:ln w="127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Forma libre 53"/>
          <p:cNvSpPr/>
          <p:nvPr/>
        </p:nvSpPr>
        <p:spPr>
          <a:xfrm>
            <a:off x="2840530" y="5314271"/>
            <a:ext cx="2606604" cy="484635"/>
          </a:xfrm>
          <a:custGeom>
            <a:avLst/>
            <a:gdLst>
              <a:gd name="connsiteX0" fmla="*/ 0 w 2606604"/>
              <a:gd name="connsiteY0" fmla="*/ 484635 h 484635"/>
              <a:gd name="connsiteX1" fmla="*/ 1336720 w 2606604"/>
              <a:gd name="connsiteY1" fmla="*/ 0 h 484635"/>
              <a:gd name="connsiteX2" fmla="*/ 2606604 w 2606604"/>
              <a:gd name="connsiteY2" fmla="*/ 484635 h 484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6604" h="484635">
                <a:moveTo>
                  <a:pt x="0" y="484635"/>
                </a:moveTo>
                <a:cubicBezTo>
                  <a:pt x="451143" y="242317"/>
                  <a:pt x="902286" y="0"/>
                  <a:pt x="1336720" y="0"/>
                </a:cubicBezTo>
                <a:cubicBezTo>
                  <a:pt x="1771154" y="0"/>
                  <a:pt x="2606604" y="484635"/>
                  <a:pt x="2606604" y="484635"/>
                </a:cubicBezTo>
              </a:path>
            </a:pathLst>
          </a:custGeom>
          <a:ln w="127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Forma libre 54"/>
          <p:cNvSpPr/>
          <p:nvPr/>
        </p:nvSpPr>
        <p:spPr>
          <a:xfrm>
            <a:off x="3709398" y="6250118"/>
            <a:ext cx="2523059" cy="267384"/>
          </a:xfrm>
          <a:custGeom>
            <a:avLst/>
            <a:gdLst>
              <a:gd name="connsiteX0" fmla="*/ 0 w 2523059"/>
              <a:gd name="connsiteY0" fmla="*/ 0 h 267384"/>
              <a:gd name="connsiteX1" fmla="*/ 1219757 w 2523059"/>
              <a:gd name="connsiteY1" fmla="*/ 267384 h 267384"/>
              <a:gd name="connsiteX2" fmla="*/ 2523059 w 2523059"/>
              <a:gd name="connsiteY2" fmla="*/ 0 h 2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3059" h="267384">
                <a:moveTo>
                  <a:pt x="0" y="0"/>
                </a:moveTo>
                <a:cubicBezTo>
                  <a:pt x="399623" y="133692"/>
                  <a:pt x="799247" y="267384"/>
                  <a:pt x="1219757" y="267384"/>
                </a:cubicBezTo>
                <a:cubicBezTo>
                  <a:pt x="1640267" y="267384"/>
                  <a:pt x="2523059" y="0"/>
                  <a:pt x="2523059" y="0"/>
                </a:cubicBezTo>
              </a:path>
            </a:pathLst>
          </a:custGeom>
          <a:ln w="127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Forma libre 55"/>
          <p:cNvSpPr/>
          <p:nvPr/>
        </p:nvSpPr>
        <p:spPr>
          <a:xfrm>
            <a:off x="3659271" y="6250118"/>
            <a:ext cx="3358509" cy="451211"/>
          </a:xfrm>
          <a:custGeom>
            <a:avLst/>
            <a:gdLst>
              <a:gd name="connsiteX0" fmla="*/ 0 w 3358509"/>
              <a:gd name="connsiteY0" fmla="*/ 0 h 451211"/>
              <a:gd name="connsiteX1" fmla="*/ 1954953 w 3358509"/>
              <a:gd name="connsiteY1" fmla="*/ 451211 h 451211"/>
              <a:gd name="connsiteX2" fmla="*/ 3358509 w 3358509"/>
              <a:gd name="connsiteY2" fmla="*/ 0 h 451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8509" h="451211">
                <a:moveTo>
                  <a:pt x="0" y="0"/>
                </a:moveTo>
                <a:cubicBezTo>
                  <a:pt x="697601" y="225605"/>
                  <a:pt x="1395202" y="451211"/>
                  <a:pt x="1954953" y="451211"/>
                </a:cubicBezTo>
                <a:cubicBezTo>
                  <a:pt x="2514704" y="451211"/>
                  <a:pt x="3358509" y="0"/>
                  <a:pt x="3358509" y="0"/>
                </a:cubicBezTo>
              </a:path>
            </a:pathLst>
          </a:custGeom>
          <a:ln w="127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713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as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an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data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structure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656051"/>
              </p:ext>
            </p:extLst>
          </p:nvPr>
        </p:nvGraphicFramePr>
        <p:xfrm>
          <a:off x="151933" y="5932964"/>
          <a:ext cx="586979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542"/>
                <a:gridCol w="838542"/>
                <a:gridCol w="838542"/>
                <a:gridCol w="838542"/>
                <a:gridCol w="838542"/>
                <a:gridCol w="838542"/>
                <a:gridCol w="83854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89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21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9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3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14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4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7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378385" y="5563270"/>
            <a:ext cx="64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[0]	       [1]	      [2]	    [3]           [4]		[5]		[6]		</a:t>
            </a:r>
            <a:endParaRPr lang="es-ES" dirty="0">
              <a:solidFill>
                <a:srgbClr val="7F7F7F"/>
              </a:solidFill>
            </a:endParaRPr>
          </a:p>
        </p:txBody>
      </p:sp>
      <p:grpSp>
        <p:nvGrpSpPr>
          <p:cNvPr id="50" name="Agrupar 49"/>
          <p:cNvGrpSpPr/>
          <p:nvPr/>
        </p:nvGrpSpPr>
        <p:grpSpPr>
          <a:xfrm>
            <a:off x="77623" y="1224549"/>
            <a:ext cx="3456042" cy="3232506"/>
            <a:chOff x="-3305" y="1788134"/>
            <a:chExt cx="3456042" cy="3232506"/>
          </a:xfrm>
        </p:grpSpPr>
        <p:sp>
          <p:nvSpPr>
            <p:cNvPr id="23" name="Elipse 22"/>
            <p:cNvSpPr/>
            <p:nvPr/>
          </p:nvSpPr>
          <p:spPr>
            <a:xfrm>
              <a:off x="1352619" y="206982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rgbClr val="000000"/>
                  </a:solidFill>
                </a:rPr>
                <a:t>89</a:t>
              </a:r>
              <a:endParaRPr lang="es-ES" sz="2400" dirty="0">
                <a:solidFill>
                  <a:srgbClr val="000000"/>
                </a:solidFill>
              </a:endParaRPr>
            </a:p>
          </p:txBody>
        </p:sp>
        <p:sp>
          <p:nvSpPr>
            <p:cNvPr id="24" name="Elipse 23"/>
            <p:cNvSpPr/>
            <p:nvPr/>
          </p:nvSpPr>
          <p:spPr>
            <a:xfrm>
              <a:off x="463847" y="3210134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5</a:t>
              </a:r>
              <a:r>
                <a:rPr lang="es-ES" sz="2400" dirty="0" smtClean="0">
                  <a:solidFill>
                    <a:schemeClr val="tx1"/>
                  </a:solidFill>
                </a:rPr>
                <a:t>1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Conector recto 24"/>
            <p:cNvCxnSpPr>
              <a:stCxn id="23" idx="3"/>
              <a:endCxn id="24" idx="0"/>
            </p:cNvCxnSpPr>
            <p:nvPr/>
          </p:nvCxnSpPr>
          <p:spPr>
            <a:xfrm flipH="1">
              <a:off x="802393" y="2626963"/>
              <a:ext cx="649384" cy="5831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Elipse 25"/>
            <p:cNvSpPr/>
            <p:nvPr/>
          </p:nvSpPr>
          <p:spPr>
            <a:xfrm>
              <a:off x="2322596" y="3210134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69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Conector recto 26"/>
            <p:cNvCxnSpPr>
              <a:stCxn id="23" idx="5"/>
              <a:endCxn id="26" idx="0"/>
            </p:cNvCxnSpPr>
            <p:nvPr/>
          </p:nvCxnSpPr>
          <p:spPr>
            <a:xfrm>
              <a:off x="1930553" y="2626963"/>
              <a:ext cx="730589" cy="5831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ipse 27"/>
            <p:cNvSpPr/>
            <p:nvPr/>
          </p:nvSpPr>
          <p:spPr>
            <a:xfrm>
              <a:off x="9393" y="431515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43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Conector recto 28"/>
            <p:cNvCxnSpPr>
              <a:stCxn id="24" idx="3"/>
              <a:endCxn id="28" idx="0"/>
            </p:cNvCxnSpPr>
            <p:nvPr/>
          </p:nvCxnSpPr>
          <p:spPr>
            <a:xfrm flipH="1">
              <a:off x="347939" y="3767268"/>
              <a:ext cx="215066" cy="5478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ipse 29"/>
            <p:cNvSpPr/>
            <p:nvPr/>
          </p:nvSpPr>
          <p:spPr>
            <a:xfrm>
              <a:off x="802393" y="433279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3</a:t>
              </a:r>
              <a:r>
                <a:rPr lang="es-ES" sz="2400" dirty="0" smtClean="0">
                  <a:solidFill>
                    <a:schemeClr val="tx1"/>
                  </a:solidFill>
                </a:rPr>
                <a:t>4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Conector recto 30"/>
            <p:cNvCxnSpPr>
              <a:stCxn id="24" idx="5"/>
              <a:endCxn id="30" idx="0"/>
            </p:cNvCxnSpPr>
            <p:nvPr/>
          </p:nvCxnSpPr>
          <p:spPr>
            <a:xfrm>
              <a:off x="1041781" y="3767268"/>
              <a:ext cx="99158" cy="565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uadroTexto 6"/>
            <p:cNvSpPr txBox="1"/>
            <p:nvPr/>
          </p:nvSpPr>
          <p:spPr>
            <a:xfrm>
              <a:off x="1787863" y="1788134"/>
              <a:ext cx="451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bg1">
                      <a:lumMod val="50000"/>
                    </a:schemeClr>
                  </a:solidFill>
                </a:rPr>
                <a:t>[0]</a:t>
              </a:r>
              <a:endParaRPr lang="es-E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2" name="CuadroTexto 31"/>
            <p:cNvSpPr txBox="1"/>
            <p:nvPr/>
          </p:nvSpPr>
          <p:spPr>
            <a:xfrm>
              <a:off x="306023" y="2840802"/>
              <a:ext cx="451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bg1">
                      <a:lumMod val="50000"/>
                    </a:schemeClr>
                  </a:solidFill>
                </a:rPr>
                <a:t>[1]</a:t>
              </a:r>
              <a:endParaRPr lang="es-E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2548122" y="2840802"/>
              <a:ext cx="451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bg1">
                      <a:lumMod val="50000"/>
                    </a:schemeClr>
                  </a:solidFill>
                </a:rPr>
                <a:t>[2]</a:t>
              </a:r>
              <a:endParaRPr lang="es-E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-3305" y="3927640"/>
              <a:ext cx="451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bg1">
                      <a:lumMod val="50000"/>
                    </a:schemeClr>
                  </a:solidFill>
                </a:rPr>
                <a:t>[3]</a:t>
              </a:r>
              <a:endParaRPr lang="es-E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1126836" y="3979881"/>
              <a:ext cx="451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bg1">
                      <a:lumMod val="50000"/>
                    </a:schemeClr>
                  </a:solidFill>
                </a:rPr>
                <a:t>[4]</a:t>
              </a:r>
              <a:endParaRPr lang="es-E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2" name="Elipse 41"/>
            <p:cNvSpPr/>
            <p:nvPr/>
          </p:nvSpPr>
          <p:spPr>
            <a:xfrm>
              <a:off x="1883728" y="4350276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54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recto 42"/>
            <p:cNvCxnSpPr>
              <a:endCxn id="42" idx="0"/>
            </p:cNvCxnSpPr>
            <p:nvPr/>
          </p:nvCxnSpPr>
          <p:spPr>
            <a:xfrm flipH="1">
              <a:off x="2222274" y="3802387"/>
              <a:ext cx="215066" cy="5478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Elipse 43"/>
            <p:cNvSpPr/>
            <p:nvPr/>
          </p:nvSpPr>
          <p:spPr>
            <a:xfrm>
              <a:off x="2676728" y="43679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67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45" name="Conector recto 44"/>
            <p:cNvCxnSpPr>
              <a:stCxn id="26" idx="5"/>
              <a:endCxn id="44" idx="0"/>
            </p:cNvCxnSpPr>
            <p:nvPr/>
          </p:nvCxnSpPr>
          <p:spPr>
            <a:xfrm>
              <a:off x="2900530" y="3767268"/>
              <a:ext cx="114744" cy="6006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uadroTexto 45"/>
            <p:cNvSpPr txBox="1"/>
            <p:nvPr/>
          </p:nvSpPr>
          <p:spPr>
            <a:xfrm>
              <a:off x="1871030" y="3962759"/>
              <a:ext cx="451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bg1">
                      <a:lumMod val="50000"/>
                    </a:schemeClr>
                  </a:solidFill>
                </a:rPr>
                <a:t>[5]</a:t>
              </a:r>
              <a:endParaRPr lang="es-E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7" name="CuadroTexto 46"/>
            <p:cNvSpPr txBox="1"/>
            <p:nvPr/>
          </p:nvSpPr>
          <p:spPr>
            <a:xfrm>
              <a:off x="3001171" y="4015000"/>
              <a:ext cx="451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bg1">
                      <a:lumMod val="50000"/>
                    </a:schemeClr>
                  </a:solidFill>
                </a:rPr>
                <a:t>[6]</a:t>
              </a:r>
              <a:endParaRPr lang="es-E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51" name="Forma libre 50"/>
          <p:cNvSpPr/>
          <p:nvPr/>
        </p:nvSpPr>
        <p:spPr>
          <a:xfrm>
            <a:off x="563770" y="6331411"/>
            <a:ext cx="852159" cy="183827"/>
          </a:xfrm>
          <a:custGeom>
            <a:avLst/>
            <a:gdLst>
              <a:gd name="connsiteX0" fmla="*/ 0 w 852159"/>
              <a:gd name="connsiteY0" fmla="*/ 0 h 183827"/>
              <a:gd name="connsiteX1" fmla="*/ 417725 w 852159"/>
              <a:gd name="connsiteY1" fmla="*/ 183827 h 183827"/>
              <a:gd name="connsiteX2" fmla="*/ 852159 w 852159"/>
              <a:gd name="connsiteY2" fmla="*/ 0 h 18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2159" h="183827">
                <a:moveTo>
                  <a:pt x="0" y="0"/>
                </a:moveTo>
                <a:cubicBezTo>
                  <a:pt x="137849" y="91913"/>
                  <a:pt x="275699" y="183827"/>
                  <a:pt x="417725" y="183827"/>
                </a:cubicBezTo>
                <a:cubicBezTo>
                  <a:pt x="559751" y="183827"/>
                  <a:pt x="852159" y="0"/>
                  <a:pt x="852159" y="0"/>
                </a:cubicBezTo>
              </a:path>
            </a:pathLst>
          </a:custGeom>
          <a:ln w="127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2" name="Forma libre 51"/>
          <p:cNvSpPr/>
          <p:nvPr/>
        </p:nvSpPr>
        <p:spPr>
          <a:xfrm>
            <a:off x="547061" y="6331411"/>
            <a:ext cx="1704318" cy="334249"/>
          </a:xfrm>
          <a:custGeom>
            <a:avLst/>
            <a:gdLst>
              <a:gd name="connsiteX0" fmla="*/ 0 w 1704318"/>
              <a:gd name="connsiteY0" fmla="*/ 0 h 334249"/>
              <a:gd name="connsiteX1" fmla="*/ 852159 w 1704318"/>
              <a:gd name="connsiteY1" fmla="*/ 334231 h 334249"/>
              <a:gd name="connsiteX2" fmla="*/ 1704318 w 1704318"/>
              <a:gd name="connsiteY2" fmla="*/ 16712 h 334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4318" h="334249">
                <a:moveTo>
                  <a:pt x="0" y="0"/>
                </a:moveTo>
                <a:cubicBezTo>
                  <a:pt x="284053" y="165723"/>
                  <a:pt x="568106" y="331446"/>
                  <a:pt x="852159" y="334231"/>
                </a:cubicBezTo>
                <a:cubicBezTo>
                  <a:pt x="1136212" y="337016"/>
                  <a:pt x="1704318" y="16712"/>
                  <a:pt x="1704318" y="16712"/>
                </a:cubicBezTo>
              </a:path>
            </a:pathLst>
          </a:custGeom>
          <a:ln w="127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3" name="Forma libre 52"/>
          <p:cNvSpPr/>
          <p:nvPr/>
        </p:nvSpPr>
        <p:spPr>
          <a:xfrm>
            <a:off x="1399220" y="5545968"/>
            <a:ext cx="1604064" cy="367654"/>
          </a:xfrm>
          <a:custGeom>
            <a:avLst/>
            <a:gdLst>
              <a:gd name="connsiteX0" fmla="*/ 0 w 1604064"/>
              <a:gd name="connsiteY0" fmla="*/ 367654 h 367654"/>
              <a:gd name="connsiteX1" fmla="*/ 918995 w 1604064"/>
              <a:gd name="connsiteY1" fmla="*/ 0 h 367654"/>
              <a:gd name="connsiteX2" fmla="*/ 1604064 w 1604064"/>
              <a:gd name="connsiteY2" fmla="*/ 367654 h 367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4064" h="367654">
                <a:moveTo>
                  <a:pt x="0" y="367654"/>
                </a:moveTo>
                <a:cubicBezTo>
                  <a:pt x="325825" y="183827"/>
                  <a:pt x="651651" y="0"/>
                  <a:pt x="918995" y="0"/>
                </a:cubicBezTo>
                <a:cubicBezTo>
                  <a:pt x="1186339" y="0"/>
                  <a:pt x="1604064" y="367654"/>
                  <a:pt x="1604064" y="367654"/>
                </a:cubicBezTo>
              </a:path>
            </a:pathLst>
          </a:custGeom>
          <a:ln w="127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Forma libre 53"/>
          <p:cNvSpPr/>
          <p:nvPr/>
        </p:nvSpPr>
        <p:spPr>
          <a:xfrm>
            <a:off x="1382511" y="5412276"/>
            <a:ext cx="2606604" cy="484635"/>
          </a:xfrm>
          <a:custGeom>
            <a:avLst/>
            <a:gdLst>
              <a:gd name="connsiteX0" fmla="*/ 0 w 2606604"/>
              <a:gd name="connsiteY0" fmla="*/ 484635 h 484635"/>
              <a:gd name="connsiteX1" fmla="*/ 1336720 w 2606604"/>
              <a:gd name="connsiteY1" fmla="*/ 0 h 484635"/>
              <a:gd name="connsiteX2" fmla="*/ 2606604 w 2606604"/>
              <a:gd name="connsiteY2" fmla="*/ 484635 h 484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6604" h="484635">
                <a:moveTo>
                  <a:pt x="0" y="484635"/>
                </a:moveTo>
                <a:cubicBezTo>
                  <a:pt x="451143" y="242317"/>
                  <a:pt x="902286" y="0"/>
                  <a:pt x="1336720" y="0"/>
                </a:cubicBezTo>
                <a:cubicBezTo>
                  <a:pt x="1771154" y="0"/>
                  <a:pt x="2606604" y="484635"/>
                  <a:pt x="2606604" y="484635"/>
                </a:cubicBezTo>
              </a:path>
            </a:pathLst>
          </a:custGeom>
          <a:ln w="127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5" name="Forma libre 54"/>
          <p:cNvSpPr/>
          <p:nvPr/>
        </p:nvSpPr>
        <p:spPr>
          <a:xfrm>
            <a:off x="2251379" y="6348123"/>
            <a:ext cx="2523059" cy="267384"/>
          </a:xfrm>
          <a:custGeom>
            <a:avLst/>
            <a:gdLst>
              <a:gd name="connsiteX0" fmla="*/ 0 w 2523059"/>
              <a:gd name="connsiteY0" fmla="*/ 0 h 267384"/>
              <a:gd name="connsiteX1" fmla="*/ 1219757 w 2523059"/>
              <a:gd name="connsiteY1" fmla="*/ 267384 h 267384"/>
              <a:gd name="connsiteX2" fmla="*/ 2523059 w 2523059"/>
              <a:gd name="connsiteY2" fmla="*/ 0 h 2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3059" h="267384">
                <a:moveTo>
                  <a:pt x="0" y="0"/>
                </a:moveTo>
                <a:cubicBezTo>
                  <a:pt x="399623" y="133692"/>
                  <a:pt x="799247" y="267384"/>
                  <a:pt x="1219757" y="267384"/>
                </a:cubicBezTo>
                <a:cubicBezTo>
                  <a:pt x="1640267" y="267384"/>
                  <a:pt x="2523059" y="0"/>
                  <a:pt x="2523059" y="0"/>
                </a:cubicBezTo>
              </a:path>
            </a:pathLst>
          </a:custGeom>
          <a:ln w="127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Forma libre 55"/>
          <p:cNvSpPr/>
          <p:nvPr/>
        </p:nvSpPr>
        <p:spPr>
          <a:xfrm>
            <a:off x="2201252" y="6348123"/>
            <a:ext cx="3358509" cy="451211"/>
          </a:xfrm>
          <a:custGeom>
            <a:avLst/>
            <a:gdLst>
              <a:gd name="connsiteX0" fmla="*/ 0 w 3358509"/>
              <a:gd name="connsiteY0" fmla="*/ 0 h 451211"/>
              <a:gd name="connsiteX1" fmla="*/ 1954953 w 3358509"/>
              <a:gd name="connsiteY1" fmla="*/ 451211 h 451211"/>
              <a:gd name="connsiteX2" fmla="*/ 3358509 w 3358509"/>
              <a:gd name="connsiteY2" fmla="*/ 0 h 451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8509" h="451211">
                <a:moveTo>
                  <a:pt x="0" y="0"/>
                </a:moveTo>
                <a:cubicBezTo>
                  <a:pt x="697601" y="225605"/>
                  <a:pt x="1395202" y="451211"/>
                  <a:pt x="1954953" y="451211"/>
                </a:cubicBezTo>
                <a:cubicBezTo>
                  <a:pt x="2514704" y="451211"/>
                  <a:pt x="3358509" y="0"/>
                  <a:pt x="3358509" y="0"/>
                </a:cubicBezTo>
              </a:path>
            </a:pathLst>
          </a:custGeom>
          <a:ln w="127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1858599"/>
              </p:ext>
            </p:extLst>
          </p:nvPr>
        </p:nvGraphicFramePr>
        <p:xfrm>
          <a:off x="3801008" y="1397000"/>
          <a:ext cx="5236772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4094"/>
                <a:gridCol w="1269884"/>
                <a:gridCol w="1370138"/>
                <a:gridCol w="17526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NODE</a:t>
                      </a:r>
                      <a:endParaRPr lang="es-E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PARENT</a:t>
                      </a:r>
                      <a:endParaRPr lang="es-E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LEFT CHILD</a:t>
                      </a:r>
                      <a:endParaRPr lang="es-E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RIGHT CHILD</a:t>
                      </a:r>
                      <a:endParaRPr lang="es-E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[0]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 ---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[1]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[2]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[1]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[0]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[3]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[4]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[2]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[0]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[5]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[6]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[3]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[1]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7F7F7F"/>
                          </a:solidFill>
                        </a:rPr>
                        <a:t>[7]</a:t>
                      </a:r>
                      <a:endParaRPr lang="es-ES" dirty="0">
                        <a:solidFill>
                          <a:srgbClr val="7F7F7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7F7F7F"/>
                          </a:solidFill>
                        </a:rPr>
                        <a:t>[8]</a:t>
                      </a:r>
                      <a:endParaRPr lang="es-ES" dirty="0">
                        <a:solidFill>
                          <a:srgbClr val="7F7F7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[4]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[1]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7F7F7F"/>
                          </a:solidFill>
                        </a:rPr>
                        <a:t>[9]</a:t>
                      </a:r>
                      <a:endParaRPr lang="es-ES" dirty="0">
                        <a:solidFill>
                          <a:srgbClr val="7F7F7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7F7F7F"/>
                          </a:solidFill>
                        </a:rPr>
                        <a:t>[10]</a:t>
                      </a:r>
                      <a:endParaRPr lang="es-ES" dirty="0">
                        <a:solidFill>
                          <a:srgbClr val="7F7F7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[5]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[2]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7F7F7F"/>
                          </a:solidFill>
                        </a:rPr>
                        <a:t>[11]</a:t>
                      </a:r>
                      <a:endParaRPr lang="es-ES" dirty="0">
                        <a:solidFill>
                          <a:srgbClr val="7F7F7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7F7F7F"/>
                          </a:solidFill>
                        </a:rPr>
                        <a:t>[12]</a:t>
                      </a:r>
                      <a:endParaRPr lang="es-ES" dirty="0">
                        <a:solidFill>
                          <a:srgbClr val="7F7F7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[6]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[2]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7F7F7F"/>
                          </a:solidFill>
                        </a:rPr>
                        <a:t>[13]</a:t>
                      </a:r>
                      <a:endParaRPr lang="es-ES" dirty="0">
                        <a:solidFill>
                          <a:srgbClr val="7F7F7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7F7F7F"/>
                          </a:solidFill>
                        </a:rPr>
                        <a:t>[14]</a:t>
                      </a:r>
                      <a:endParaRPr lang="es-ES" dirty="0">
                        <a:solidFill>
                          <a:srgbClr val="7F7F7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10" name="Conector recto 9"/>
          <p:cNvCxnSpPr/>
          <p:nvPr/>
        </p:nvCxnSpPr>
        <p:spPr>
          <a:xfrm>
            <a:off x="6088563" y="6149848"/>
            <a:ext cx="774500" cy="0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>
            <a:stCxn id="28" idx="4"/>
          </p:cNvCxnSpPr>
          <p:nvPr/>
        </p:nvCxnSpPr>
        <p:spPr>
          <a:xfrm flipH="1">
            <a:off x="151933" y="4404295"/>
            <a:ext cx="276934" cy="508899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/>
          <p:cNvCxnSpPr>
            <a:stCxn id="28" idx="4"/>
          </p:cNvCxnSpPr>
          <p:nvPr/>
        </p:nvCxnSpPr>
        <p:spPr>
          <a:xfrm>
            <a:off x="428867" y="4404295"/>
            <a:ext cx="338546" cy="508899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56"/>
          <p:cNvCxnSpPr/>
          <p:nvPr/>
        </p:nvCxnSpPr>
        <p:spPr>
          <a:xfrm flipH="1">
            <a:off x="919813" y="4421936"/>
            <a:ext cx="276934" cy="508899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57"/>
          <p:cNvCxnSpPr/>
          <p:nvPr/>
        </p:nvCxnSpPr>
        <p:spPr>
          <a:xfrm>
            <a:off x="1196747" y="4421936"/>
            <a:ext cx="338546" cy="508899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cto 58"/>
          <p:cNvCxnSpPr/>
          <p:nvPr/>
        </p:nvCxnSpPr>
        <p:spPr>
          <a:xfrm flipH="1">
            <a:off x="2011481" y="4457055"/>
            <a:ext cx="276934" cy="508899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59"/>
          <p:cNvCxnSpPr/>
          <p:nvPr/>
        </p:nvCxnSpPr>
        <p:spPr>
          <a:xfrm>
            <a:off x="2288415" y="4457055"/>
            <a:ext cx="338546" cy="508899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/>
          <p:cNvCxnSpPr/>
          <p:nvPr/>
        </p:nvCxnSpPr>
        <p:spPr>
          <a:xfrm flipH="1">
            <a:off x="2842991" y="4457055"/>
            <a:ext cx="276934" cy="508899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61"/>
          <p:cNvCxnSpPr/>
          <p:nvPr/>
        </p:nvCxnSpPr>
        <p:spPr>
          <a:xfrm>
            <a:off x="3119925" y="4457055"/>
            <a:ext cx="338546" cy="508899"/>
          </a:xfrm>
          <a:prstGeom prst="line">
            <a:avLst/>
          </a:prstGeom>
          <a:ln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250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as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an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data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structure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149554"/>
              </p:ext>
            </p:extLst>
          </p:nvPr>
        </p:nvGraphicFramePr>
        <p:xfrm>
          <a:off x="1875047" y="1948481"/>
          <a:ext cx="5236772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44094"/>
                <a:gridCol w="1269884"/>
                <a:gridCol w="1370138"/>
                <a:gridCol w="175265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NODE</a:t>
                      </a:r>
                      <a:endParaRPr lang="es-E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PARENT</a:t>
                      </a:r>
                      <a:endParaRPr lang="es-E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LEFT CHILD</a:t>
                      </a:r>
                      <a:endParaRPr lang="es-E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RIGHT CHILD</a:t>
                      </a:r>
                      <a:endParaRPr lang="es-E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[0]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 ---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[1]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[2]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[1]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[0]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[3]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[4]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[2]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[0]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[5]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[6]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[3]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[1]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[7]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[8]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[4]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[1]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[9]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[10]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[5]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[2]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[11]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[12]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[6]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[2]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[13]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[14]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[7]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[3]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000000"/>
                          </a:solidFill>
                        </a:rPr>
                        <a:t>[15]</a:t>
                      </a:r>
                      <a:endParaRPr lang="es-E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000000"/>
                          </a:solidFill>
                        </a:rPr>
                        <a:t>[16]</a:t>
                      </a:r>
                      <a:endParaRPr lang="es-E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…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…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7F7F7F"/>
                          </a:solidFill>
                        </a:rPr>
                        <a:t>…</a:t>
                      </a:r>
                      <a:endParaRPr lang="es-ES" dirty="0">
                        <a:solidFill>
                          <a:srgbClr val="7F7F7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7F7F7F"/>
                          </a:solidFill>
                        </a:rPr>
                        <a:t>…</a:t>
                      </a:r>
                      <a:endParaRPr lang="es-ES" dirty="0">
                        <a:solidFill>
                          <a:srgbClr val="7F7F7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[k]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s-E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s-E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es-ES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rgbClr val="7F7F7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rgbClr val="7F7F7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-16433" y="1325987"/>
            <a:ext cx="3890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>
                <a:latin typeface="Arial Narrow"/>
                <a:cs typeface="Arial Narrow"/>
              </a:rPr>
              <a:t>Let’s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find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the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pattern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here</a:t>
            </a:r>
            <a:r>
              <a:rPr lang="es-ES" sz="2800" dirty="0" smtClean="0">
                <a:latin typeface="Arial Narrow"/>
                <a:cs typeface="Arial Narrow"/>
              </a:rPr>
              <a:t>…</a:t>
            </a:r>
            <a:endParaRPr lang="es-ES" sz="28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799807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as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an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data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structure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892976"/>
              </p:ext>
            </p:extLst>
          </p:nvPr>
        </p:nvGraphicFramePr>
        <p:xfrm>
          <a:off x="1203047" y="1948481"/>
          <a:ext cx="6884108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9621"/>
                <a:gridCol w="1669353"/>
                <a:gridCol w="1801144"/>
                <a:gridCol w="23039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NODE</a:t>
                      </a:r>
                      <a:endParaRPr lang="es-E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PARENT</a:t>
                      </a:r>
                      <a:endParaRPr lang="es-E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LEFT CHILD</a:t>
                      </a:r>
                      <a:endParaRPr lang="es-E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RIGHT CHILD</a:t>
                      </a:r>
                      <a:endParaRPr lang="es-E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[0]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 ---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[1]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[2]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[1]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[0]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[3]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[4]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[2]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[0]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[5]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[6]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[3]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[1]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[7]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[8]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[4]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[1]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[9]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[10]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[5]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[2]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[11]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[12]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[6]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[2]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[13]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chemeClr val="tx1"/>
                          </a:solidFill>
                        </a:rPr>
                        <a:t>[14]</a:t>
                      </a:r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[7]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[3]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000000"/>
                          </a:solidFill>
                        </a:rPr>
                        <a:t>[15]</a:t>
                      </a:r>
                      <a:endParaRPr lang="es-E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000000"/>
                          </a:solidFill>
                        </a:rPr>
                        <a:t>[16]</a:t>
                      </a:r>
                      <a:endParaRPr lang="es-E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…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…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7F7F7F"/>
                          </a:solidFill>
                        </a:rPr>
                        <a:t>…</a:t>
                      </a:r>
                      <a:endParaRPr lang="es-ES" dirty="0">
                        <a:solidFill>
                          <a:srgbClr val="7F7F7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7F7F7F"/>
                          </a:solidFill>
                        </a:rPr>
                        <a:t>…</a:t>
                      </a:r>
                      <a:endParaRPr lang="es-ES" dirty="0">
                        <a:solidFill>
                          <a:srgbClr val="7F7F7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/>
                        <a:t>[k]</a:t>
                      </a:r>
                      <a:endParaRPr lang="es-E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>
                          <a:solidFill>
                            <a:srgbClr val="000000"/>
                          </a:solidFill>
                        </a:rPr>
                        <a:t>FLOOR[(k-1)/2]</a:t>
                      </a:r>
                      <a:endParaRPr lang="es-E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es-ES" b="1" dirty="0" smtClean="0">
                          <a:solidFill>
                            <a:srgbClr val="000000"/>
                          </a:solidFill>
                          <a:latin typeface="+mj-lt"/>
                          <a:ea typeface="ＭＳ ゴシック"/>
                          <a:cs typeface="ＭＳ ゴシック"/>
                          <a:sym typeface="Zapf Dingbats"/>
                        </a:rPr>
                        <a:t>×</a:t>
                      </a:r>
                      <a:r>
                        <a:rPr lang="es-ES" b="1" dirty="0" smtClean="0">
                          <a:solidFill>
                            <a:srgbClr val="000000"/>
                          </a:solidFill>
                        </a:rPr>
                        <a:t>k+1</a:t>
                      </a:r>
                      <a:endParaRPr lang="es-E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 smtClean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es-ES" sz="1800" b="1" kern="1200" dirty="0" smtClean="0">
                          <a:solidFill>
                            <a:srgbClr val="000000"/>
                          </a:solidFill>
                          <a:latin typeface="+mn-lt"/>
                          <a:ea typeface="ＭＳ ゴシック"/>
                          <a:cs typeface="ＭＳ ゴシック"/>
                          <a:sym typeface="Zapf Dingbats"/>
                        </a:rPr>
                        <a:t>×</a:t>
                      </a:r>
                      <a:r>
                        <a:rPr lang="es-ES" b="1" dirty="0" smtClean="0">
                          <a:solidFill>
                            <a:srgbClr val="000000"/>
                          </a:solidFill>
                        </a:rPr>
                        <a:t>k+2</a:t>
                      </a:r>
                      <a:endParaRPr lang="es-ES" b="1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rgbClr val="7F7F7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solidFill>
                          <a:srgbClr val="7F7F7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-16433" y="1325987"/>
            <a:ext cx="3890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err="1" smtClean="0">
                <a:latin typeface="Arial Narrow"/>
                <a:cs typeface="Arial Narrow"/>
              </a:rPr>
              <a:t>Let’s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find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the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pattern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here</a:t>
            </a:r>
            <a:r>
              <a:rPr lang="es-ES" sz="2800" dirty="0" smtClean="0">
                <a:latin typeface="Arial Narrow"/>
                <a:cs typeface="Arial Narrow"/>
              </a:rPr>
              <a:t>…</a:t>
            </a:r>
            <a:endParaRPr lang="es-ES" sz="28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086235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First set of functions in implicit heap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50889" y="1586758"/>
            <a:ext cx="3607628" cy="1015663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sz="2000" b="1" dirty="0" err="1" smtClean="0">
                <a:latin typeface="Consolas"/>
                <a:cs typeface="Consolas"/>
              </a:rPr>
              <a:t>function</a:t>
            </a:r>
            <a:r>
              <a:rPr lang="es-ES" sz="2000" dirty="0" smtClean="0">
                <a:latin typeface="Consolas"/>
                <a:cs typeface="Consolas"/>
              </a:rPr>
              <a:t> PARENT(k)</a:t>
            </a:r>
          </a:p>
          <a:p>
            <a:r>
              <a:rPr lang="es-ES" sz="2000" dirty="0">
                <a:latin typeface="Consolas"/>
                <a:cs typeface="Consolas"/>
              </a:rPr>
              <a:t>	</a:t>
            </a:r>
            <a:r>
              <a:rPr lang="es-ES" sz="2000" dirty="0" err="1" smtClean="0">
                <a:latin typeface="Consolas"/>
                <a:cs typeface="Consolas"/>
              </a:rPr>
              <a:t>return</a:t>
            </a:r>
            <a:r>
              <a:rPr lang="es-ES" sz="2000" dirty="0" smtClean="0">
                <a:latin typeface="Consolas"/>
                <a:cs typeface="Consolas"/>
              </a:rPr>
              <a:t> FLOOR((k-1)/2)</a:t>
            </a:r>
          </a:p>
          <a:p>
            <a:r>
              <a:rPr lang="es-ES" sz="2000" b="1" dirty="0" err="1">
                <a:latin typeface="Consolas"/>
                <a:cs typeface="Consolas"/>
              </a:rPr>
              <a:t>e</a:t>
            </a:r>
            <a:r>
              <a:rPr lang="es-ES" sz="2000" b="1" dirty="0" err="1" smtClean="0">
                <a:latin typeface="Consolas"/>
                <a:cs typeface="Consolas"/>
              </a:rPr>
              <a:t>nd</a:t>
            </a:r>
            <a:r>
              <a:rPr lang="es-ES" sz="2000" b="1" dirty="0" smtClean="0">
                <a:latin typeface="Consolas"/>
                <a:cs typeface="Consolas"/>
              </a:rPr>
              <a:t> </a:t>
            </a:r>
            <a:r>
              <a:rPr lang="es-ES" sz="2000" b="1" dirty="0" err="1" smtClean="0">
                <a:latin typeface="Consolas"/>
                <a:cs typeface="Consolas"/>
              </a:rPr>
              <a:t>function</a:t>
            </a:r>
            <a:endParaRPr lang="es-ES" sz="2000" b="1" dirty="0">
              <a:latin typeface="Consolas"/>
              <a:cs typeface="Consolas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350889" y="2857404"/>
            <a:ext cx="3607628" cy="1015663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r>
              <a:rPr lang="es-ES" sz="2000" b="1" dirty="0" err="1" smtClean="0">
                <a:latin typeface="Consolas"/>
                <a:cs typeface="Consolas"/>
              </a:rPr>
              <a:t>function</a:t>
            </a:r>
            <a:r>
              <a:rPr lang="es-ES" sz="2000" dirty="0" smtClean="0">
                <a:latin typeface="Consolas"/>
                <a:cs typeface="Consolas"/>
              </a:rPr>
              <a:t> LEFT(k)</a:t>
            </a:r>
          </a:p>
          <a:p>
            <a:r>
              <a:rPr lang="es-ES" sz="2000" dirty="0">
                <a:latin typeface="Consolas"/>
                <a:cs typeface="Consolas"/>
              </a:rPr>
              <a:t>	</a:t>
            </a:r>
            <a:r>
              <a:rPr lang="es-ES" sz="2000" dirty="0" err="1" smtClean="0">
                <a:latin typeface="Consolas"/>
                <a:cs typeface="Consolas"/>
              </a:rPr>
              <a:t>return</a:t>
            </a:r>
            <a:r>
              <a:rPr lang="es-ES" sz="2000" dirty="0" smtClean="0">
                <a:latin typeface="Consolas"/>
                <a:cs typeface="Consolas"/>
              </a:rPr>
              <a:t> 2×k+1</a:t>
            </a:r>
          </a:p>
          <a:p>
            <a:r>
              <a:rPr lang="es-ES" sz="2000" b="1" dirty="0" err="1">
                <a:latin typeface="Consolas"/>
                <a:cs typeface="Consolas"/>
              </a:rPr>
              <a:t>e</a:t>
            </a:r>
            <a:r>
              <a:rPr lang="es-ES" sz="2000" b="1" dirty="0" err="1" smtClean="0">
                <a:latin typeface="Consolas"/>
                <a:cs typeface="Consolas"/>
              </a:rPr>
              <a:t>nd</a:t>
            </a:r>
            <a:r>
              <a:rPr lang="es-ES" sz="2000" b="1" dirty="0" smtClean="0">
                <a:latin typeface="Consolas"/>
                <a:cs typeface="Consolas"/>
              </a:rPr>
              <a:t> </a:t>
            </a:r>
            <a:r>
              <a:rPr lang="es-ES" sz="2000" b="1" dirty="0" err="1" smtClean="0">
                <a:latin typeface="Consolas"/>
                <a:cs typeface="Consolas"/>
              </a:rPr>
              <a:t>function</a:t>
            </a:r>
            <a:endParaRPr lang="es-ES" sz="2000" b="1" dirty="0">
              <a:latin typeface="Consolas"/>
              <a:cs typeface="Consolas"/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350889" y="4153421"/>
            <a:ext cx="3607628" cy="1015663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r>
              <a:rPr lang="es-ES" sz="2000" b="1" dirty="0" err="1" smtClean="0">
                <a:latin typeface="Consolas"/>
                <a:cs typeface="Consolas"/>
              </a:rPr>
              <a:t>function</a:t>
            </a:r>
            <a:r>
              <a:rPr lang="es-ES" sz="2000" dirty="0" smtClean="0">
                <a:latin typeface="Consolas"/>
                <a:cs typeface="Consolas"/>
              </a:rPr>
              <a:t> RIGHT(k)</a:t>
            </a:r>
          </a:p>
          <a:p>
            <a:r>
              <a:rPr lang="es-ES" sz="2000" dirty="0">
                <a:latin typeface="Consolas"/>
                <a:cs typeface="Consolas"/>
              </a:rPr>
              <a:t>	</a:t>
            </a:r>
            <a:r>
              <a:rPr lang="es-ES" sz="2000" dirty="0" err="1" smtClean="0">
                <a:latin typeface="Consolas"/>
                <a:cs typeface="Consolas"/>
              </a:rPr>
              <a:t>return</a:t>
            </a:r>
            <a:r>
              <a:rPr lang="es-ES" sz="2000" dirty="0" smtClean="0">
                <a:latin typeface="Consolas"/>
                <a:cs typeface="Consolas"/>
              </a:rPr>
              <a:t> 2×k+2</a:t>
            </a:r>
          </a:p>
          <a:p>
            <a:r>
              <a:rPr lang="es-ES" sz="2000" b="1" dirty="0" err="1">
                <a:latin typeface="Consolas"/>
                <a:cs typeface="Consolas"/>
              </a:rPr>
              <a:t>e</a:t>
            </a:r>
            <a:r>
              <a:rPr lang="es-ES" sz="2000" b="1" dirty="0" err="1" smtClean="0">
                <a:latin typeface="Consolas"/>
                <a:cs typeface="Consolas"/>
              </a:rPr>
              <a:t>nd</a:t>
            </a:r>
            <a:r>
              <a:rPr lang="es-ES" sz="2000" b="1" dirty="0" smtClean="0">
                <a:latin typeface="Consolas"/>
                <a:cs typeface="Consolas"/>
              </a:rPr>
              <a:t> </a:t>
            </a:r>
            <a:r>
              <a:rPr lang="es-ES" sz="2000" b="1" dirty="0" err="1" smtClean="0">
                <a:latin typeface="Consolas"/>
                <a:cs typeface="Consolas"/>
              </a:rPr>
              <a:t>function</a:t>
            </a:r>
            <a:endParaRPr lang="es-ES" sz="2000" b="1" dirty="0">
              <a:latin typeface="Consolas"/>
              <a:cs typeface="Consolas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0" y="5982731"/>
            <a:ext cx="9144000" cy="58477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200" dirty="0" smtClean="0">
                <a:latin typeface="DIN Condensed Bold"/>
                <a:cs typeface="DIN Condensed Bold"/>
              </a:rPr>
              <a:t>These functions allow us to move through the implicit heap</a:t>
            </a:r>
            <a:endParaRPr lang="en-GB" sz="3200" dirty="0"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924251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 heap operations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0" y="2072231"/>
            <a:ext cx="841768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3200" dirty="0" smtClean="0">
                <a:latin typeface="Arial Narrow"/>
                <a:cs typeface="Arial Narrow"/>
              </a:rPr>
              <a:t>INSERT! (</a:t>
            </a:r>
            <a:r>
              <a:rPr lang="es-ES" sz="3200" dirty="0" err="1" smtClean="0">
                <a:latin typeface="Arial Narrow"/>
                <a:cs typeface="Arial Narrow"/>
              </a:rPr>
              <a:t>insert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one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element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to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the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heap</a:t>
            </a:r>
            <a:r>
              <a:rPr lang="es-ES" sz="3200" dirty="0" smtClean="0">
                <a:latin typeface="Arial Narrow"/>
                <a:cs typeface="Arial Narrow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smtClean="0">
                <a:solidFill>
                  <a:srgbClr val="000000"/>
                </a:solidFill>
                <a:latin typeface="Arial Narrow"/>
                <a:cs typeface="Arial Narrow"/>
              </a:rPr>
              <a:t>EXTRACT_MAX! (</a:t>
            </a:r>
            <a:r>
              <a:rPr lang="es-ES" sz="32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extract</a:t>
            </a:r>
            <a:r>
              <a:rPr lang="es-ES" sz="3200" dirty="0" smtClean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maximum</a:t>
            </a:r>
            <a:r>
              <a:rPr lang="es-ES" sz="3200" dirty="0" smtClean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value</a:t>
            </a:r>
            <a:r>
              <a:rPr lang="es-ES" sz="3200" dirty="0" smtClean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from</a:t>
            </a:r>
            <a:r>
              <a:rPr lang="es-ES" sz="3200" dirty="0" smtClean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heap</a:t>
            </a:r>
            <a:r>
              <a:rPr lang="es-ES" sz="3200" dirty="0" smtClean="0">
                <a:solidFill>
                  <a:srgbClr val="000000"/>
                </a:solidFill>
                <a:latin typeface="Arial Narrow"/>
                <a:cs typeface="Arial Narrow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smtClean="0">
                <a:latin typeface="Arial Narrow"/>
                <a:cs typeface="Arial Narrow"/>
              </a:rPr>
              <a:t>BUILD-MAX-HEAP (</a:t>
            </a:r>
            <a:r>
              <a:rPr lang="es-ES" sz="3200" dirty="0" err="1" smtClean="0">
                <a:latin typeface="Arial Narrow"/>
                <a:cs typeface="Arial Narrow"/>
              </a:rPr>
              <a:t>build</a:t>
            </a:r>
            <a:r>
              <a:rPr lang="es-ES" sz="3200" dirty="0" smtClean="0">
                <a:latin typeface="Arial Narrow"/>
                <a:cs typeface="Arial Narrow"/>
              </a:rPr>
              <a:t> a </a:t>
            </a:r>
            <a:r>
              <a:rPr lang="es-ES" sz="3200" dirty="0" err="1" smtClean="0">
                <a:latin typeface="Arial Narrow"/>
                <a:cs typeface="Arial Narrow"/>
              </a:rPr>
              <a:t>heap</a:t>
            </a:r>
            <a:r>
              <a:rPr lang="es-ES" sz="3200" dirty="0" smtClean="0">
                <a:latin typeface="Arial Narrow"/>
                <a:cs typeface="Arial Narrow"/>
              </a:rPr>
              <a:t> in place)</a:t>
            </a:r>
          </a:p>
          <a:p>
            <a:endParaRPr lang="es-ES" sz="3200" dirty="0" smtClean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468405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Your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new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teacher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2" name="Imagen 1" descr="IMG_8237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86881" y="1205525"/>
            <a:ext cx="3339818" cy="368843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801009" y="1395514"/>
            <a:ext cx="534299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 err="1"/>
              <a:t>My</a:t>
            </a:r>
            <a:r>
              <a:rPr lang="es-ES" dirty="0"/>
              <a:t> </a:t>
            </a:r>
            <a:r>
              <a:rPr lang="es-ES" dirty="0" err="1"/>
              <a:t>name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Alejandra Zapata Beghelli</a:t>
            </a:r>
          </a:p>
          <a:p>
            <a:pPr marL="285750" indent="-285750">
              <a:buFont typeface="Arial"/>
              <a:buChar char="•"/>
            </a:pPr>
            <a:r>
              <a:rPr lang="es-ES" dirty="0" err="1"/>
              <a:t>Born</a:t>
            </a:r>
            <a:r>
              <a:rPr lang="es-ES" dirty="0"/>
              <a:t> in (</a:t>
            </a:r>
            <a:r>
              <a:rPr lang="es-ES" dirty="0" err="1"/>
              <a:t>crazy</a:t>
            </a:r>
            <a:r>
              <a:rPr lang="es-ES" dirty="0"/>
              <a:t>) Valparaíso, Chile</a:t>
            </a:r>
          </a:p>
          <a:p>
            <a:pPr marL="285750" indent="-285750">
              <a:buFont typeface="Arial"/>
              <a:buChar char="•"/>
            </a:pPr>
            <a:r>
              <a:rPr lang="es-ES" dirty="0" err="1"/>
              <a:t>Electronic</a:t>
            </a:r>
            <a:r>
              <a:rPr lang="es-ES" dirty="0"/>
              <a:t> </a:t>
            </a:r>
            <a:r>
              <a:rPr lang="es-ES" dirty="0" err="1"/>
              <a:t>Engineer</a:t>
            </a:r>
            <a:r>
              <a:rPr lang="es-ES" dirty="0"/>
              <a:t>, </a:t>
            </a:r>
            <a:r>
              <a:rPr lang="es-ES" dirty="0" err="1"/>
              <a:t>Major</a:t>
            </a:r>
            <a:r>
              <a:rPr lang="es-ES" dirty="0"/>
              <a:t> in </a:t>
            </a:r>
            <a:r>
              <a:rPr lang="es-ES" dirty="0" err="1"/>
              <a:t>Computer</a:t>
            </a:r>
            <a:r>
              <a:rPr lang="es-ES" dirty="0"/>
              <a:t> </a:t>
            </a:r>
            <a:r>
              <a:rPr lang="es-ES" dirty="0" err="1"/>
              <a:t>Science</a:t>
            </a:r>
            <a:r>
              <a:rPr lang="es-ES" dirty="0"/>
              <a:t>, Universidad Técnica Federico Santa María, Chile</a:t>
            </a:r>
          </a:p>
          <a:p>
            <a:pPr marL="285750" indent="-285750">
              <a:buFont typeface="Arial"/>
              <a:buChar char="•"/>
            </a:pPr>
            <a:r>
              <a:rPr lang="es-ES" dirty="0" err="1"/>
              <a:t>MSc</a:t>
            </a:r>
            <a:r>
              <a:rPr lang="es-ES" dirty="0"/>
              <a:t> </a:t>
            </a:r>
            <a:r>
              <a:rPr lang="es-ES" dirty="0" err="1"/>
              <a:t>Electronic</a:t>
            </a:r>
            <a:r>
              <a:rPr lang="es-ES" dirty="0"/>
              <a:t> </a:t>
            </a:r>
            <a:r>
              <a:rPr lang="es-ES" dirty="0" err="1"/>
              <a:t>Engineering</a:t>
            </a:r>
            <a:r>
              <a:rPr lang="es-ES" dirty="0" smtClean="0"/>
              <a:t>, </a:t>
            </a:r>
            <a:r>
              <a:rPr lang="es-ES" dirty="0" err="1" smtClean="0"/>
              <a:t>Major</a:t>
            </a:r>
            <a:r>
              <a:rPr lang="es-ES" dirty="0" smtClean="0"/>
              <a:t> Comp. </a:t>
            </a:r>
            <a:r>
              <a:rPr lang="es-ES" dirty="0" err="1" smtClean="0"/>
              <a:t>Sci</a:t>
            </a:r>
            <a:r>
              <a:rPr lang="es-ES" dirty="0" smtClean="0"/>
              <a:t>.</a:t>
            </a:r>
            <a:endParaRPr lang="es-ES" dirty="0"/>
          </a:p>
          <a:p>
            <a:r>
              <a:rPr lang="es-ES" dirty="0"/>
              <a:t>      Universidad Técnica Federico Santa María, </a:t>
            </a:r>
            <a:r>
              <a:rPr lang="es-ES" dirty="0" smtClean="0"/>
              <a:t>Chile</a:t>
            </a:r>
          </a:p>
          <a:p>
            <a:pPr marL="285750" indent="-285750">
              <a:buFont typeface="Arial"/>
              <a:buChar char="•"/>
            </a:pPr>
            <a:r>
              <a:rPr lang="es-ES" dirty="0" smtClean="0"/>
              <a:t>PhD in </a:t>
            </a:r>
            <a:r>
              <a:rPr lang="es-ES" dirty="0" err="1" smtClean="0"/>
              <a:t>Electronic</a:t>
            </a:r>
            <a:r>
              <a:rPr lang="es-ES" dirty="0" smtClean="0"/>
              <a:t> </a:t>
            </a:r>
            <a:r>
              <a:rPr lang="es-ES" dirty="0" err="1" smtClean="0"/>
              <a:t>Engineering</a:t>
            </a:r>
            <a:r>
              <a:rPr lang="es-ES" dirty="0" smtClean="0"/>
              <a:t>, </a:t>
            </a:r>
            <a:r>
              <a:rPr lang="es-ES" dirty="0" err="1" smtClean="0"/>
              <a:t>University</a:t>
            </a:r>
            <a:r>
              <a:rPr lang="es-ES" dirty="0" smtClean="0"/>
              <a:t> </a:t>
            </a:r>
            <a:r>
              <a:rPr lang="es-ES" dirty="0" err="1" smtClean="0"/>
              <a:t>College</a:t>
            </a:r>
            <a:r>
              <a:rPr lang="es-ES" dirty="0" smtClean="0"/>
              <a:t> London, UK</a:t>
            </a:r>
            <a:endParaRPr lang="es-ES" dirty="0"/>
          </a:p>
          <a:p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-26320" y="4853419"/>
            <a:ext cx="9194127" cy="39031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normAutofit fontScale="55000" lnSpcReduction="20000"/>
          </a:bodyPr>
          <a:lstStyle/>
          <a:p>
            <a:pPr algn="ctr"/>
            <a:endParaRPr lang="en-GB" sz="800" b="1" dirty="0" smtClean="0">
              <a:solidFill>
                <a:srgbClr val="FF0000"/>
              </a:solidFill>
            </a:endParaRPr>
          </a:p>
          <a:p>
            <a:pPr algn="ctr"/>
            <a:r>
              <a:rPr lang="en-GB" sz="3700" b="1" dirty="0" smtClean="0"/>
              <a:t>UNIVERSITY COLLEGE LONDON</a:t>
            </a:r>
            <a:endParaRPr lang="en-GB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5309" y="5312623"/>
            <a:ext cx="1959709" cy="147510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9086" y="5306454"/>
            <a:ext cx="2214044" cy="147510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6820" y="5312623"/>
            <a:ext cx="2232707" cy="1482657"/>
          </a:xfrm>
          <a:prstGeom prst="rect">
            <a:avLst/>
          </a:prstGeom>
        </p:spPr>
      </p:pic>
      <p:sp>
        <p:nvSpPr>
          <p:cNvPr id="18" name="Elipse 17"/>
          <p:cNvSpPr/>
          <p:nvPr/>
        </p:nvSpPr>
        <p:spPr>
          <a:xfrm>
            <a:off x="3903250" y="3198172"/>
            <a:ext cx="56503" cy="564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5062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 heap operations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0" y="2072231"/>
            <a:ext cx="841768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3200" dirty="0" smtClean="0">
                <a:latin typeface="Arial Narrow"/>
                <a:cs typeface="Arial Narrow"/>
              </a:rPr>
              <a:t>INSERT! (</a:t>
            </a:r>
            <a:r>
              <a:rPr lang="es-ES" sz="3200" dirty="0" err="1" smtClean="0">
                <a:latin typeface="Arial Narrow"/>
                <a:cs typeface="Arial Narrow"/>
              </a:rPr>
              <a:t>insert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one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element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to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the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heap</a:t>
            </a:r>
            <a:r>
              <a:rPr lang="es-ES" sz="3200" dirty="0" smtClean="0">
                <a:latin typeface="Arial Narrow"/>
                <a:cs typeface="Arial Narrow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EXTRACT_MAX! (</a:t>
            </a:r>
            <a:r>
              <a:rPr lang="es-ES" sz="3200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extract</a:t>
            </a:r>
            <a:r>
              <a:rPr lang="es-ES" sz="3200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maximum</a:t>
            </a:r>
            <a:r>
              <a:rPr lang="es-ES" sz="3200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value</a:t>
            </a:r>
            <a:r>
              <a:rPr lang="es-ES" sz="3200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from</a:t>
            </a:r>
            <a:r>
              <a:rPr lang="es-ES" sz="3200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heap</a:t>
            </a:r>
            <a:r>
              <a:rPr lang="es-ES" sz="3200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s-ES" sz="3200" dirty="0" smtClean="0">
              <a:solidFill>
                <a:schemeClr val="bg1">
                  <a:lumMod val="65000"/>
                </a:schemeClr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BUILD-MAX-HEAP (</a:t>
            </a:r>
            <a:r>
              <a:rPr lang="es-ES" sz="3200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build</a:t>
            </a:r>
            <a:r>
              <a:rPr lang="es-ES" sz="3200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a </a:t>
            </a:r>
            <a:r>
              <a:rPr lang="es-ES" sz="3200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heap</a:t>
            </a:r>
            <a:r>
              <a:rPr lang="es-ES" sz="3200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in place)</a:t>
            </a:r>
          </a:p>
          <a:p>
            <a:endParaRPr lang="es-ES" sz="3200" dirty="0" smtClean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188943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Inserting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747" y="1816100"/>
            <a:ext cx="3454400" cy="3213100"/>
          </a:xfrm>
          <a:prstGeom prst="rect">
            <a:avLst/>
          </a:prstGeom>
        </p:spPr>
      </p:pic>
      <p:graphicFrame>
        <p:nvGraphicFramePr>
          <p:cNvPr id="18" name="Tab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715545"/>
              </p:ext>
            </p:extLst>
          </p:nvPr>
        </p:nvGraphicFramePr>
        <p:xfrm>
          <a:off x="233926" y="5708579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23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17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smtClean="0"/>
                        <a:t>12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1" name="Tab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154981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2" name="CuadroTexto 21"/>
          <p:cNvSpPr txBox="1"/>
          <p:nvPr/>
        </p:nvSpPr>
        <p:spPr>
          <a:xfrm>
            <a:off x="7746761" y="4578961"/>
            <a:ext cx="132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h</a:t>
            </a:r>
            <a:r>
              <a:rPr lang="es-ES" dirty="0" err="1" smtClean="0">
                <a:latin typeface="Consolas"/>
                <a:cs typeface="Consolas"/>
              </a:rPr>
              <a:t>eap.size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667206" y="5339247"/>
            <a:ext cx="628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[0]		     [1]		  [2]			[3]		     [4]	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CuadroTexto 23"/>
          <p:cNvSpPr txBox="1"/>
          <p:nvPr/>
        </p:nvSpPr>
        <p:spPr>
          <a:xfrm>
            <a:off x="233926" y="4969915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heap</a:t>
            </a:r>
            <a:endParaRPr lang="es-ES" dirty="0"/>
          </a:p>
        </p:txBody>
      </p:sp>
      <p:graphicFrame>
        <p:nvGraphicFramePr>
          <p:cNvPr id="25" name="Tabl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979503"/>
              </p:ext>
            </p:extLst>
          </p:nvPr>
        </p:nvGraphicFramePr>
        <p:xfrm>
          <a:off x="8120574" y="6079419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54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6" name="CuadroTexto 25"/>
          <p:cNvSpPr txBox="1"/>
          <p:nvPr/>
        </p:nvSpPr>
        <p:spPr>
          <a:xfrm>
            <a:off x="8300177" y="5724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k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6370462" y="5876838"/>
            <a:ext cx="541927" cy="0"/>
          </a:xfrm>
          <a:prstGeom prst="line">
            <a:avLst/>
          </a:prstGeom>
          <a:ln>
            <a:solidFill>
              <a:schemeClr val="tx1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186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Inserting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33926" y="1519912"/>
            <a:ext cx="6230492" cy="286232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 INSERT!(</a:t>
            </a:r>
            <a:r>
              <a:rPr lang="es-ES" dirty="0" err="1" smtClean="0">
                <a:latin typeface="Consolas"/>
                <a:cs typeface="Consolas"/>
              </a:rPr>
              <a:t>heap,k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[pos]&lt;- k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r>
              <a:rPr lang="es-ES" dirty="0" smtClean="0">
                <a:latin typeface="Consolas"/>
                <a:cs typeface="Consolas"/>
              </a:rPr>
              <a:t>&lt;-heap.size+1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(pos &gt;0  ^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(pos)]&lt;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(pos)],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end</a:t>
            </a:r>
            <a:r>
              <a:rPr lang="es-ES" dirty="0" smtClean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endParaRPr lang="es-ES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3487733"/>
              </p:ext>
            </p:extLst>
          </p:nvPr>
        </p:nvGraphicFramePr>
        <p:xfrm>
          <a:off x="233926" y="5708579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706826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7746761" y="4578961"/>
            <a:ext cx="132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h</a:t>
            </a:r>
            <a:r>
              <a:rPr lang="es-ES" dirty="0" err="1" smtClean="0">
                <a:latin typeface="Consolas"/>
                <a:cs typeface="Consolas"/>
              </a:rPr>
              <a:t>eap.size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67206" y="5339247"/>
            <a:ext cx="628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[0]		     [1]		  [2]			[3]		     [4]	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233926" y="4969915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heap</a:t>
            </a:r>
            <a:endParaRPr lang="es-ES" dirty="0"/>
          </a:p>
        </p:txBody>
      </p:sp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40204"/>
              </p:ext>
            </p:extLst>
          </p:nvPr>
        </p:nvGraphicFramePr>
        <p:xfrm>
          <a:off x="8120574" y="6079419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" name="CuadroTexto 19"/>
          <p:cNvSpPr txBox="1"/>
          <p:nvPr/>
        </p:nvSpPr>
        <p:spPr>
          <a:xfrm>
            <a:off x="8300177" y="5724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k</a:t>
            </a:r>
            <a:endParaRPr lang="es-E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982691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Inserting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33926" y="1519912"/>
            <a:ext cx="6230492" cy="286232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 INSERT!(</a:t>
            </a:r>
            <a:r>
              <a:rPr lang="es-ES" dirty="0" err="1" smtClean="0">
                <a:latin typeface="Consolas"/>
                <a:cs typeface="Consolas"/>
              </a:rPr>
              <a:t>heap,k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[pos]&lt;- k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r>
              <a:rPr lang="es-ES" dirty="0" smtClean="0">
                <a:latin typeface="Consolas"/>
                <a:cs typeface="Consolas"/>
              </a:rPr>
              <a:t>&lt;-heap.size+1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(pos &gt;0  ^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(pos)]&lt;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(pos)],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end</a:t>
            </a:r>
            <a:r>
              <a:rPr lang="es-ES" dirty="0" smtClean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endParaRPr lang="es-ES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6090348"/>
              </p:ext>
            </p:extLst>
          </p:nvPr>
        </p:nvGraphicFramePr>
        <p:xfrm>
          <a:off x="233926" y="5708579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493940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7746761" y="4578961"/>
            <a:ext cx="132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h</a:t>
            </a:r>
            <a:r>
              <a:rPr lang="es-ES" dirty="0" err="1" smtClean="0">
                <a:latin typeface="Consolas"/>
                <a:cs typeface="Consolas"/>
              </a:rPr>
              <a:t>eap.size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67206" y="5339247"/>
            <a:ext cx="628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[0]		     [1]		  [2]			[3]		     [4]	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33926" y="1854981"/>
            <a:ext cx="6230492" cy="284097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18" name="Tabla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190962"/>
              </p:ext>
            </p:extLst>
          </p:nvPr>
        </p:nvGraphicFramePr>
        <p:xfrm>
          <a:off x="452296" y="6468953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" name="CuadroTexto 18"/>
          <p:cNvSpPr txBox="1"/>
          <p:nvPr/>
        </p:nvSpPr>
        <p:spPr>
          <a:xfrm>
            <a:off x="395954" y="6141491"/>
            <a:ext cx="56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pos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20" name="Tab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3287739"/>
              </p:ext>
            </p:extLst>
          </p:nvPr>
        </p:nvGraphicFramePr>
        <p:xfrm>
          <a:off x="8120574" y="6079419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CuadroTexto 20"/>
          <p:cNvSpPr txBox="1"/>
          <p:nvPr/>
        </p:nvSpPr>
        <p:spPr>
          <a:xfrm>
            <a:off x="8300177" y="5724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k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13" name="Conector recto de flecha 12"/>
          <p:cNvCxnSpPr/>
          <p:nvPr/>
        </p:nvCxnSpPr>
        <p:spPr>
          <a:xfrm flipV="1">
            <a:off x="961358" y="6141491"/>
            <a:ext cx="0" cy="3087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1767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Inserting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33926" y="1519912"/>
            <a:ext cx="6230492" cy="286232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 INSERT!(</a:t>
            </a:r>
            <a:r>
              <a:rPr lang="es-ES" dirty="0" err="1" smtClean="0">
                <a:latin typeface="Consolas"/>
                <a:cs typeface="Consolas"/>
              </a:rPr>
              <a:t>heap,k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[pos]&lt;- k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r>
              <a:rPr lang="es-ES" dirty="0" smtClean="0">
                <a:latin typeface="Consolas"/>
                <a:cs typeface="Consolas"/>
              </a:rPr>
              <a:t>&lt;-heap.size+1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(pos &gt;0  ^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(pos)]&lt;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(pos)],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end</a:t>
            </a:r>
            <a:r>
              <a:rPr lang="es-ES" dirty="0" smtClean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endParaRPr lang="es-ES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575063"/>
              </p:ext>
            </p:extLst>
          </p:nvPr>
        </p:nvGraphicFramePr>
        <p:xfrm>
          <a:off x="233926" y="5708579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940306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7746761" y="4578961"/>
            <a:ext cx="132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h</a:t>
            </a:r>
            <a:r>
              <a:rPr lang="es-ES" dirty="0" err="1" smtClean="0">
                <a:latin typeface="Consolas"/>
                <a:cs typeface="Consolas"/>
              </a:rPr>
              <a:t>eap.size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67206" y="5339247"/>
            <a:ext cx="628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[0]		     [1]		  [2]			[3]		     [4]	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33926" y="2139078"/>
            <a:ext cx="6230492" cy="284097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20" name="Tab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197068"/>
              </p:ext>
            </p:extLst>
          </p:nvPr>
        </p:nvGraphicFramePr>
        <p:xfrm>
          <a:off x="452296" y="6468953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CuadroTexto 20"/>
          <p:cNvSpPr txBox="1"/>
          <p:nvPr/>
        </p:nvSpPr>
        <p:spPr>
          <a:xfrm>
            <a:off x="395954" y="6141491"/>
            <a:ext cx="56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pos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22" name="Conector recto de flecha 21"/>
          <p:cNvCxnSpPr/>
          <p:nvPr/>
        </p:nvCxnSpPr>
        <p:spPr>
          <a:xfrm flipV="1">
            <a:off x="961358" y="6141491"/>
            <a:ext cx="0" cy="3087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199347"/>
              </p:ext>
            </p:extLst>
          </p:nvPr>
        </p:nvGraphicFramePr>
        <p:xfrm>
          <a:off x="8120574" y="6079419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CuadroTexto 23"/>
          <p:cNvSpPr txBox="1"/>
          <p:nvPr/>
        </p:nvSpPr>
        <p:spPr>
          <a:xfrm>
            <a:off x="8300177" y="5724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k</a:t>
            </a:r>
            <a:endParaRPr lang="es-E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498259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Inserting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33926" y="1519912"/>
            <a:ext cx="6230492" cy="286232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 INSERT!(</a:t>
            </a:r>
            <a:r>
              <a:rPr lang="es-ES" dirty="0" err="1" smtClean="0">
                <a:latin typeface="Consolas"/>
                <a:cs typeface="Consolas"/>
              </a:rPr>
              <a:t>heap,k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[pos]&lt;- k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r>
              <a:rPr lang="es-ES" dirty="0" smtClean="0">
                <a:latin typeface="Consolas"/>
                <a:cs typeface="Consolas"/>
              </a:rPr>
              <a:t>&lt;-heap.size+1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(pos &gt;0  ^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(pos)]&lt;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(pos)],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end</a:t>
            </a:r>
            <a:r>
              <a:rPr lang="es-ES" dirty="0" smtClean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endParaRPr lang="es-ES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854006"/>
              </p:ext>
            </p:extLst>
          </p:nvPr>
        </p:nvGraphicFramePr>
        <p:xfrm>
          <a:off x="233926" y="5708579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028911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7746761" y="4578961"/>
            <a:ext cx="132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h</a:t>
            </a:r>
            <a:r>
              <a:rPr lang="es-ES" dirty="0" err="1" smtClean="0">
                <a:latin typeface="Consolas"/>
                <a:cs typeface="Consolas"/>
              </a:rPr>
              <a:t>eap.size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67206" y="5339247"/>
            <a:ext cx="628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[0]		     [1]		  [2]			[3]		     [4]	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33926" y="2406470"/>
            <a:ext cx="6230492" cy="284097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20" name="Tab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946902"/>
              </p:ext>
            </p:extLst>
          </p:nvPr>
        </p:nvGraphicFramePr>
        <p:xfrm>
          <a:off x="452296" y="6468953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CuadroTexto 20"/>
          <p:cNvSpPr txBox="1"/>
          <p:nvPr/>
        </p:nvSpPr>
        <p:spPr>
          <a:xfrm>
            <a:off x="395954" y="6141491"/>
            <a:ext cx="56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pos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22" name="Conector recto de flecha 21"/>
          <p:cNvCxnSpPr/>
          <p:nvPr/>
        </p:nvCxnSpPr>
        <p:spPr>
          <a:xfrm flipV="1">
            <a:off x="961358" y="6141491"/>
            <a:ext cx="0" cy="3087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2270963"/>
              </p:ext>
            </p:extLst>
          </p:nvPr>
        </p:nvGraphicFramePr>
        <p:xfrm>
          <a:off x="8120574" y="6079419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CuadroTexto 23"/>
          <p:cNvSpPr txBox="1"/>
          <p:nvPr/>
        </p:nvSpPr>
        <p:spPr>
          <a:xfrm>
            <a:off x="8300177" y="5724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k</a:t>
            </a:r>
            <a:endParaRPr lang="es-E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2585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Inserting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33926" y="1519912"/>
            <a:ext cx="6230492" cy="286232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 INSERT!(</a:t>
            </a:r>
            <a:r>
              <a:rPr lang="es-ES" dirty="0" err="1" smtClean="0">
                <a:latin typeface="Consolas"/>
                <a:cs typeface="Consolas"/>
              </a:rPr>
              <a:t>heap,k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[pos]&lt;- k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r>
              <a:rPr lang="es-ES" dirty="0" smtClean="0">
                <a:latin typeface="Consolas"/>
                <a:cs typeface="Consolas"/>
              </a:rPr>
              <a:t>&lt;-heap.size+1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(pos &gt;0  ^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(pos)]&lt;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(pos)],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end</a:t>
            </a:r>
            <a:r>
              <a:rPr lang="es-ES" dirty="0" smtClean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endParaRPr lang="es-ES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930291"/>
              </p:ext>
            </p:extLst>
          </p:nvPr>
        </p:nvGraphicFramePr>
        <p:xfrm>
          <a:off x="233926" y="5708579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577867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7746761" y="4578961"/>
            <a:ext cx="132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h</a:t>
            </a:r>
            <a:r>
              <a:rPr lang="es-ES" dirty="0" err="1" smtClean="0">
                <a:latin typeface="Consolas"/>
                <a:cs typeface="Consolas"/>
              </a:rPr>
              <a:t>eap.size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67206" y="5339247"/>
            <a:ext cx="628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[0]		     [1]		  [2]			[3]		     [4]	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33926" y="2673862"/>
            <a:ext cx="6230492" cy="284097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20" name="Tab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625426"/>
              </p:ext>
            </p:extLst>
          </p:nvPr>
        </p:nvGraphicFramePr>
        <p:xfrm>
          <a:off x="452296" y="6468953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CuadroTexto 20"/>
          <p:cNvSpPr txBox="1"/>
          <p:nvPr/>
        </p:nvSpPr>
        <p:spPr>
          <a:xfrm>
            <a:off x="395954" y="6141491"/>
            <a:ext cx="56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pos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22" name="Conector recto de flecha 21"/>
          <p:cNvCxnSpPr/>
          <p:nvPr/>
        </p:nvCxnSpPr>
        <p:spPr>
          <a:xfrm flipV="1">
            <a:off x="961358" y="6141491"/>
            <a:ext cx="0" cy="3087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941904"/>
              </p:ext>
            </p:extLst>
          </p:nvPr>
        </p:nvGraphicFramePr>
        <p:xfrm>
          <a:off x="8120574" y="6079419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CuadroTexto 23"/>
          <p:cNvSpPr txBox="1"/>
          <p:nvPr/>
        </p:nvSpPr>
        <p:spPr>
          <a:xfrm>
            <a:off x="8300177" y="5724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k</a:t>
            </a:r>
            <a:endParaRPr lang="es-E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58326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Inserting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33926" y="1519912"/>
            <a:ext cx="6230492" cy="286232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 INSERT!(</a:t>
            </a:r>
            <a:r>
              <a:rPr lang="es-ES" dirty="0" err="1" smtClean="0">
                <a:latin typeface="Consolas"/>
                <a:cs typeface="Consolas"/>
              </a:rPr>
              <a:t>heap,k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[pos]&lt;- k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r>
              <a:rPr lang="es-ES" dirty="0" smtClean="0">
                <a:latin typeface="Consolas"/>
                <a:cs typeface="Consolas"/>
              </a:rPr>
              <a:t>&lt;-heap.size+1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(pos &gt;0  ^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(pos)]&lt;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(pos)],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end</a:t>
            </a:r>
            <a:r>
              <a:rPr lang="es-ES" dirty="0" smtClean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endParaRPr lang="es-ES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945936"/>
              </p:ext>
            </p:extLst>
          </p:nvPr>
        </p:nvGraphicFramePr>
        <p:xfrm>
          <a:off x="233926" y="5708579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69923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7746761" y="4578961"/>
            <a:ext cx="132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h</a:t>
            </a:r>
            <a:r>
              <a:rPr lang="es-ES" dirty="0" err="1" smtClean="0">
                <a:latin typeface="Consolas"/>
                <a:cs typeface="Consolas"/>
              </a:rPr>
              <a:t>eap.size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67206" y="5339247"/>
            <a:ext cx="628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[0]		     [1]		  [2]			[3]		     [4]	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33926" y="3509462"/>
            <a:ext cx="6230492" cy="284097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20" name="Tab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7210912"/>
              </p:ext>
            </p:extLst>
          </p:nvPr>
        </p:nvGraphicFramePr>
        <p:xfrm>
          <a:off x="452296" y="6468953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CuadroTexto 20"/>
          <p:cNvSpPr txBox="1"/>
          <p:nvPr/>
        </p:nvSpPr>
        <p:spPr>
          <a:xfrm>
            <a:off x="395954" y="6141491"/>
            <a:ext cx="56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pos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22" name="Conector recto de flecha 21"/>
          <p:cNvCxnSpPr/>
          <p:nvPr/>
        </p:nvCxnSpPr>
        <p:spPr>
          <a:xfrm flipV="1">
            <a:off x="961358" y="6141491"/>
            <a:ext cx="0" cy="3087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2786899"/>
              </p:ext>
            </p:extLst>
          </p:nvPr>
        </p:nvGraphicFramePr>
        <p:xfrm>
          <a:off x="8120574" y="6079419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CuadroTexto 23"/>
          <p:cNvSpPr txBox="1"/>
          <p:nvPr/>
        </p:nvSpPr>
        <p:spPr>
          <a:xfrm>
            <a:off x="8300177" y="5724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k</a:t>
            </a:r>
            <a:endParaRPr lang="es-E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004449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Inserting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33926" y="1519912"/>
            <a:ext cx="6230492" cy="286232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 INSERT!(</a:t>
            </a:r>
            <a:r>
              <a:rPr lang="es-ES" dirty="0" err="1" smtClean="0">
                <a:latin typeface="Consolas"/>
                <a:cs typeface="Consolas"/>
              </a:rPr>
              <a:t>heap,k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[pos]&lt;- k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r>
              <a:rPr lang="es-ES" dirty="0" smtClean="0">
                <a:latin typeface="Consolas"/>
                <a:cs typeface="Consolas"/>
              </a:rPr>
              <a:t>&lt;-heap.size+1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(pos &gt;0  ^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(pos)]&lt;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(pos)],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end</a:t>
            </a:r>
            <a:r>
              <a:rPr lang="es-ES" dirty="0" smtClean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endParaRPr lang="es-ES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680273"/>
              </p:ext>
            </p:extLst>
          </p:nvPr>
        </p:nvGraphicFramePr>
        <p:xfrm>
          <a:off x="233926" y="5708579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38824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7746761" y="4578961"/>
            <a:ext cx="132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h</a:t>
            </a:r>
            <a:r>
              <a:rPr lang="es-ES" dirty="0" err="1" smtClean="0">
                <a:latin typeface="Consolas"/>
                <a:cs typeface="Consolas"/>
              </a:rPr>
              <a:t>eap.size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67206" y="5339247"/>
            <a:ext cx="628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[0]		     [1]		  [2]			[3]		     [4]	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33926" y="3760142"/>
            <a:ext cx="6230492" cy="284097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20" name="Tab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179136"/>
              </p:ext>
            </p:extLst>
          </p:nvPr>
        </p:nvGraphicFramePr>
        <p:xfrm>
          <a:off x="452296" y="6468953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CuadroTexto 20"/>
          <p:cNvSpPr txBox="1"/>
          <p:nvPr/>
        </p:nvSpPr>
        <p:spPr>
          <a:xfrm>
            <a:off x="395954" y="6141491"/>
            <a:ext cx="56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pos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22" name="Conector recto de flecha 21"/>
          <p:cNvCxnSpPr/>
          <p:nvPr/>
        </p:nvCxnSpPr>
        <p:spPr>
          <a:xfrm flipV="1">
            <a:off x="961358" y="6141491"/>
            <a:ext cx="0" cy="3087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0802176"/>
              </p:ext>
            </p:extLst>
          </p:nvPr>
        </p:nvGraphicFramePr>
        <p:xfrm>
          <a:off x="8120574" y="6079419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CuadroTexto 23"/>
          <p:cNvSpPr txBox="1"/>
          <p:nvPr/>
        </p:nvSpPr>
        <p:spPr>
          <a:xfrm>
            <a:off x="8300177" y="5724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k</a:t>
            </a:r>
            <a:endParaRPr lang="es-E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980714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Inserting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33926" y="1519912"/>
            <a:ext cx="6230492" cy="286232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 INSERT!(</a:t>
            </a:r>
            <a:r>
              <a:rPr lang="es-ES" dirty="0" err="1" smtClean="0">
                <a:latin typeface="Consolas"/>
                <a:cs typeface="Consolas"/>
              </a:rPr>
              <a:t>heap,k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[pos]&lt;- k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r>
              <a:rPr lang="es-ES" dirty="0" smtClean="0">
                <a:latin typeface="Consolas"/>
                <a:cs typeface="Consolas"/>
              </a:rPr>
              <a:t>&lt;-heap.size+1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(pos &gt;0  ^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(pos)]&lt;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(pos)],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end</a:t>
            </a:r>
            <a:r>
              <a:rPr lang="es-ES" dirty="0" smtClean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endParaRPr lang="es-ES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8288858"/>
              </p:ext>
            </p:extLst>
          </p:nvPr>
        </p:nvGraphicFramePr>
        <p:xfrm>
          <a:off x="233926" y="5708579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835979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7746761" y="4578961"/>
            <a:ext cx="132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h</a:t>
            </a:r>
            <a:r>
              <a:rPr lang="es-ES" dirty="0" err="1" smtClean="0">
                <a:latin typeface="Consolas"/>
                <a:cs typeface="Consolas"/>
              </a:rPr>
              <a:t>eap.size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67206" y="5339247"/>
            <a:ext cx="628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[0]		     [1]		  [2]			[3]		     [4]	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50635" y="1855026"/>
            <a:ext cx="6230492" cy="284097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20" name="Tab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28973"/>
              </p:ext>
            </p:extLst>
          </p:nvPr>
        </p:nvGraphicFramePr>
        <p:xfrm>
          <a:off x="1674828" y="6414572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CuadroTexto 20"/>
          <p:cNvSpPr txBox="1"/>
          <p:nvPr/>
        </p:nvSpPr>
        <p:spPr>
          <a:xfrm>
            <a:off x="1618486" y="6087110"/>
            <a:ext cx="56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pos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22" name="Conector recto de flecha 21"/>
          <p:cNvCxnSpPr/>
          <p:nvPr/>
        </p:nvCxnSpPr>
        <p:spPr>
          <a:xfrm flipV="1">
            <a:off x="2183890" y="6087110"/>
            <a:ext cx="0" cy="3087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712973"/>
              </p:ext>
            </p:extLst>
          </p:nvPr>
        </p:nvGraphicFramePr>
        <p:xfrm>
          <a:off x="8120574" y="6079419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CuadroTexto 23"/>
          <p:cNvSpPr txBox="1"/>
          <p:nvPr/>
        </p:nvSpPr>
        <p:spPr>
          <a:xfrm>
            <a:off x="8300177" y="5724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k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0" y="1100444"/>
            <a:ext cx="202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DIN Condensed Bold"/>
                <a:cs typeface="DIN Condensed Bold"/>
              </a:rPr>
              <a:t>     </a:t>
            </a:r>
            <a:r>
              <a:rPr lang="es-ES" dirty="0" err="1" smtClean="0">
                <a:latin typeface="DIN Condensed Bold"/>
                <a:cs typeface="DIN Condensed Bold"/>
              </a:rPr>
              <a:t>Another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call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to</a:t>
            </a:r>
            <a:r>
              <a:rPr lang="es-ES" dirty="0" smtClean="0">
                <a:latin typeface="DIN Condensed Bold"/>
                <a:cs typeface="DIN Condensed Bold"/>
              </a:rPr>
              <a:t> INSERT! </a:t>
            </a:r>
            <a:endParaRPr lang="es-ES" dirty="0"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486114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Your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new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teacher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2" name="Imagen 1" descr="IMG_8237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286881" y="1205525"/>
            <a:ext cx="3339818" cy="368843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801009" y="1395514"/>
            <a:ext cx="53429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dirty="0" err="1" smtClean="0"/>
              <a:t>My</a:t>
            </a:r>
            <a:r>
              <a:rPr lang="es-ES" dirty="0" smtClean="0"/>
              <a:t> </a:t>
            </a:r>
            <a:r>
              <a:rPr lang="es-ES" dirty="0" err="1" smtClean="0"/>
              <a:t>name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Alejandra Beghelli Zapata</a:t>
            </a:r>
          </a:p>
          <a:p>
            <a:pPr marL="285750" indent="-285750">
              <a:buFont typeface="Arial"/>
              <a:buChar char="•"/>
            </a:pPr>
            <a:r>
              <a:rPr lang="es-ES" dirty="0" err="1" smtClean="0"/>
              <a:t>Born</a:t>
            </a:r>
            <a:r>
              <a:rPr lang="es-ES" dirty="0" smtClean="0"/>
              <a:t> in Valparaíso, Chile</a:t>
            </a:r>
          </a:p>
          <a:p>
            <a:pPr marL="285750" indent="-285750">
              <a:buFont typeface="Arial"/>
              <a:buChar char="•"/>
            </a:pPr>
            <a:r>
              <a:rPr lang="es-ES" dirty="0" err="1" smtClean="0"/>
              <a:t>Electronic</a:t>
            </a:r>
            <a:r>
              <a:rPr lang="es-ES" dirty="0" smtClean="0"/>
              <a:t> </a:t>
            </a:r>
            <a:r>
              <a:rPr lang="es-ES" dirty="0" err="1" smtClean="0"/>
              <a:t>Engineer</a:t>
            </a:r>
            <a:r>
              <a:rPr lang="es-ES" dirty="0" smtClean="0"/>
              <a:t>, </a:t>
            </a:r>
            <a:r>
              <a:rPr lang="es-ES" dirty="0" err="1" smtClean="0"/>
              <a:t>Major</a:t>
            </a:r>
            <a:r>
              <a:rPr lang="es-ES" dirty="0" smtClean="0"/>
              <a:t> in </a:t>
            </a:r>
            <a:r>
              <a:rPr lang="es-ES" dirty="0" err="1" smtClean="0"/>
              <a:t>Computer</a:t>
            </a:r>
            <a:r>
              <a:rPr lang="es-ES" dirty="0" smtClean="0"/>
              <a:t> </a:t>
            </a:r>
            <a:r>
              <a:rPr lang="es-ES" dirty="0" err="1" smtClean="0"/>
              <a:t>Science</a:t>
            </a:r>
            <a:r>
              <a:rPr lang="es-ES" dirty="0" smtClean="0"/>
              <a:t>, Universidad Técnica Federico Santa María, Chile</a:t>
            </a:r>
          </a:p>
          <a:p>
            <a:pPr marL="285750" indent="-285750">
              <a:buFont typeface="Arial"/>
              <a:buChar char="•"/>
            </a:pPr>
            <a:r>
              <a:rPr lang="es-ES" dirty="0" err="1" smtClean="0"/>
              <a:t>MSc</a:t>
            </a:r>
            <a:r>
              <a:rPr lang="es-ES" dirty="0" smtClean="0"/>
              <a:t> </a:t>
            </a:r>
            <a:r>
              <a:rPr lang="es-ES" dirty="0" err="1" smtClean="0"/>
              <a:t>Electronic</a:t>
            </a:r>
            <a:r>
              <a:rPr lang="es-ES" dirty="0" smtClean="0"/>
              <a:t> </a:t>
            </a:r>
            <a:r>
              <a:rPr lang="es-ES" dirty="0" err="1" smtClean="0"/>
              <a:t>Engineering</a:t>
            </a:r>
            <a:endParaRPr lang="es-ES" dirty="0"/>
          </a:p>
          <a:p>
            <a:r>
              <a:rPr lang="es-ES" dirty="0" smtClean="0"/>
              <a:t>     Universidad Técnica Federico Santa María, Chile</a:t>
            </a:r>
          </a:p>
          <a:p>
            <a:pPr marL="285750" indent="-285750">
              <a:buFont typeface="Arial"/>
              <a:buChar char="•"/>
            </a:pPr>
            <a:r>
              <a:rPr lang="es-ES" dirty="0" smtClean="0"/>
              <a:t>PhD </a:t>
            </a:r>
            <a:r>
              <a:rPr lang="es-ES" dirty="0" err="1" smtClean="0"/>
              <a:t>Electronic</a:t>
            </a:r>
            <a:r>
              <a:rPr lang="es-ES" dirty="0" smtClean="0"/>
              <a:t> </a:t>
            </a:r>
            <a:r>
              <a:rPr lang="es-ES" dirty="0" err="1" smtClean="0"/>
              <a:t>Engineering</a:t>
            </a:r>
            <a:r>
              <a:rPr lang="es-ES" dirty="0" smtClean="0"/>
              <a:t>, </a:t>
            </a:r>
            <a:r>
              <a:rPr lang="es-ES" dirty="0" err="1" smtClean="0"/>
              <a:t>University</a:t>
            </a:r>
            <a:r>
              <a:rPr lang="es-ES" dirty="0" smtClean="0"/>
              <a:t> </a:t>
            </a:r>
            <a:r>
              <a:rPr lang="es-ES" dirty="0" err="1" smtClean="0"/>
              <a:t>College</a:t>
            </a:r>
            <a:r>
              <a:rPr lang="es-ES" dirty="0" smtClean="0"/>
              <a:t> London, UK</a:t>
            </a:r>
          </a:p>
          <a:p>
            <a:pPr marL="285750" indent="-285750">
              <a:buFont typeface="Arial"/>
              <a:buChar char="•"/>
            </a:pPr>
            <a:r>
              <a:rPr lang="es-ES" dirty="0" smtClean="0"/>
              <a:t>I am </a:t>
            </a:r>
            <a:r>
              <a:rPr lang="es-ES" dirty="0" err="1" smtClean="0"/>
              <a:t>on</a:t>
            </a:r>
            <a:r>
              <a:rPr lang="es-ES" dirty="0" smtClean="0"/>
              <a:t> a </a:t>
            </a:r>
            <a:r>
              <a:rPr lang="es-ES" dirty="0" err="1" smtClean="0"/>
              <a:t>sabbatical</a:t>
            </a:r>
            <a:r>
              <a:rPr lang="es-ES" dirty="0" smtClean="0"/>
              <a:t> </a:t>
            </a:r>
            <a:r>
              <a:rPr lang="es-ES" dirty="0" err="1" smtClean="0"/>
              <a:t>leave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Universidad Adolfo </a:t>
            </a:r>
            <a:r>
              <a:rPr lang="es-ES" dirty="0" err="1" smtClean="0"/>
              <a:t>Ibañez</a:t>
            </a:r>
            <a:endParaRPr lang="es-ES" dirty="0" smtClean="0"/>
          </a:p>
          <a:p>
            <a:endParaRPr lang="es-E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-26320" y="4853419"/>
            <a:ext cx="9194127" cy="39031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normAutofit fontScale="55000" lnSpcReduction="20000"/>
          </a:bodyPr>
          <a:lstStyle/>
          <a:p>
            <a:pPr algn="ctr"/>
            <a:endParaRPr lang="en-GB" sz="800" b="1" dirty="0" smtClean="0">
              <a:solidFill>
                <a:srgbClr val="FF0000"/>
              </a:solidFill>
            </a:endParaRPr>
          </a:p>
          <a:p>
            <a:pPr algn="ctr"/>
            <a:r>
              <a:rPr lang="en-GB" sz="3700" b="1" dirty="0" smtClean="0"/>
              <a:t>UNIVERSIDAD ADOLFO IBAÑEZ</a:t>
            </a:r>
            <a:endParaRPr lang="en-GB" b="1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607" y="5333507"/>
            <a:ext cx="2628597" cy="147858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2950" y="5333507"/>
            <a:ext cx="2217880" cy="147858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9988" y="5333507"/>
            <a:ext cx="3433410" cy="1460480"/>
          </a:xfrm>
          <a:prstGeom prst="rect">
            <a:avLst/>
          </a:prstGeom>
        </p:spPr>
      </p:pic>
      <p:sp>
        <p:nvSpPr>
          <p:cNvPr id="18" name="Elipse 17"/>
          <p:cNvSpPr/>
          <p:nvPr/>
        </p:nvSpPr>
        <p:spPr>
          <a:xfrm>
            <a:off x="3903250" y="3744527"/>
            <a:ext cx="56503" cy="564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8890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Inserting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33926" y="1519912"/>
            <a:ext cx="6230492" cy="286232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 INSERT!(</a:t>
            </a:r>
            <a:r>
              <a:rPr lang="es-ES" dirty="0" err="1" smtClean="0">
                <a:latin typeface="Consolas"/>
                <a:cs typeface="Consolas"/>
              </a:rPr>
              <a:t>heap,k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[pos]&lt;- k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r>
              <a:rPr lang="es-ES" dirty="0" smtClean="0">
                <a:latin typeface="Consolas"/>
                <a:cs typeface="Consolas"/>
              </a:rPr>
              <a:t>&lt;-heap.size+1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(pos &gt;0  ^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(pos)]&lt;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(pos)],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end</a:t>
            </a:r>
            <a:r>
              <a:rPr lang="es-ES" dirty="0" smtClean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endParaRPr lang="es-ES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546825"/>
              </p:ext>
            </p:extLst>
          </p:nvPr>
        </p:nvGraphicFramePr>
        <p:xfrm>
          <a:off x="233926" y="5708579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128445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7746761" y="4578961"/>
            <a:ext cx="132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h</a:t>
            </a:r>
            <a:r>
              <a:rPr lang="es-ES" dirty="0" err="1" smtClean="0">
                <a:latin typeface="Consolas"/>
                <a:cs typeface="Consolas"/>
              </a:rPr>
              <a:t>eap.size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67206" y="5339247"/>
            <a:ext cx="628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[0]		     [1]		  [2]			[3]		     [4]	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50635" y="2139130"/>
            <a:ext cx="6230492" cy="284097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20" name="Tab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582449"/>
              </p:ext>
            </p:extLst>
          </p:nvPr>
        </p:nvGraphicFramePr>
        <p:xfrm>
          <a:off x="1674828" y="6414572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CuadroTexto 20"/>
          <p:cNvSpPr txBox="1"/>
          <p:nvPr/>
        </p:nvSpPr>
        <p:spPr>
          <a:xfrm>
            <a:off x="1618486" y="6087110"/>
            <a:ext cx="56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pos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22" name="Conector recto de flecha 21"/>
          <p:cNvCxnSpPr/>
          <p:nvPr/>
        </p:nvCxnSpPr>
        <p:spPr>
          <a:xfrm flipV="1">
            <a:off x="2183890" y="6087110"/>
            <a:ext cx="0" cy="3087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066591"/>
              </p:ext>
            </p:extLst>
          </p:nvPr>
        </p:nvGraphicFramePr>
        <p:xfrm>
          <a:off x="8120574" y="6079419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CuadroTexto 23"/>
          <p:cNvSpPr txBox="1"/>
          <p:nvPr/>
        </p:nvSpPr>
        <p:spPr>
          <a:xfrm>
            <a:off x="8300177" y="5724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k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0" y="1100444"/>
            <a:ext cx="202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DIN Condensed Bold"/>
                <a:cs typeface="DIN Condensed Bold"/>
              </a:rPr>
              <a:t>     </a:t>
            </a:r>
            <a:r>
              <a:rPr lang="es-ES" dirty="0" err="1" smtClean="0">
                <a:latin typeface="DIN Condensed Bold"/>
                <a:cs typeface="DIN Condensed Bold"/>
              </a:rPr>
              <a:t>Another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call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to</a:t>
            </a:r>
            <a:r>
              <a:rPr lang="es-ES" dirty="0" smtClean="0">
                <a:latin typeface="DIN Condensed Bold"/>
                <a:cs typeface="DIN Condensed Bold"/>
              </a:rPr>
              <a:t> INSERT!</a:t>
            </a:r>
            <a:endParaRPr lang="es-ES" dirty="0"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969024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Inserting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33926" y="1519912"/>
            <a:ext cx="6230492" cy="286232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 INSERT!(</a:t>
            </a:r>
            <a:r>
              <a:rPr lang="es-ES" dirty="0" err="1" smtClean="0">
                <a:latin typeface="Consolas"/>
                <a:cs typeface="Consolas"/>
              </a:rPr>
              <a:t>heap,k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[pos]&lt;- k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r>
              <a:rPr lang="es-ES" dirty="0" smtClean="0">
                <a:latin typeface="Consolas"/>
                <a:cs typeface="Consolas"/>
              </a:rPr>
              <a:t>&lt;-heap.size+1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(pos &gt;0  ^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(pos)]&lt;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(pos)],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end</a:t>
            </a:r>
            <a:r>
              <a:rPr lang="es-ES" dirty="0" smtClean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endParaRPr lang="es-ES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0726745"/>
              </p:ext>
            </p:extLst>
          </p:nvPr>
        </p:nvGraphicFramePr>
        <p:xfrm>
          <a:off x="233926" y="5708579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465159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7746761" y="4578961"/>
            <a:ext cx="132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h</a:t>
            </a:r>
            <a:r>
              <a:rPr lang="es-ES" dirty="0" err="1" smtClean="0">
                <a:latin typeface="Consolas"/>
                <a:cs typeface="Consolas"/>
              </a:rPr>
              <a:t>eap.size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67206" y="5339247"/>
            <a:ext cx="628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[0]		     [1]		  [2]			[3]		     [4]	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50635" y="2389810"/>
            <a:ext cx="6230492" cy="284097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20" name="Tab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318201"/>
              </p:ext>
            </p:extLst>
          </p:nvPr>
        </p:nvGraphicFramePr>
        <p:xfrm>
          <a:off x="1674828" y="6414572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CuadroTexto 20"/>
          <p:cNvSpPr txBox="1"/>
          <p:nvPr/>
        </p:nvSpPr>
        <p:spPr>
          <a:xfrm>
            <a:off x="1618486" y="6087110"/>
            <a:ext cx="56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pos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22" name="Conector recto de flecha 21"/>
          <p:cNvCxnSpPr/>
          <p:nvPr/>
        </p:nvCxnSpPr>
        <p:spPr>
          <a:xfrm flipV="1">
            <a:off x="2183890" y="6087110"/>
            <a:ext cx="0" cy="3087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593045"/>
              </p:ext>
            </p:extLst>
          </p:nvPr>
        </p:nvGraphicFramePr>
        <p:xfrm>
          <a:off x="8120574" y="6079419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CuadroTexto 23"/>
          <p:cNvSpPr txBox="1"/>
          <p:nvPr/>
        </p:nvSpPr>
        <p:spPr>
          <a:xfrm>
            <a:off x="8300177" y="5724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k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0" y="1100444"/>
            <a:ext cx="202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DIN Condensed Bold"/>
                <a:cs typeface="DIN Condensed Bold"/>
              </a:rPr>
              <a:t>     </a:t>
            </a:r>
            <a:r>
              <a:rPr lang="es-ES" dirty="0" err="1" smtClean="0">
                <a:latin typeface="DIN Condensed Bold"/>
                <a:cs typeface="DIN Condensed Bold"/>
              </a:rPr>
              <a:t>Another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call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to</a:t>
            </a:r>
            <a:r>
              <a:rPr lang="es-ES" dirty="0" smtClean="0">
                <a:latin typeface="DIN Condensed Bold"/>
                <a:cs typeface="DIN Condensed Bold"/>
              </a:rPr>
              <a:t> INSERT!</a:t>
            </a:r>
            <a:endParaRPr lang="es-ES" dirty="0"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641756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Inserting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33926" y="1519912"/>
            <a:ext cx="6230492" cy="286232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 INSERT!(</a:t>
            </a:r>
            <a:r>
              <a:rPr lang="es-ES" dirty="0" err="1" smtClean="0">
                <a:latin typeface="Consolas"/>
                <a:cs typeface="Consolas"/>
              </a:rPr>
              <a:t>heap,k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[pos]&lt;- k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r>
              <a:rPr lang="es-ES" dirty="0" smtClean="0">
                <a:latin typeface="Consolas"/>
                <a:cs typeface="Consolas"/>
              </a:rPr>
              <a:t>&lt;-heap.size+1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(pos &gt;0  ^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(pos)]&lt;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(pos)],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end</a:t>
            </a:r>
            <a:r>
              <a:rPr lang="es-ES" dirty="0" smtClean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endParaRPr lang="es-ES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530204"/>
              </p:ext>
            </p:extLst>
          </p:nvPr>
        </p:nvGraphicFramePr>
        <p:xfrm>
          <a:off x="233926" y="5708579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4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0736533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7746761" y="4578961"/>
            <a:ext cx="132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h</a:t>
            </a:r>
            <a:r>
              <a:rPr lang="es-ES" dirty="0" err="1" smtClean="0">
                <a:latin typeface="Consolas"/>
                <a:cs typeface="Consolas"/>
              </a:rPr>
              <a:t>eap.size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67206" y="5339247"/>
            <a:ext cx="628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[0]		     [1]		  [2]			[3]		     [4]	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50635" y="2673914"/>
            <a:ext cx="6230492" cy="284097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20" name="Tab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519666"/>
              </p:ext>
            </p:extLst>
          </p:nvPr>
        </p:nvGraphicFramePr>
        <p:xfrm>
          <a:off x="1674828" y="6414572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CuadroTexto 20"/>
          <p:cNvSpPr txBox="1"/>
          <p:nvPr/>
        </p:nvSpPr>
        <p:spPr>
          <a:xfrm>
            <a:off x="1618486" y="6087110"/>
            <a:ext cx="56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pos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22" name="Conector recto de flecha 21"/>
          <p:cNvCxnSpPr/>
          <p:nvPr/>
        </p:nvCxnSpPr>
        <p:spPr>
          <a:xfrm flipV="1">
            <a:off x="2183890" y="6087110"/>
            <a:ext cx="0" cy="3087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877665"/>
              </p:ext>
            </p:extLst>
          </p:nvPr>
        </p:nvGraphicFramePr>
        <p:xfrm>
          <a:off x="8120574" y="6079419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CuadroTexto 23"/>
          <p:cNvSpPr txBox="1"/>
          <p:nvPr/>
        </p:nvSpPr>
        <p:spPr>
          <a:xfrm>
            <a:off x="8300177" y="5724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k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0" y="1100444"/>
            <a:ext cx="202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DIN Condensed Bold"/>
                <a:cs typeface="DIN Condensed Bold"/>
              </a:rPr>
              <a:t>     </a:t>
            </a:r>
            <a:r>
              <a:rPr lang="es-ES" dirty="0" err="1" smtClean="0">
                <a:latin typeface="DIN Condensed Bold"/>
                <a:cs typeface="DIN Condensed Bold"/>
              </a:rPr>
              <a:t>Another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call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to</a:t>
            </a:r>
            <a:r>
              <a:rPr lang="es-ES" dirty="0" smtClean="0">
                <a:latin typeface="DIN Condensed Bold"/>
                <a:cs typeface="DIN Condensed Bold"/>
              </a:rPr>
              <a:t> INSERT!</a:t>
            </a:r>
            <a:endParaRPr lang="es-ES" dirty="0"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144828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Inserting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33926" y="1519912"/>
            <a:ext cx="6230492" cy="286232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 INSERT!(</a:t>
            </a:r>
            <a:r>
              <a:rPr lang="es-ES" dirty="0" err="1" smtClean="0">
                <a:latin typeface="Consolas"/>
                <a:cs typeface="Consolas"/>
              </a:rPr>
              <a:t>heap,k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[pos]&lt;- k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r>
              <a:rPr lang="es-ES" dirty="0" smtClean="0">
                <a:latin typeface="Consolas"/>
                <a:cs typeface="Consolas"/>
              </a:rPr>
              <a:t>&lt;-heap.size+1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(pos &gt;0  ^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(pos)]&lt;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(pos)],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end</a:t>
            </a:r>
            <a:r>
              <a:rPr lang="es-ES" dirty="0" smtClean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endParaRPr lang="es-ES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97340"/>
              </p:ext>
            </p:extLst>
          </p:nvPr>
        </p:nvGraphicFramePr>
        <p:xfrm>
          <a:off x="233926" y="5708579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6985393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7746761" y="4578961"/>
            <a:ext cx="132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h</a:t>
            </a:r>
            <a:r>
              <a:rPr lang="es-ES" dirty="0" err="1" smtClean="0">
                <a:latin typeface="Consolas"/>
                <a:cs typeface="Consolas"/>
              </a:rPr>
              <a:t>eap.size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67206" y="5339247"/>
            <a:ext cx="628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[0]		     [1]		  [2]			[3]		     [4]	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33926" y="2941306"/>
            <a:ext cx="6230492" cy="284097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20" name="Tab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7203701"/>
              </p:ext>
            </p:extLst>
          </p:nvPr>
        </p:nvGraphicFramePr>
        <p:xfrm>
          <a:off x="1674828" y="6414572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CuadroTexto 20"/>
          <p:cNvSpPr txBox="1"/>
          <p:nvPr/>
        </p:nvSpPr>
        <p:spPr>
          <a:xfrm>
            <a:off x="1618486" y="6087110"/>
            <a:ext cx="56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pos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22" name="Conector recto de flecha 21"/>
          <p:cNvCxnSpPr/>
          <p:nvPr/>
        </p:nvCxnSpPr>
        <p:spPr>
          <a:xfrm flipV="1">
            <a:off x="2183890" y="6087110"/>
            <a:ext cx="0" cy="3087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652267"/>
              </p:ext>
            </p:extLst>
          </p:nvPr>
        </p:nvGraphicFramePr>
        <p:xfrm>
          <a:off x="8120574" y="6079419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CuadroTexto 23"/>
          <p:cNvSpPr txBox="1"/>
          <p:nvPr/>
        </p:nvSpPr>
        <p:spPr>
          <a:xfrm>
            <a:off x="8300177" y="5724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k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0" y="1100444"/>
            <a:ext cx="202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DIN Condensed Bold"/>
                <a:cs typeface="DIN Condensed Bold"/>
              </a:rPr>
              <a:t>     </a:t>
            </a:r>
            <a:r>
              <a:rPr lang="es-ES" dirty="0" err="1" smtClean="0">
                <a:latin typeface="DIN Condensed Bold"/>
                <a:cs typeface="DIN Condensed Bold"/>
              </a:rPr>
              <a:t>Another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call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to</a:t>
            </a:r>
            <a:r>
              <a:rPr lang="es-ES" dirty="0" smtClean="0">
                <a:latin typeface="DIN Condensed Bold"/>
                <a:cs typeface="DIN Condensed Bold"/>
              </a:rPr>
              <a:t> INSERT!</a:t>
            </a:r>
            <a:endParaRPr lang="es-ES" dirty="0"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479675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Inserting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33926" y="1519912"/>
            <a:ext cx="6230492" cy="286232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 INSERT!(</a:t>
            </a:r>
            <a:r>
              <a:rPr lang="es-ES" dirty="0" err="1" smtClean="0">
                <a:latin typeface="Consolas"/>
                <a:cs typeface="Consolas"/>
              </a:rPr>
              <a:t>heap,k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[pos]&lt;- k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r>
              <a:rPr lang="es-ES" dirty="0" smtClean="0">
                <a:latin typeface="Consolas"/>
                <a:cs typeface="Consolas"/>
              </a:rPr>
              <a:t>&lt;-heap.size+1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(pos &gt;0  ^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(pos)]&lt;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(pos)],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end</a:t>
            </a:r>
            <a:r>
              <a:rPr lang="es-ES" dirty="0" smtClean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endParaRPr lang="es-ES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8130616"/>
              </p:ext>
            </p:extLst>
          </p:nvPr>
        </p:nvGraphicFramePr>
        <p:xfrm>
          <a:off x="233926" y="5708579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4431180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7746761" y="4578961"/>
            <a:ext cx="132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h</a:t>
            </a:r>
            <a:r>
              <a:rPr lang="es-ES" dirty="0" err="1" smtClean="0">
                <a:latin typeface="Consolas"/>
                <a:cs typeface="Consolas"/>
              </a:rPr>
              <a:t>eap.size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67206" y="5339247"/>
            <a:ext cx="628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[0]		     [1]		  [2]			[3]		     [4]	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33926" y="3225410"/>
            <a:ext cx="6230492" cy="284097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20" name="Tab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853816"/>
              </p:ext>
            </p:extLst>
          </p:nvPr>
        </p:nvGraphicFramePr>
        <p:xfrm>
          <a:off x="667206" y="6414572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CuadroTexto 20"/>
          <p:cNvSpPr txBox="1"/>
          <p:nvPr/>
        </p:nvSpPr>
        <p:spPr>
          <a:xfrm>
            <a:off x="610864" y="6087110"/>
            <a:ext cx="56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pos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22" name="Conector recto de flecha 21"/>
          <p:cNvCxnSpPr/>
          <p:nvPr/>
        </p:nvCxnSpPr>
        <p:spPr>
          <a:xfrm flipV="1">
            <a:off x="1176268" y="6087110"/>
            <a:ext cx="0" cy="3087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0609782"/>
              </p:ext>
            </p:extLst>
          </p:nvPr>
        </p:nvGraphicFramePr>
        <p:xfrm>
          <a:off x="8120574" y="6079419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CuadroTexto 23"/>
          <p:cNvSpPr txBox="1"/>
          <p:nvPr/>
        </p:nvSpPr>
        <p:spPr>
          <a:xfrm>
            <a:off x="8300177" y="5724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k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0" y="1100444"/>
            <a:ext cx="202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DIN Condensed Bold"/>
                <a:cs typeface="DIN Condensed Bold"/>
              </a:rPr>
              <a:t>     </a:t>
            </a:r>
            <a:r>
              <a:rPr lang="es-ES" dirty="0" err="1" smtClean="0">
                <a:latin typeface="DIN Condensed Bold"/>
                <a:cs typeface="DIN Condensed Bold"/>
              </a:rPr>
              <a:t>Another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call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to</a:t>
            </a:r>
            <a:r>
              <a:rPr lang="es-ES" dirty="0" smtClean="0">
                <a:latin typeface="DIN Condensed Bold"/>
                <a:cs typeface="DIN Condensed Bold"/>
              </a:rPr>
              <a:t> INSERT!</a:t>
            </a:r>
            <a:endParaRPr lang="es-ES" dirty="0"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502839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Inserting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33926" y="1519912"/>
            <a:ext cx="6230492" cy="286232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 INSERT!(</a:t>
            </a:r>
            <a:r>
              <a:rPr lang="es-ES" dirty="0" err="1" smtClean="0">
                <a:latin typeface="Consolas"/>
                <a:cs typeface="Consolas"/>
              </a:rPr>
              <a:t>heap,k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[pos]&lt;- k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r>
              <a:rPr lang="es-ES" dirty="0" smtClean="0">
                <a:latin typeface="Consolas"/>
                <a:cs typeface="Consolas"/>
              </a:rPr>
              <a:t>&lt;-heap.size+1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(pos &gt;0  ^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(pos)]&lt;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(pos)],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end</a:t>
            </a:r>
            <a:r>
              <a:rPr lang="es-ES" dirty="0" smtClean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endParaRPr lang="es-ES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546569"/>
              </p:ext>
            </p:extLst>
          </p:nvPr>
        </p:nvGraphicFramePr>
        <p:xfrm>
          <a:off x="233926" y="5708579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93394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7746761" y="4578961"/>
            <a:ext cx="132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h</a:t>
            </a:r>
            <a:r>
              <a:rPr lang="es-ES" dirty="0" err="1" smtClean="0">
                <a:latin typeface="Consolas"/>
                <a:cs typeface="Consolas"/>
              </a:rPr>
              <a:t>eap.size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67206" y="5339247"/>
            <a:ext cx="628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[0]		     [1]		  [2]			[3]		     [4]	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33926" y="2673914"/>
            <a:ext cx="6230492" cy="284097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20" name="Tab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610621"/>
              </p:ext>
            </p:extLst>
          </p:nvPr>
        </p:nvGraphicFramePr>
        <p:xfrm>
          <a:off x="667206" y="6414572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CuadroTexto 20"/>
          <p:cNvSpPr txBox="1"/>
          <p:nvPr/>
        </p:nvSpPr>
        <p:spPr>
          <a:xfrm>
            <a:off x="610864" y="6087110"/>
            <a:ext cx="56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pos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22" name="Conector recto de flecha 21"/>
          <p:cNvCxnSpPr/>
          <p:nvPr/>
        </p:nvCxnSpPr>
        <p:spPr>
          <a:xfrm flipV="1">
            <a:off x="1176268" y="6087110"/>
            <a:ext cx="0" cy="3087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893671"/>
              </p:ext>
            </p:extLst>
          </p:nvPr>
        </p:nvGraphicFramePr>
        <p:xfrm>
          <a:off x="8120574" y="6079419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CuadroTexto 23"/>
          <p:cNvSpPr txBox="1"/>
          <p:nvPr/>
        </p:nvSpPr>
        <p:spPr>
          <a:xfrm>
            <a:off x="8300177" y="5724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k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0" y="1100444"/>
            <a:ext cx="202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DIN Condensed Bold"/>
                <a:cs typeface="DIN Condensed Bold"/>
              </a:rPr>
              <a:t>     </a:t>
            </a:r>
            <a:r>
              <a:rPr lang="es-ES" dirty="0" err="1" smtClean="0">
                <a:latin typeface="DIN Condensed Bold"/>
                <a:cs typeface="DIN Condensed Bold"/>
              </a:rPr>
              <a:t>Another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call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to</a:t>
            </a:r>
            <a:r>
              <a:rPr lang="es-ES" dirty="0" smtClean="0">
                <a:latin typeface="DIN Condensed Bold"/>
                <a:cs typeface="DIN Condensed Bold"/>
              </a:rPr>
              <a:t> INSERT!</a:t>
            </a:r>
            <a:endParaRPr lang="es-ES" dirty="0"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2906048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Inserting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33926" y="1519912"/>
            <a:ext cx="6230492" cy="286232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 INSERT!(</a:t>
            </a:r>
            <a:r>
              <a:rPr lang="es-ES" dirty="0" err="1" smtClean="0">
                <a:latin typeface="Consolas"/>
                <a:cs typeface="Consolas"/>
              </a:rPr>
              <a:t>heap,k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[pos]&lt;- k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r>
              <a:rPr lang="es-ES" dirty="0" smtClean="0">
                <a:latin typeface="Consolas"/>
                <a:cs typeface="Consolas"/>
              </a:rPr>
              <a:t>&lt;-heap.size+1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(pos &gt;0  ^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(pos)]&lt;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(pos)],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end</a:t>
            </a:r>
            <a:r>
              <a:rPr lang="es-ES" dirty="0" smtClean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endParaRPr lang="es-ES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288670"/>
              </p:ext>
            </p:extLst>
          </p:nvPr>
        </p:nvGraphicFramePr>
        <p:xfrm>
          <a:off x="233926" y="5708579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6791275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7746761" y="4578961"/>
            <a:ext cx="132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h</a:t>
            </a:r>
            <a:r>
              <a:rPr lang="es-ES" dirty="0" err="1" smtClean="0">
                <a:latin typeface="Consolas"/>
                <a:cs typeface="Consolas"/>
              </a:rPr>
              <a:t>eap.size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67206" y="5339247"/>
            <a:ext cx="628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[0]		     [1]		  [2]			[3]		     [4]	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33926" y="3526203"/>
            <a:ext cx="6230492" cy="284097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20" name="Tab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902712"/>
              </p:ext>
            </p:extLst>
          </p:nvPr>
        </p:nvGraphicFramePr>
        <p:xfrm>
          <a:off x="667206" y="6414572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CuadroTexto 20"/>
          <p:cNvSpPr txBox="1"/>
          <p:nvPr/>
        </p:nvSpPr>
        <p:spPr>
          <a:xfrm>
            <a:off x="610864" y="6087110"/>
            <a:ext cx="56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pos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22" name="Conector recto de flecha 21"/>
          <p:cNvCxnSpPr/>
          <p:nvPr/>
        </p:nvCxnSpPr>
        <p:spPr>
          <a:xfrm flipV="1">
            <a:off x="1176268" y="6087110"/>
            <a:ext cx="0" cy="3087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535346"/>
              </p:ext>
            </p:extLst>
          </p:nvPr>
        </p:nvGraphicFramePr>
        <p:xfrm>
          <a:off x="8120574" y="6079419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CuadroTexto 23"/>
          <p:cNvSpPr txBox="1"/>
          <p:nvPr/>
        </p:nvSpPr>
        <p:spPr>
          <a:xfrm>
            <a:off x="8300177" y="5724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k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0" y="1100444"/>
            <a:ext cx="202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DIN Condensed Bold"/>
                <a:cs typeface="DIN Condensed Bold"/>
              </a:rPr>
              <a:t>     </a:t>
            </a:r>
            <a:r>
              <a:rPr lang="es-ES" dirty="0" err="1" smtClean="0">
                <a:latin typeface="DIN Condensed Bold"/>
                <a:cs typeface="DIN Condensed Bold"/>
              </a:rPr>
              <a:t>Another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call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to</a:t>
            </a:r>
            <a:r>
              <a:rPr lang="es-ES" dirty="0" smtClean="0">
                <a:latin typeface="DIN Condensed Bold"/>
                <a:cs typeface="DIN Condensed Bold"/>
              </a:rPr>
              <a:t> INSERT!</a:t>
            </a:r>
            <a:endParaRPr lang="es-ES" dirty="0"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017833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Inserting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33926" y="1519912"/>
            <a:ext cx="6230492" cy="286232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 INSERT!(</a:t>
            </a:r>
            <a:r>
              <a:rPr lang="es-ES" dirty="0" err="1" smtClean="0">
                <a:latin typeface="Consolas"/>
                <a:cs typeface="Consolas"/>
              </a:rPr>
              <a:t>heap,k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[pos]&lt;- k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r>
              <a:rPr lang="es-ES" dirty="0" smtClean="0">
                <a:latin typeface="Consolas"/>
                <a:cs typeface="Consolas"/>
              </a:rPr>
              <a:t>&lt;-heap.size+1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(pos &gt;0  ^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(pos)]&lt;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(pos)],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end</a:t>
            </a:r>
            <a:r>
              <a:rPr lang="es-ES" dirty="0" smtClean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endParaRPr lang="es-ES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1712997"/>
              </p:ext>
            </p:extLst>
          </p:nvPr>
        </p:nvGraphicFramePr>
        <p:xfrm>
          <a:off x="233926" y="5708579"/>
          <a:ext cx="6096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 smtClean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7094680"/>
              </p:ext>
            </p:extLst>
          </p:nvPr>
        </p:nvGraphicFramePr>
        <p:xfrm>
          <a:off x="8120574" y="4939847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2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7746761" y="4578961"/>
            <a:ext cx="1326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>
                <a:latin typeface="Consolas"/>
                <a:cs typeface="Consolas"/>
              </a:rPr>
              <a:t>h</a:t>
            </a:r>
            <a:r>
              <a:rPr lang="es-ES" dirty="0" err="1" smtClean="0">
                <a:latin typeface="Consolas"/>
                <a:cs typeface="Consolas"/>
              </a:rPr>
              <a:t>eap.size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67206" y="5339247"/>
            <a:ext cx="628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solidFill>
                  <a:schemeClr val="bg1">
                    <a:lumMod val="50000"/>
                  </a:schemeClr>
                </a:solidFill>
              </a:rPr>
              <a:t>[0]		     [1]		  [2]			[3]		     [4]	</a:t>
            </a:r>
            <a:endParaRPr lang="es-E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233926" y="3776883"/>
            <a:ext cx="6230492" cy="284097"/>
          </a:xfrm>
          <a:prstGeom prst="rect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graphicFrame>
        <p:nvGraphicFramePr>
          <p:cNvPr id="20" name="Tabla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293009"/>
              </p:ext>
            </p:extLst>
          </p:nvPr>
        </p:nvGraphicFramePr>
        <p:xfrm>
          <a:off x="667206" y="6414572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1" name="CuadroTexto 20"/>
          <p:cNvSpPr txBox="1"/>
          <p:nvPr/>
        </p:nvSpPr>
        <p:spPr>
          <a:xfrm>
            <a:off x="610864" y="6087110"/>
            <a:ext cx="56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pos</a:t>
            </a:r>
            <a:endParaRPr lang="es-ES" dirty="0">
              <a:latin typeface="Consolas"/>
              <a:cs typeface="Consolas"/>
            </a:endParaRPr>
          </a:p>
        </p:txBody>
      </p:sp>
      <p:cxnSp>
        <p:nvCxnSpPr>
          <p:cNvPr id="22" name="Conector recto de flecha 21"/>
          <p:cNvCxnSpPr/>
          <p:nvPr/>
        </p:nvCxnSpPr>
        <p:spPr>
          <a:xfrm flipV="1">
            <a:off x="1176268" y="6087110"/>
            <a:ext cx="0" cy="30876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Tabla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9239653"/>
              </p:ext>
            </p:extLst>
          </p:nvPr>
        </p:nvGraphicFramePr>
        <p:xfrm>
          <a:off x="8120574" y="6079419"/>
          <a:ext cx="70595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595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9</a:t>
                      </a:r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4" name="CuadroTexto 23"/>
          <p:cNvSpPr txBox="1"/>
          <p:nvPr/>
        </p:nvSpPr>
        <p:spPr>
          <a:xfrm>
            <a:off x="8300177" y="572445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k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0" y="1100444"/>
            <a:ext cx="202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DIN Condensed Bold"/>
                <a:cs typeface="DIN Condensed Bold"/>
              </a:rPr>
              <a:t>     </a:t>
            </a:r>
            <a:r>
              <a:rPr lang="es-ES" dirty="0" err="1" smtClean="0">
                <a:latin typeface="DIN Condensed Bold"/>
                <a:cs typeface="DIN Condensed Bold"/>
              </a:rPr>
              <a:t>Another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call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to</a:t>
            </a:r>
            <a:r>
              <a:rPr lang="es-ES" dirty="0" smtClean="0">
                <a:latin typeface="DIN Condensed Bold"/>
                <a:cs typeface="DIN Condensed Bold"/>
              </a:rPr>
              <a:t> INSERT!</a:t>
            </a:r>
            <a:endParaRPr lang="es-ES" dirty="0"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539807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Inserting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233926" y="1519912"/>
            <a:ext cx="6230492" cy="2862323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 INSERT!(</a:t>
            </a:r>
            <a:r>
              <a:rPr lang="es-ES" dirty="0" err="1" smtClean="0">
                <a:latin typeface="Consolas"/>
                <a:cs typeface="Consolas"/>
              </a:rPr>
              <a:t>heap,k</a:t>
            </a:r>
            <a:r>
              <a:rPr lang="es-ES" dirty="0" smtClean="0">
                <a:latin typeface="Consolas"/>
                <a:cs typeface="Consolas"/>
              </a:rPr>
              <a:t>)</a:t>
            </a:r>
          </a:p>
          <a:p>
            <a:r>
              <a:rPr lang="es-ES" dirty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[pos]&lt;- k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heap.size</a:t>
            </a:r>
            <a:r>
              <a:rPr lang="es-ES" dirty="0" smtClean="0">
                <a:latin typeface="Consolas"/>
                <a:cs typeface="Consolas"/>
              </a:rPr>
              <a:t>&lt;-heap.size+1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(pos &gt;0  ^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(pos)]&lt;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SWAP(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(pos)], </a:t>
            </a:r>
            <a:r>
              <a:rPr lang="es-ES" dirty="0" err="1" smtClean="0">
                <a:latin typeface="Consolas"/>
                <a:cs typeface="Consolas"/>
              </a:rPr>
              <a:t>heap</a:t>
            </a:r>
            <a:r>
              <a:rPr lang="es-ES" dirty="0" smtClean="0">
                <a:latin typeface="Consolas"/>
                <a:cs typeface="Consolas"/>
              </a:rPr>
              <a:t>[pos])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smtClean="0">
                <a:latin typeface="Consolas"/>
                <a:cs typeface="Consolas"/>
              </a:rPr>
              <a:t>	pos&lt;-</a:t>
            </a:r>
            <a:r>
              <a:rPr lang="es-ES" dirty="0" err="1" smtClean="0">
                <a:latin typeface="Consolas"/>
                <a:cs typeface="Consolas"/>
              </a:rPr>
              <a:t>parent</a:t>
            </a:r>
            <a:r>
              <a:rPr lang="es-ES" dirty="0" smtClean="0">
                <a:latin typeface="Consolas"/>
                <a:cs typeface="Consolas"/>
              </a:rPr>
              <a:t>(pos)</a:t>
            </a:r>
          </a:p>
          <a:p>
            <a:r>
              <a:rPr lang="es-ES" dirty="0">
                <a:latin typeface="Consolas"/>
                <a:cs typeface="Consolas"/>
              </a:rPr>
              <a:t>	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end</a:t>
            </a:r>
            <a:r>
              <a:rPr lang="es-ES" dirty="0" smtClean="0">
                <a:solidFill>
                  <a:srgbClr val="0000FF"/>
                </a:solidFill>
                <a:latin typeface="Consolas"/>
                <a:cs typeface="Consolas"/>
              </a:rPr>
              <a:t> </a:t>
            </a:r>
            <a:r>
              <a:rPr lang="es-ES" dirty="0" err="1" smtClean="0">
                <a:solidFill>
                  <a:srgbClr val="0000FF"/>
                </a:solidFill>
                <a:latin typeface="Consolas"/>
                <a:cs typeface="Consolas"/>
              </a:rPr>
              <a:t>while</a:t>
            </a:r>
            <a:endParaRPr lang="es-ES" dirty="0" smtClean="0">
              <a:solidFill>
                <a:srgbClr val="0000FF"/>
              </a:solidFill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e</a:t>
            </a:r>
            <a:r>
              <a:rPr lang="es-ES" b="1" dirty="0" err="1" smtClean="0">
                <a:latin typeface="Consolas"/>
                <a:cs typeface="Consolas"/>
              </a:rPr>
              <a:t>nd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b="1" dirty="0" err="1" smtClean="0">
                <a:latin typeface="Consolas"/>
                <a:cs typeface="Consolas"/>
              </a:rPr>
              <a:t>function</a:t>
            </a:r>
            <a:endParaRPr lang="es-ES" b="1" dirty="0" smtClean="0">
              <a:latin typeface="Consolas"/>
              <a:cs typeface="Consolas"/>
            </a:endParaRP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0" y="1100444"/>
            <a:ext cx="202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DIN Condensed Bold"/>
                <a:cs typeface="DIN Condensed Bold"/>
              </a:rPr>
              <a:t>     </a:t>
            </a:r>
            <a:r>
              <a:rPr lang="es-ES" dirty="0" err="1" smtClean="0">
                <a:latin typeface="DIN Condensed Bold"/>
                <a:cs typeface="DIN Condensed Bold"/>
              </a:rPr>
              <a:t>Another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call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to</a:t>
            </a:r>
            <a:r>
              <a:rPr lang="es-ES" dirty="0" smtClean="0">
                <a:latin typeface="DIN Condensed Bold"/>
                <a:cs typeface="DIN Condensed Bold"/>
              </a:rPr>
              <a:t> INSERT!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0" y="6066301"/>
            <a:ext cx="9144000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 smtClean="0"/>
              <a:t>Worst</a:t>
            </a:r>
            <a:r>
              <a:rPr lang="es-ES" sz="2400" dirty="0" smtClean="0"/>
              <a:t> case </a:t>
            </a:r>
            <a:r>
              <a:rPr lang="es-ES" sz="2400" dirty="0" err="1" smtClean="0"/>
              <a:t>complexity</a:t>
            </a:r>
            <a:r>
              <a:rPr lang="es-ES" sz="2400" dirty="0" smtClean="0"/>
              <a:t>: at </a:t>
            </a:r>
            <a:r>
              <a:rPr lang="es-ES" sz="2400" dirty="0" err="1" smtClean="0"/>
              <a:t>most</a:t>
            </a:r>
            <a:r>
              <a:rPr lang="es-ES" sz="2400" dirty="0" smtClean="0"/>
              <a:t> </a:t>
            </a:r>
            <a:r>
              <a:rPr lang="es-ES" sz="2400" i="1" dirty="0" smtClean="0"/>
              <a:t>h</a:t>
            </a:r>
            <a:r>
              <a:rPr lang="es-ES" sz="2400" dirty="0" smtClean="0"/>
              <a:t> </a:t>
            </a:r>
            <a:r>
              <a:rPr lang="es-ES" sz="2400" dirty="0" err="1" smtClean="0"/>
              <a:t>calls</a:t>
            </a:r>
            <a:r>
              <a:rPr lang="es-ES" sz="2400" dirty="0" smtClean="0"/>
              <a:t> </a:t>
            </a:r>
            <a:r>
              <a:rPr lang="es-ES" sz="2400" dirty="0" err="1" smtClean="0"/>
              <a:t>to</a:t>
            </a:r>
            <a:r>
              <a:rPr lang="es-ES" sz="2400" dirty="0" smtClean="0"/>
              <a:t> SWAP -&gt; </a:t>
            </a:r>
            <a:r>
              <a:rPr lang="es-ES" sz="2400" dirty="0" err="1" smtClean="0"/>
              <a:t>Θ</a:t>
            </a:r>
            <a:r>
              <a:rPr lang="es-ES" sz="2400" dirty="0" smtClean="0"/>
              <a:t>(</a:t>
            </a:r>
            <a:r>
              <a:rPr lang="es-ES" sz="2400" dirty="0" err="1" smtClean="0"/>
              <a:t>logN</a:t>
            </a:r>
            <a:r>
              <a:rPr lang="es-ES" sz="2400" dirty="0" smtClean="0"/>
              <a:t>) 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461966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 heap operations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0" y="2072231"/>
            <a:ext cx="841768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3200" dirty="0" smtClean="0">
                <a:solidFill>
                  <a:srgbClr val="A6A6A6"/>
                </a:solidFill>
                <a:latin typeface="Arial Narrow"/>
                <a:cs typeface="Arial Narrow"/>
              </a:rPr>
              <a:t>INSERT! (</a:t>
            </a:r>
            <a:r>
              <a:rPr lang="es-ES" sz="3200" dirty="0" err="1" smtClean="0">
                <a:solidFill>
                  <a:srgbClr val="A6A6A6"/>
                </a:solidFill>
                <a:latin typeface="Arial Narrow"/>
                <a:cs typeface="Arial Narrow"/>
              </a:rPr>
              <a:t>insert</a:t>
            </a:r>
            <a:r>
              <a:rPr lang="es-ES" sz="3200" dirty="0" smtClean="0">
                <a:solidFill>
                  <a:srgbClr val="A6A6A6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A6A6A6"/>
                </a:solidFill>
                <a:latin typeface="Arial Narrow"/>
                <a:cs typeface="Arial Narrow"/>
              </a:rPr>
              <a:t>one</a:t>
            </a:r>
            <a:r>
              <a:rPr lang="es-ES" sz="3200" dirty="0" smtClean="0">
                <a:solidFill>
                  <a:srgbClr val="A6A6A6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A6A6A6"/>
                </a:solidFill>
                <a:latin typeface="Arial Narrow"/>
                <a:cs typeface="Arial Narrow"/>
              </a:rPr>
              <a:t>element</a:t>
            </a:r>
            <a:r>
              <a:rPr lang="es-ES" sz="3200" dirty="0" smtClean="0">
                <a:solidFill>
                  <a:srgbClr val="A6A6A6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A6A6A6"/>
                </a:solidFill>
                <a:latin typeface="Arial Narrow"/>
                <a:cs typeface="Arial Narrow"/>
              </a:rPr>
              <a:t>to</a:t>
            </a:r>
            <a:r>
              <a:rPr lang="es-ES" sz="3200" dirty="0" smtClean="0">
                <a:solidFill>
                  <a:srgbClr val="A6A6A6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A6A6A6"/>
                </a:solidFill>
                <a:latin typeface="Arial Narrow"/>
                <a:cs typeface="Arial Narrow"/>
              </a:rPr>
              <a:t>the</a:t>
            </a:r>
            <a:r>
              <a:rPr lang="es-ES" sz="3200" dirty="0" smtClean="0">
                <a:solidFill>
                  <a:srgbClr val="A6A6A6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A6A6A6"/>
                </a:solidFill>
                <a:latin typeface="Arial Narrow"/>
                <a:cs typeface="Arial Narrow"/>
              </a:rPr>
              <a:t>heap</a:t>
            </a:r>
            <a:r>
              <a:rPr lang="es-ES" sz="3200" dirty="0" smtClean="0">
                <a:solidFill>
                  <a:srgbClr val="A6A6A6"/>
                </a:solidFill>
                <a:latin typeface="Arial Narrow"/>
                <a:cs typeface="Arial Narrow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smtClean="0">
                <a:latin typeface="Arial Narrow"/>
                <a:cs typeface="Arial Narrow"/>
              </a:rPr>
              <a:t>EXTRACT_MAX! (</a:t>
            </a:r>
            <a:r>
              <a:rPr lang="es-ES" sz="3200" dirty="0" err="1" smtClean="0">
                <a:latin typeface="Arial Narrow"/>
                <a:cs typeface="Arial Narrow"/>
              </a:rPr>
              <a:t>extract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maximum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value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from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heap</a:t>
            </a:r>
            <a:r>
              <a:rPr lang="es-ES" sz="3200" dirty="0" smtClean="0">
                <a:latin typeface="Arial Narrow"/>
                <a:cs typeface="Arial Narrow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s-ES" sz="3200" dirty="0" smtClean="0">
              <a:solidFill>
                <a:schemeClr val="bg1">
                  <a:lumMod val="65000"/>
                </a:schemeClr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BUILD-MAX-HEAP (</a:t>
            </a:r>
            <a:r>
              <a:rPr lang="es-ES" sz="3200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build</a:t>
            </a:r>
            <a:r>
              <a:rPr lang="es-ES" sz="3200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a </a:t>
            </a:r>
            <a:r>
              <a:rPr lang="es-ES" sz="3200" dirty="0" err="1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heap</a:t>
            </a:r>
            <a:r>
              <a:rPr lang="es-ES" sz="3200" dirty="0" smtClean="0">
                <a:solidFill>
                  <a:schemeClr val="bg1">
                    <a:lumMod val="65000"/>
                  </a:schemeClr>
                </a:solidFill>
                <a:latin typeface="Arial Narrow"/>
                <a:cs typeface="Arial Narrow"/>
              </a:rPr>
              <a:t> in place)</a:t>
            </a:r>
          </a:p>
          <a:p>
            <a:endParaRPr lang="es-ES" sz="3200" dirty="0" smtClean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413340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Schedule Term2 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first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half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030111" y="1098224"/>
            <a:ext cx="626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Mon</a:t>
            </a:r>
            <a:r>
              <a:rPr lang="es-E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es-E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Tue</a:t>
            </a:r>
            <a:r>
              <a:rPr lang="es-E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es-E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Wed</a:t>
            </a:r>
            <a:r>
              <a:rPr lang="es-E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es-E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Thu</a:t>
            </a:r>
            <a:r>
              <a:rPr lang="es-E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es-E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Fri</a:t>
            </a:r>
            <a:r>
              <a:rPr lang="es-E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endParaRPr lang="es-E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-16433" y="1360692"/>
            <a:ext cx="121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bg2">
                    <a:lumMod val="50000"/>
                  </a:schemeClr>
                </a:solidFill>
              </a:rPr>
              <a:t>Week</a:t>
            </a:r>
            <a:r>
              <a:rPr lang="es-ES" b="1" dirty="0" smtClean="0">
                <a:solidFill>
                  <a:schemeClr val="bg2">
                    <a:lumMod val="50000"/>
                  </a:schemeClr>
                </a:solidFill>
              </a:rPr>
              <a:t> 11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030111" y="1431247"/>
            <a:ext cx="7944556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14-Jan			15-Jan			16-Jan			17-Jan			18-Jan</a:t>
            </a:r>
            <a:endParaRPr lang="es-ES" sz="12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995829" y="2575351"/>
            <a:ext cx="7908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>
                <a:solidFill>
                  <a:srgbClr val="000000"/>
                </a:solidFill>
              </a:rPr>
              <a:t>Lecture</a:t>
            </a:r>
            <a:r>
              <a:rPr lang="es-ES" sz="1400" b="1" dirty="0" smtClean="0">
                <a:solidFill>
                  <a:srgbClr val="000000"/>
                </a:solidFill>
              </a:rPr>
              <a:t> </a:t>
            </a:r>
            <a:r>
              <a:rPr lang="es-ES" sz="1400" b="1" dirty="0">
                <a:solidFill>
                  <a:srgbClr val="000000"/>
                </a:solidFill>
              </a:rPr>
              <a:t>12 </a:t>
            </a:r>
            <a:r>
              <a:rPr lang="es-ES" sz="1400" b="1" dirty="0" smtClean="0">
                <a:solidFill>
                  <a:srgbClr val="000000"/>
                </a:solidFill>
              </a:rPr>
              <a:t>		Lab.12					Lab.12</a:t>
            </a:r>
            <a:r>
              <a:rPr lang="es-E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</a:t>
            </a:r>
            <a:r>
              <a:rPr lang="es-ES" sz="1400" b="1" dirty="0" err="1">
                <a:solidFill>
                  <a:srgbClr val="C40A29"/>
                </a:solidFill>
              </a:rPr>
              <a:t>Hashing</a:t>
            </a:r>
            <a:r>
              <a:rPr lang="es-ES" sz="1400" b="1" dirty="0">
                <a:solidFill>
                  <a:srgbClr val="C40A29"/>
                </a:solidFill>
              </a:rPr>
              <a:t> </a:t>
            </a:r>
            <a:r>
              <a:rPr lang="es-ES" sz="1400" b="1" dirty="0" err="1">
                <a:solidFill>
                  <a:srgbClr val="C40A29"/>
                </a:solidFill>
              </a:rPr>
              <a:t>quiz</a:t>
            </a:r>
            <a:endParaRPr lang="es-ES" sz="1400" b="1" dirty="0">
              <a:solidFill>
                <a:srgbClr val="C40A29"/>
              </a:solidFill>
            </a:endParaRPr>
          </a:p>
          <a:p>
            <a:r>
              <a:rPr lang="es-ES" sz="1400" b="1" dirty="0" smtClean="0">
                <a:solidFill>
                  <a:srgbClr val="FF0000"/>
                </a:solidFill>
              </a:rPr>
              <a:t>												</a:t>
            </a:r>
            <a:r>
              <a:rPr lang="es-ES" sz="1400" b="1" dirty="0" err="1" smtClean="0">
                <a:solidFill>
                  <a:srgbClr val="FF0000"/>
                </a:solidFill>
              </a:rPr>
              <a:t>Lab</a:t>
            </a:r>
            <a:r>
              <a:rPr lang="es-ES" sz="1400" b="1" dirty="0" smtClean="0">
                <a:solidFill>
                  <a:srgbClr val="FF0000"/>
                </a:solidFill>
              </a:rPr>
              <a:t>. </a:t>
            </a:r>
            <a:r>
              <a:rPr lang="es-ES" sz="1400" b="1" dirty="0" err="1" smtClean="0">
                <a:solidFill>
                  <a:srgbClr val="FF0000"/>
                </a:solidFill>
              </a:rPr>
              <a:t>Submission</a:t>
            </a:r>
            <a:r>
              <a:rPr lang="es-ES" sz="1400" b="1" dirty="0" smtClean="0">
                <a:solidFill>
                  <a:srgbClr val="FF0000"/>
                </a:solidFill>
              </a:rPr>
              <a:t> </a:t>
            </a:r>
            <a:r>
              <a:rPr lang="es-ES" sz="1400" b="1" dirty="0" err="1" smtClean="0">
                <a:solidFill>
                  <a:srgbClr val="FF0000"/>
                </a:solidFill>
              </a:rPr>
              <a:t>Binary</a:t>
            </a:r>
            <a:r>
              <a:rPr lang="es-ES" sz="1400" b="1" dirty="0" smtClean="0">
                <a:solidFill>
                  <a:srgbClr val="FF0000"/>
                </a:solidFill>
              </a:rPr>
              <a:t> </a:t>
            </a:r>
            <a:r>
              <a:rPr lang="es-ES" sz="1400" b="1" dirty="0" err="1" smtClean="0">
                <a:solidFill>
                  <a:srgbClr val="FF0000"/>
                </a:solidFill>
              </a:rPr>
              <a:t>Search</a:t>
            </a:r>
            <a:endParaRPr lang="es-ES" sz="1400" dirty="0">
              <a:solidFill>
                <a:srgbClr val="FF0000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038162" y="3534527"/>
            <a:ext cx="7908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>
                <a:solidFill>
                  <a:srgbClr val="000000"/>
                </a:solidFill>
              </a:rPr>
              <a:t>Lecture</a:t>
            </a:r>
            <a:r>
              <a:rPr lang="es-ES" sz="1400" b="1" dirty="0">
                <a:solidFill>
                  <a:srgbClr val="000000"/>
                </a:solidFill>
              </a:rPr>
              <a:t> 13		Lab.13					Lab.</a:t>
            </a:r>
            <a:r>
              <a:rPr lang="es-ES" sz="1400" b="1" dirty="0" smtClean="0">
                <a:solidFill>
                  <a:srgbClr val="000000"/>
                </a:solidFill>
              </a:rPr>
              <a:t>13</a:t>
            </a:r>
            <a:r>
              <a:rPr lang="es-E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</a:t>
            </a:r>
            <a:r>
              <a:rPr lang="es-ES" sz="1400" b="1" dirty="0" err="1" smtClean="0">
                <a:solidFill>
                  <a:srgbClr val="C40A29"/>
                </a:solidFill>
              </a:rPr>
              <a:t>Binary</a:t>
            </a:r>
            <a:r>
              <a:rPr lang="es-ES" sz="1400" b="1" dirty="0" smtClean="0">
                <a:solidFill>
                  <a:srgbClr val="C40A29"/>
                </a:solidFill>
              </a:rPr>
              <a:t> </a:t>
            </a:r>
            <a:r>
              <a:rPr lang="es-ES" sz="1400" b="1" dirty="0" err="1">
                <a:solidFill>
                  <a:srgbClr val="C40A29"/>
                </a:solidFill>
              </a:rPr>
              <a:t>Search</a:t>
            </a:r>
            <a:r>
              <a:rPr lang="es-ES" sz="1400" b="1" dirty="0">
                <a:solidFill>
                  <a:srgbClr val="C40A29"/>
                </a:solidFill>
              </a:rPr>
              <a:t> </a:t>
            </a:r>
            <a:r>
              <a:rPr lang="es-ES" sz="1400" b="1" dirty="0" err="1">
                <a:solidFill>
                  <a:srgbClr val="C40A29"/>
                </a:solidFill>
              </a:rPr>
              <a:t>quiz</a:t>
            </a:r>
            <a:endParaRPr lang="es-ES" sz="1400" b="1" dirty="0" smtClean="0">
              <a:solidFill>
                <a:srgbClr val="C40A29"/>
              </a:solidFill>
            </a:endParaRPr>
          </a:p>
          <a:p>
            <a:r>
              <a:rPr lang="es-ES" sz="1400" b="1" dirty="0" smtClean="0">
                <a:solidFill>
                  <a:srgbClr val="000000"/>
                </a:solidFill>
              </a:rPr>
              <a:t>		</a:t>
            </a:r>
          </a:p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s-E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									</a:t>
            </a:r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1038162" y="4461440"/>
            <a:ext cx="7908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/>
              <a:t>Lecture</a:t>
            </a:r>
            <a:r>
              <a:rPr lang="es-ES" sz="1400" b="1" dirty="0" smtClean="0"/>
              <a:t> 14 		Lab.14					Lab.14  		</a:t>
            </a:r>
            <a:r>
              <a:rPr lang="es-ES" sz="1400" b="1" dirty="0" err="1">
                <a:solidFill>
                  <a:srgbClr val="C40A29"/>
                </a:solidFill>
              </a:rPr>
              <a:t>Implicit</a:t>
            </a:r>
            <a:r>
              <a:rPr lang="es-ES" sz="1400" b="1" dirty="0">
                <a:solidFill>
                  <a:srgbClr val="C40A29"/>
                </a:solidFill>
              </a:rPr>
              <a:t> Data </a:t>
            </a:r>
            <a:r>
              <a:rPr lang="es-ES" sz="1400" b="1" dirty="0" err="1">
                <a:solidFill>
                  <a:srgbClr val="C40A29"/>
                </a:solidFill>
              </a:rPr>
              <a:t>Structures</a:t>
            </a:r>
            <a:r>
              <a:rPr lang="es-ES" sz="1400" b="1" dirty="0">
                <a:solidFill>
                  <a:srgbClr val="C40A29"/>
                </a:solidFill>
              </a:rPr>
              <a:t> </a:t>
            </a:r>
            <a:r>
              <a:rPr lang="es-ES" sz="1400" b="1" dirty="0" err="1">
                <a:solidFill>
                  <a:srgbClr val="C40A29"/>
                </a:solidFill>
              </a:rPr>
              <a:t>quiz</a:t>
            </a:r>
            <a:endParaRPr lang="es-ES" sz="1400" b="1" dirty="0">
              <a:solidFill>
                <a:srgbClr val="C40A29"/>
              </a:solidFill>
            </a:endParaRPr>
          </a:p>
          <a:p>
            <a:r>
              <a:rPr lang="es-ES" sz="1400" b="1" dirty="0" smtClean="0"/>
              <a:t>          </a:t>
            </a:r>
            <a:r>
              <a:rPr lang="es-ES" sz="1400" b="1" dirty="0"/>
              <a:t>	</a:t>
            </a:r>
            <a:r>
              <a:rPr lang="es-ES" sz="1400" b="1" dirty="0" smtClean="0"/>
              <a:t>											</a:t>
            </a:r>
            <a:r>
              <a:rPr lang="es-ES" sz="1400" b="1" dirty="0" err="1" smtClean="0">
                <a:solidFill>
                  <a:srgbClr val="FF0000"/>
                </a:solidFill>
              </a:rPr>
              <a:t>Lab</a:t>
            </a:r>
            <a:r>
              <a:rPr lang="es-ES" sz="1400" b="1" dirty="0" smtClean="0">
                <a:solidFill>
                  <a:srgbClr val="FF0000"/>
                </a:solidFill>
              </a:rPr>
              <a:t>. </a:t>
            </a:r>
            <a:r>
              <a:rPr lang="es-ES" sz="1400" b="1" dirty="0" err="1" smtClean="0">
                <a:solidFill>
                  <a:srgbClr val="FF0000"/>
                </a:solidFill>
              </a:rPr>
              <a:t>Sub.Heap</a:t>
            </a:r>
            <a:r>
              <a:rPr lang="es-ES" sz="1400" b="1" dirty="0" smtClean="0">
                <a:solidFill>
                  <a:srgbClr val="FF0000"/>
                </a:solidFill>
              </a:rPr>
              <a:t>, </a:t>
            </a:r>
            <a:r>
              <a:rPr lang="es-ES" sz="1400" b="1" dirty="0" err="1" smtClean="0">
                <a:solidFill>
                  <a:srgbClr val="FF0000"/>
                </a:solidFill>
              </a:rPr>
              <a:t>Heapsort</a:t>
            </a:r>
            <a:endParaRPr lang="es-ES" sz="1400" dirty="0">
              <a:solidFill>
                <a:srgbClr val="FF0000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969543" y="1682580"/>
            <a:ext cx="961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 err="1"/>
              <a:t>Lecture</a:t>
            </a:r>
            <a:r>
              <a:rPr lang="es-ES" sz="1400" b="1" dirty="0"/>
              <a:t> 11</a:t>
            </a:r>
            <a:endParaRPr lang="es-ES" sz="14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030111" y="2321353"/>
            <a:ext cx="7944556" cy="276999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48A54"/>
                </a:solidFill>
              </a:rPr>
              <a:t>21-Jan		</a:t>
            </a:r>
            <a:r>
              <a:rPr lang="es-ES" sz="1200" b="1" dirty="0" smtClean="0">
                <a:solidFill>
                  <a:srgbClr val="948A54"/>
                </a:solidFill>
              </a:rPr>
              <a:t>	22</a:t>
            </a:r>
            <a:r>
              <a:rPr lang="es-ES" sz="1200" b="1" dirty="0">
                <a:solidFill>
                  <a:srgbClr val="948A54"/>
                </a:solidFill>
              </a:rPr>
              <a:t>-Jan		</a:t>
            </a:r>
            <a:r>
              <a:rPr lang="es-ES" sz="1200" b="1" dirty="0" smtClean="0">
                <a:solidFill>
                  <a:srgbClr val="948A54"/>
                </a:solidFill>
              </a:rPr>
              <a:t>	23</a:t>
            </a:r>
            <a:r>
              <a:rPr lang="es-ES" sz="1200" b="1" dirty="0">
                <a:solidFill>
                  <a:srgbClr val="948A54"/>
                </a:solidFill>
              </a:rPr>
              <a:t>-Jan		</a:t>
            </a:r>
            <a:r>
              <a:rPr lang="es-ES" sz="1200" b="1" dirty="0" smtClean="0">
                <a:solidFill>
                  <a:srgbClr val="948A54"/>
                </a:solidFill>
              </a:rPr>
              <a:t>	24</a:t>
            </a:r>
            <a:r>
              <a:rPr lang="es-ES" sz="1200" b="1" dirty="0">
                <a:solidFill>
                  <a:srgbClr val="948A54"/>
                </a:solidFill>
              </a:rPr>
              <a:t>-Jan		</a:t>
            </a:r>
            <a:r>
              <a:rPr lang="es-ES" sz="1200" b="1" dirty="0" smtClean="0">
                <a:solidFill>
                  <a:srgbClr val="948A54"/>
                </a:solidFill>
              </a:rPr>
              <a:t>	25</a:t>
            </a:r>
            <a:r>
              <a:rPr lang="es-ES" sz="1200" b="1" dirty="0">
                <a:solidFill>
                  <a:srgbClr val="948A54"/>
                </a:solidFill>
              </a:rPr>
              <a:t>-</a:t>
            </a:r>
            <a:r>
              <a:rPr lang="es-ES" sz="1200" b="1" dirty="0" smtClean="0">
                <a:solidFill>
                  <a:srgbClr val="948A54"/>
                </a:solidFill>
              </a:rPr>
              <a:t>Jan</a:t>
            </a:r>
            <a:endParaRPr lang="es-ES" sz="1200" dirty="0"/>
          </a:p>
        </p:txBody>
      </p:sp>
      <p:sp>
        <p:nvSpPr>
          <p:cNvPr id="23" name="CuadroTexto 22"/>
          <p:cNvSpPr txBox="1"/>
          <p:nvPr/>
        </p:nvSpPr>
        <p:spPr>
          <a:xfrm>
            <a:off x="1066383" y="3278083"/>
            <a:ext cx="7908283" cy="276999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28-Jan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29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-Jan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30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-Jan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31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-Jan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01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Feb</a:t>
            </a:r>
            <a:endParaRPr lang="es-ES" sz="1200" dirty="0"/>
          </a:p>
        </p:txBody>
      </p:sp>
      <p:sp>
        <p:nvSpPr>
          <p:cNvPr id="24" name="CuadroTexto 23"/>
          <p:cNvSpPr txBox="1"/>
          <p:nvPr/>
        </p:nvSpPr>
        <p:spPr>
          <a:xfrm>
            <a:off x="-16433" y="2262463"/>
            <a:ext cx="121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bg2">
                    <a:lumMod val="50000"/>
                  </a:schemeClr>
                </a:solidFill>
              </a:rPr>
              <a:t>Week</a:t>
            </a:r>
            <a:r>
              <a:rPr lang="es-ES" b="1" dirty="0" smtClean="0">
                <a:solidFill>
                  <a:schemeClr val="bg2">
                    <a:lumMod val="50000"/>
                  </a:schemeClr>
                </a:solidFill>
              </a:rPr>
              <a:t> 12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-20557" y="3207528"/>
            <a:ext cx="121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bg2">
                    <a:lumMod val="50000"/>
                  </a:schemeClr>
                </a:solidFill>
              </a:rPr>
              <a:t>Week</a:t>
            </a:r>
            <a:r>
              <a:rPr lang="es-ES" b="1" dirty="0" smtClean="0">
                <a:solidFill>
                  <a:schemeClr val="bg2">
                    <a:lumMod val="50000"/>
                  </a:schemeClr>
                </a:solidFill>
              </a:rPr>
              <a:t> 13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-6060" y="4162663"/>
            <a:ext cx="121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bg2">
                    <a:lumMod val="50000"/>
                  </a:schemeClr>
                </a:solidFill>
              </a:rPr>
              <a:t>Week</a:t>
            </a:r>
            <a:r>
              <a:rPr lang="es-ES" b="1" dirty="0" smtClean="0">
                <a:solidFill>
                  <a:schemeClr val="bg2">
                    <a:lumMod val="50000"/>
                  </a:schemeClr>
                </a:solidFill>
              </a:rPr>
              <a:t> 14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14112" y="5124996"/>
            <a:ext cx="121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bg2">
                    <a:lumMod val="50000"/>
                  </a:schemeClr>
                </a:solidFill>
              </a:rPr>
              <a:t>Week</a:t>
            </a:r>
            <a:r>
              <a:rPr lang="es-ES" b="1" dirty="0" smtClean="0">
                <a:solidFill>
                  <a:schemeClr val="bg2">
                    <a:lumMod val="50000"/>
                  </a:schemeClr>
                </a:solidFill>
              </a:rPr>
              <a:t> 15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1066384" y="4218231"/>
            <a:ext cx="7908283" cy="276999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04-Feb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05-Feb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06-Feb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07-Feb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08-Feb</a:t>
            </a:r>
            <a:endParaRPr lang="es-ES" sz="1200" dirty="0"/>
          </a:p>
        </p:txBody>
      </p:sp>
      <p:sp>
        <p:nvSpPr>
          <p:cNvPr id="32" name="CuadroTexto 31"/>
          <p:cNvSpPr txBox="1"/>
          <p:nvPr/>
        </p:nvSpPr>
        <p:spPr>
          <a:xfrm>
            <a:off x="1009940" y="5364392"/>
            <a:ext cx="79082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/>
              <a:t>Lecture</a:t>
            </a:r>
            <a:r>
              <a:rPr lang="es-ES" sz="1400" b="1" dirty="0" smtClean="0"/>
              <a:t> 15 		Lab.15					Lab.15  		</a:t>
            </a:r>
            <a:r>
              <a:rPr lang="es-ES" sz="1400" b="1" dirty="0" err="1" smtClean="0">
                <a:solidFill>
                  <a:srgbClr val="C40A29"/>
                </a:solidFill>
              </a:rPr>
              <a:t>Graphs</a:t>
            </a:r>
            <a:r>
              <a:rPr lang="es-ES" sz="1400" b="1" dirty="0" smtClean="0">
                <a:solidFill>
                  <a:srgbClr val="C40A29"/>
                </a:solidFill>
              </a:rPr>
              <a:t> </a:t>
            </a:r>
            <a:r>
              <a:rPr lang="es-ES" sz="1400" b="1" dirty="0" err="1" smtClean="0">
                <a:solidFill>
                  <a:srgbClr val="C40A29"/>
                </a:solidFill>
              </a:rPr>
              <a:t>quiz</a:t>
            </a:r>
            <a:endParaRPr lang="es-ES" sz="1400" b="1" dirty="0">
              <a:solidFill>
                <a:srgbClr val="C40A29"/>
              </a:solidFill>
            </a:endParaRPr>
          </a:p>
          <a:p>
            <a:r>
              <a:rPr lang="es-ES" sz="1400" b="1" dirty="0" smtClean="0"/>
              <a:t>          </a:t>
            </a:r>
            <a:r>
              <a:rPr lang="es-ES" sz="1400" b="1" dirty="0"/>
              <a:t>	</a:t>
            </a:r>
            <a:r>
              <a:rPr lang="es-ES" sz="1400" b="1" dirty="0" smtClean="0"/>
              <a:t>											</a:t>
            </a:r>
            <a:r>
              <a:rPr lang="es-ES" sz="1400" b="1" dirty="0" err="1" smtClean="0">
                <a:solidFill>
                  <a:srgbClr val="FF0000"/>
                </a:solidFill>
              </a:rPr>
              <a:t>Lab</a:t>
            </a:r>
            <a:r>
              <a:rPr lang="es-ES" sz="1400" b="1" dirty="0" smtClean="0">
                <a:solidFill>
                  <a:srgbClr val="FF0000"/>
                </a:solidFill>
              </a:rPr>
              <a:t>. </a:t>
            </a:r>
            <a:r>
              <a:rPr lang="es-ES" sz="1400" b="1" dirty="0" err="1" smtClean="0">
                <a:solidFill>
                  <a:srgbClr val="FF0000"/>
                </a:solidFill>
              </a:rPr>
              <a:t>Submission</a:t>
            </a:r>
            <a:r>
              <a:rPr lang="es-ES" sz="1400" b="1" dirty="0" smtClean="0">
                <a:solidFill>
                  <a:srgbClr val="FF0000"/>
                </a:solidFill>
              </a:rPr>
              <a:t> </a:t>
            </a:r>
            <a:r>
              <a:rPr lang="es-ES" sz="1400" b="1" dirty="0" err="1" smtClean="0">
                <a:solidFill>
                  <a:srgbClr val="FF0000"/>
                </a:solidFill>
              </a:rPr>
              <a:t>Graphs</a:t>
            </a:r>
            <a:endParaRPr lang="es-ES" sz="1400" b="1" dirty="0" smtClean="0">
              <a:solidFill>
                <a:srgbClr val="FF0000"/>
              </a:solidFill>
            </a:endParaRPr>
          </a:p>
          <a:p>
            <a:r>
              <a:rPr lang="es-ES" sz="1400" b="1" dirty="0" smtClean="0">
                <a:solidFill>
                  <a:srgbClr val="E46C0A"/>
                </a:solidFill>
              </a:rPr>
              <a:t>												ESSAY, </a:t>
            </a:r>
            <a:r>
              <a:rPr lang="es-ES" sz="1400" b="1" dirty="0" err="1" smtClean="0">
                <a:solidFill>
                  <a:srgbClr val="E46C0A"/>
                </a:solidFill>
              </a:rPr>
              <a:t>Assignment</a:t>
            </a:r>
            <a:endParaRPr lang="es-ES" sz="1400" dirty="0">
              <a:solidFill>
                <a:srgbClr val="E46C0A"/>
              </a:solidFill>
            </a:endParaRPr>
          </a:p>
          <a:p>
            <a:r>
              <a:rPr lang="es-ES" sz="1400" dirty="0" smtClean="0">
                <a:solidFill>
                  <a:srgbClr val="FF0000"/>
                </a:solidFill>
              </a:rPr>
              <a:t>	</a:t>
            </a:r>
            <a:endParaRPr lang="es-ES" sz="1400" dirty="0">
              <a:solidFill>
                <a:srgbClr val="FF0000"/>
              </a:solidFill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1038162" y="5121183"/>
            <a:ext cx="7908283" cy="276999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11-Feb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12-Feb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13-Feb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14-Feb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15-Feb</a:t>
            </a:r>
            <a:endParaRPr lang="es-ES" sz="1200" dirty="0"/>
          </a:p>
        </p:txBody>
      </p:sp>
      <p:sp>
        <p:nvSpPr>
          <p:cNvPr id="34" name="CuadroTexto 33"/>
          <p:cNvSpPr txBox="1"/>
          <p:nvPr/>
        </p:nvSpPr>
        <p:spPr>
          <a:xfrm>
            <a:off x="1038162" y="6034483"/>
            <a:ext cx="7908283" cy="307777"/>
          </a:xfrm>
          <a:prstGeom prst="rect">
            <a:avLst/>
          </a:prstGeom>
          <a:pattFill prst="ltUpDiag">
            <a:fgClr>
              <a:srgbClr val="DDD9C3"/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smtClean="0">
                <a:solidFill>
                  <a:schemeClr val="bg2">
                    <a:lumMod val="50000"/>
                  </a:schemeClr>
                </a:solidFill>
              </a:rPr>
              <a:t>READING WEEK (18-Feb-24Feb)</a:t>
            </a:r>
            <a:endParaRPr lang="es-ES" sz="1400" dirty="0"/>
          </a:p>
        </p:txBody>
      </p:sp>
      <p:sp>
        <p:nvSpPr>
          <p:cNvPr id="35" name="CuadroTexto 34"/>
          <p:cNvSpPr txBox="1"/>
          <p:nvPr/>
        </p:nvSpPr>
        <p:spPr>
          <a:xfrm>
            <a:off x="4811886" y="2852961"/>
            <a:ext cx="1382889" cy="276999"/>
          </a:xfrm>
          <a:prstGeom prst="rect">
            <a:avLst/>
          </a:prstGeom>
          <a:pattFill prst="pct25">
            <a:fgClr>
              <a:srgbClr val="DDD9C3"/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Office </a:t>
            </a:r>
            <a:r>
              <a:rPr lang="es-ES" sz="1200" b="1" dirty="0" err="1" smtClean="0">
                <a:solidFill>
                  <a:schemeClr val="bg2">
                    <a:lumMod val="50000"/>
                  </a:schemeClr>
                </a:solidFill>
              </a:rPr>
              <a:t>hours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 2-4pm</a:t>
            </a:r>
            <a:endParaRPr lang="es-ES" sz="1200" dirty="0"/>
          </a:p>
        </p:txBody>
      </p:sp>
      <p:sp>
        <p:nvSpPr>
          <p:cNvPr id="36" name="CuadroTexto 35"/>
          <p:cNvSpPr txBox="1"/>
          <p:nvPr/>
        </p:nvSpPr>
        <p:spPr>
          <a:xfrm>
            <a:off x="4827362" y="3800998"/>
            <a:ext cx="1382889" cy="276999"/>
          </a:xfrm>
          <a:prstGeom prst="rect">
            <a:avLst/>
          </a:prstGeom>
          <a:pattFill prst="pct25">
            <a:fgClr>
              <a:srgbClr val="DDD9C3"/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Office </a:t>
            </a:r>
            <a:r>
              <a:rPr lang="es-ES" sz="1200" b="1" dirty="0" err="1" smtClean="0">
                <a:solidFill>
                  <a:schemeClr val="bg2">
                    <a:lumMod val="50000"/>
                  </a:schemeClr>
                </a:solidFill>
              </a:rPr>
              <a:t>hours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 2-4pm</a:t>
            </a:r>
            <a:endParaRPr lang="es-ES" sz="1200" dirty="0"/>
          </a:p>
        </p:txBody>
      </p:sp>
      <p:sp>
        <p:nvSpPr>
          <p:cNvPr id="37" name="CuadroTexto 36"/>
          <p:cNvSpPr txBox="1"/>
          <p:nvPr/>
        </p:nvSpPr>
        <p:spPr>
          <a:xfrm>
            <a:off x="4827362" y="4724059"/>
            <a:ext cx="1382889" cy="276999"/>
          </a:xfrm>
          <a:prstGeom prst="rect">
            <a:avLst/>
          </a:prstGeom>
          <a:pattFill prst="pct25">
            <a:fgClr>
              <a:srgbClr val="DDD9C3"/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Office </a:t>
            </a:r>
            <a:r>
              <a:rPr lang="es-ES" sz="1200" b="1" dirty="0" err="1" smtClean="0">
                <a:solidFill>
                  <a:schemeClr val="bg2">
                    <a:lumMod val="50000"/>
                  </a:schemeClr>
                </a:solidFill>
              </a:rPr>
              <a:t>hours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 2-4pm</a:t>
            </a:r>
            <a:endParaRPr lang="es-ES" sz="1200" dirty="0"/>
          </a:p>
        </p:txBody>
      </p:sp>
      <p:sp>
        <p:nvSpPr>
          <p:cNvPr id="38" name="CuadroTexto 37"/>
          <p:cNvSpPr txBox="1"/>
          <p:nvPr/>
        </p:nvSpPr>
        <p:spPr>
          <a:xfrm>
            <a:off x="4827362" y="5624724"/>
            <a:ext cx="1382889" cy="276999"/>
          </a:xfrm>
          <a:prstGeom prst="rect">
            <a:avLst/>
          </a:prstGeom>
          <a:pattFill prst="pct25">
            <a:fgClr>
              <a:srgbClr val="DDD9C3"/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Office </a:t>
            </a:r>
            <a:r>
              <a:rPr lang="es-ES" sz="1200" b="1" dirty="0" err="1" smtClean="0">
                <a:solidFill>
                  <a:schemeClr val="bg2">
                    <a:lumMod val="50000"/>
                  </a:schemeClr>
                </a:solidFill>
              </a:rPr>
              <a:t>hours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 2-4pm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4288171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Extracting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4081083" y="1639940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89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2043588" y="3011017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3</a:t>
            </a:r>
            <a:r>
              <a:rPr lang="es-ES" sz="2400" dirty="0" smtClean="0">
                <a:solidFill>
                  <a:schemeClr val="tx1"/>
                </a:solidFill>
              </a:rPr>
              <a:t>1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27"/>
          <p:cNvCxnSpPr>
            <a:stCxn id="26" idx="3"/>
            <a:endCxn id="27" idx="0"/>
          </p:cNvCxnSpPr>
          <p:nvPr/>
        </p:nvCxnSpPr>
        <p:spPr>
          <a:xfrm flipH="1">
            <a:off x="2382134" y="2197074"/>
            <a:ext cx="1798107" cy="813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Elipse 28"/>
          <p:cNvSpPr/>
          <p:nvPr/>
        </p:nvSpPr>
        <p:spPr>
          <a:xfrm>
            <a:off x="6328433" y="3106606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79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0" name="Conector recto 29"/>
          <p:cNvCxnSpPr>
            <a:stCxn id="26" idx="5"/>
            <a:endCxn id="29" idx="0"/>
          </p:cNvCxnSpPr>
          <p:nvPr/>
        </p:nvCxnSpPr>
        <p:spPr>
          <a:xfrm>
            <a:off x="4659017" y="2197074"/>
            <a:ext cx="2007962" cy="909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Elipse 30"/>
          <p:cNvSpPr/>
          <p:nvPr/>
        </p:nvSpPr>
        <p:spPr>
          <a:xfrm>
            <a:off x="938946" y="426438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23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2" name="Conector recto 31"/>
          <p:cNvCxnSpPr>
            <a:stCxn id="27" idx="3"/>
            <a:endCxn id="31" idx="0"/>
          </p:cNvCxnSpPr>
          <p:nvPr/>
        </p:nvCxnSpPr>
        <p:spPr>
          <a:xfrm flipH="1">
            <a:off x="1277492" y="3568151"/>
            <a:ext cx="865254" cy="696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Elipse 32"/>
          <p:cNvSpPr/>
          <p:nvPr/>
        </p:nvSpPr>
        <p:spPr>
          <a:xfrm>
            <a:off x="2952682" y="4229270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4" name="Conector recto 33"/>
          <p:cNvCxnSpPr>
            <a:stCxn id="27" idx="5"/>
            <a:endCxn id="33" idx="0"/>
          </p:cNvCxnSpPr>
          <p:nvPr/>
        </p:nvCxnSpPr>
        <p:spPr>
          <a:xfrm>
            <a:off x="2621522" y="3568151"/>
            <a:ext cx="669706" cy="661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Elipse 39"/>
          <p:cNvSpPr/>
          <p:nvPr/>
        </p:nvSpPr>
        <p:spPr>
          <a:xfrm>
            <a:off x="5320254" y="4223201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54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1" name="Conector recto 40"/>
          <p:cNvCxnSpPr>
            <a:stCxn id="29" idx="3"/>
            <a:endCxn id="40" idx="0"/>
          </p:cNvCxnSpPr>
          <p:nvPr/>
        </p:nvCxnSpPr>
        <p:spPr>
          <a:xfrm flipH="1">
            <a:off x="5658800" y="3663740"/>
            <a:ext cx="768791" cy="5594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ipse 41"/>
          <p:cNvSpPr/>
          <p:nvPr/>
        </p:nvSpPr>
        <p:spPr>
          <a:xfrm>
            <a:off x="7520521" y="421255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67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3" name="Conector recto 42"/>
          <p:cNvCxnSpPr>
            <a:stCxn id="29" idx="5"/>
            <a:endCxn id="42" idx="0"/>
          </p:cNvCxnSpPr>
          <p:nvPr/>
        </p:nvCxnSpPr>
        <p:spPr>
          <a:xfrm>
            <a:off x="6906367" y="3663740"/>
            <a:ext cx="952700" cy="548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266572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7" name="Elipse 46"/>
          <p:cNvSpPr/>
          <p:nvPr/>
        </p:nvSpPr>
        <p:spPr>
          <a:xfrm>
            <a:off x="1518692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12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2409537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4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346268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62" name="Conector recto 61"/>
          <p:cNvCxnSpPr>
            <a:stCxn id="31" idx="3"/>
            <a:endCxn id="46" idx="0"/>
          </p:cNvCxnSpPr>
          <p:nvPr/>
        </p:nvCxnSpPr>
        <p:spPr>
          <a:xfrm flipH="1">
            <a:off x="605118" y="4821523"/>
            <a:ext cx="432986" cy="954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/>
          <p:cNvCxnSpPr>
            <a:stCxn id="31" idx="5"/>
            <a:endCxn id="47" idx="0"/>
          </p:cNvCxnSpPr>
          <p:nvPr/>
        </p:nvCxnSpPr>
        <p:spPr>
          <a:xfrm>
            <a:off x="1516880" y="4821523"/>
            <a:ext cx="340358" cy="954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/>
          <p:cNvCxnSpPr>
            <a:stCxn id="33" idx="3"/>
            <a:endCxn id="48" idx="0"/>
          </p:cNvCxnSpPr>
          <p:nvPr/>
        </p:nvCxnSpPr>
        <p:spPr>
          <a:xfrm flipH="1">
            <a:off x="2748083" y="4786404"/>
            <a:ext cx="303757" cy="989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/>
          <p:cNvCxnSpPr>
            <a:stCxn id="33" idx="5"/>
            <a:endCxn id="49" idx="0"/>
          </p:cNvCxnSpPr>
          <p:nvPr/>
        </p:nvCxnSpPr>
        <p:spPr>
          <a:xfrm>
            <a:off x="3530616" y="4786404"/>
            <a:ext cx="270614" cy="989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Elipse 74"/>
          <p:cNvSpPr/>
          <p:nvPr/>
        </p:nvSpPr>
        <p:spPr>
          <a:xfrm>
            <a:off x="4739429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32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590800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18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7" name="Elipse 76"/>
          <p:cNvSpPr/>
          <p:nvPr/>
        </p:nvSpPr>
        <p:spPr>
          <a:xfrm>
            <a:off x="688239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44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8" name="Elipse 77"/>
          <p:cNvSpPr/>
          <p:nvPr/>
        </p:nvSpPr>
        <p:spPr>
          <a:xfrm>
            <a:off x="7935541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17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79" name="Conector recto 78"/>
          <p:cNvCxnSpPr>
            <a:stCxn id="40" idx="3"/>
            <a:endCxn id="75" idx="0"/>
          </p:cNvCxnSpPr>
          <p:nvPr/>
        </p:nvCxnSpPr>
        <p:spPr>
          <a:xfrm flipH="1">
            <a:off x="5077975" y="4780335"/>
            <a:ext cx="341437" cy="99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/>
          <p:cNvCxnSpPr>
            <a:stCxn id="40" idx="5"/>
            <a:endCxn id="76" idx="0"/>
          </p:cNvCxnSpPr>
          <p:nvPr/>
        </p:nvCxnSpPr>
        <p:spPr>
          <a:xfrm>
            <a:off x="5898188" y="4780335"/>
            <a:ext cx="348362" cy="99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/>
          <p:cNvCxnSpPr>
            <a:stCxn id="42" idx="3"/>
            <a:endCxn id="77" idx="0"/>
          </p:cNvCxnSpPr>
          <p:nvPr/>
        </p:nvCxnSpPr>
        <p:spPr>
          <a:xfrm flipH="1">
            <a:off x="7220940" y="4769692"/>
            <a:ext cx="398739" cy="10059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/>
          <p:cNvCxnSpPr>
            <a:stCxn id="42" idx="5"/>
            <a:endCxn id="78" idx="0"/>
          </p:cNvCxnSpPr>
          <p:nvPr/>
        </p:nvCxnSpPr>
        <p:spPr>
          <a:xfrm>
            <a:off x="8098455" y="4769692"/>
            <a:ext cx="175632" cy="10059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CuadroTexto 96"/>
          <p:cNvSpPr txBox="1"/>
          <p:nvPr/>
        </p:nvSpPr>
        <p:spPr>
          <a:xfrm>
            <a:off x="0" y="1105692"/>
            <a:ext cx="5883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DIN Condensed Bold"/>
                <a:cs typeface="DIN Condensed Bold"/>
              </a:rPr>
              <a:t>Let’s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first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understand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visually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how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it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works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with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an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example</a:t>
            </a:r>
            <a:r>
              <a:rPr lang="es-ES" sz="2400" dirty="0" smtClean="0">
                <a:latin typeface="DIN Condensed Bold"/>
                <a:cs typeface="DIN Condensed Bold"/>
              </a:rPr>
              <a:t>:</a:t>
            </a:r>
            <a:endParaRPr lang="es-ES" sz="2400" dirty="0"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57332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Extracting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4081083" y="1639940"/>
            <a:ext cx="677092" cy="65272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89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2043588" y="3011017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3</a:t>
            </a:r>
            <a:r>
              <a:rPr lang="es-ES" sz="2400" dirty="0" smtClean="0">
                <a:solidFill>
                  <a:schemeClr val="tx1"/>
                </a:solidFill>
              </a:rPr>
              <a:t>1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27"/>
          <p:cNvCxnSpPr>
            <a:stCxn id="26" idx="3"/>
            <a:endCxn id="27" idx="0"/>
          </p:cNvCxnSpPr>
          <p:nvPr/>
        </p:nvCxnSpPr>
        <p:spPr>
          <a:xfrm flipH="1">
            <a:off x="2382134" y="2197074"/>
            <a:ext cx="1798107" cy="813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Elipse 28"/>
          <p:cNvSpPr/>
          <p:nvPr/>
        </p:nvSpPr>
        <p:spPr>
          <a:xfrm>
            <a:off x="6328433" y="3106606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79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0" name="Conector recto 29"/>
          <p:cNvCxnSpPr>
            <a:stCxn id="26" idx="5"/>
            <a:endCxn id="29" idx="0"/>
          </p:cNvCxnSpPr>
          <p:nvPr/>
        </p:nvCxnSpPr>
        <p:spPr>
          <a:xfrm>
            <a:off x="4659017" y="2197074"/>
            <a:ext cx="2007962" cy="909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Elipse 30"/>
          <p:cNvSpPr/>
          <p:nvPr/>
        </p:nvSpPr>
        <p:spPr>
          <a:xfrm>
            <a:off x="938946" y="426438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23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2" name="Conector recto 31"/>
          <p:cNvCxnSpPr>
            <a:stCxn id="27" idx="3"/>
            <a:endCxn id="31" idx="0"/>
          </p:cNvCxnSpPr>
          <p:nvPr/>
        </p:nvCxnSpPr>
        <p:spPr>
          <a:xfrm flipH="1">
            <a:off x="1277492" y="3568151"/>
            <a:ext cx="865254" cy="696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Elipse 32"/>
          <p:cNvSpPr/>
          <p:nvPr/>
        </p:nvSpPr>
        <p:spPr>
          <a:xfrm>
            <a:off x="2952682" y="4229270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4" name="Conector recto 33"/>
          <p:cNvCxnSpPr>
            <a:stCxn id="27" idx="5"/>
            <a:endCxn id="33" idx="0"/>
          </p:cNvCxnSpPr>
          <p:nvPr/>
        </p:nvCxnSpPr>
        <p:spPr>
          <a:xfrm>
            <a:off x="2621522" y="3568151"/>
            <a:ext cx="669706" cy="661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Elipse 39"/>
          <p:cNvSpPr/>
          <p:nvPr/>
        </p:nvSpPr>
        <p:spPr>
          <a:xfrm>
            <a:off x="5320254" y="4223201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54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1" name="Conector recto 40"/>
          <p:cNvCxnSpPr>
            <a:stCxn id="29" idx="3"/>
            <a:endCxn id="40" idx="0"/>
          </p:cNvCxnSpPr>
          <p:nvPr/>
        </p:nvCxnSpPr>
        <p:spPr>
          <a:xfrm flipH="1">
            <a:off x="5658800" y="3663740"/>
            <a:ext cx="768791" cy="5594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ipse 41"/>
          <p:cNvSpPr/>
          <p:nvPr/>
        </p:nvSpPr>
        <p:spPr>
          <a:xfrm>
            <a:off x="7520521" y="421255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67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3" name="Conector recto 42"/>
          <p:cNvCxnSpPr>
            <a:stCxn id="29" idx="5"/>
            <a:endCxn id="42" idx="0"/>
          </p:cNvCxnSpPr>
          <p:nvPr/>
        </p:nvCxnSpPr>
        <p:spPr>
          <a:xfrm>
            <a:off x="6906367" y="3663740"/>
            <a:ext cx="952700" cy="548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266572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7" name="Elipse 46"/>
          <p:cNvSpPr/>
          <p:nvPr/>
        </p:nvSpPr>
        <p:spPr>
          <a:xfrm>
            <a:off x="1518692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12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2409537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4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346268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62" name="Conector recto 61"/>
          <p:cNvCxnSpPr>
            <a:stCxn id="31" idx="3"/>
            <a:endCxn id="46" idx="0"/>
          </p:cNvCxnSpPr>
          <p:nvPr/>
        </p:nvCxnSpPr>
        <p:spPr>
          <a:xfrm flipH="1">
            <a:off x="605118" y="4821523"/>
            <a:ext cx="432986" cy="954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/>
          <p:cNvCxnSpPr>
            <a:stCxn id="31" idx="5"/>
            <a:endCxn id="47" idx="0"/>
          </p:cNvCxnSpPr>
          <p:nvPr/>
        </p:nvCxnSpPr>
        <p:spPr>
          <a:xfrm>
            <a:off x="1516880" y="4821523"/>
            <a:ext cx="340358" cy="954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/>
          <p:cNvCxnSpPr>
            <a:stCxn id="33" idx="3"/>
            <a:endCxn id="48" idx="0"/>
          </p:cNvCxnSpPr>
          <p:nvPr/>
        </p:nvCxnSpPr>
        <p:spPr>
          <a:xfrm flipH="1">
            <a:off x="2748083" y="4786404"/>
            <a:ext cx="303757" cy="989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/>
          <p:cNvCxnSpPr>
            <a:stCxn id="33" idx="5"/>
            <a:endCxn id="49" idx="0"/>
          </p:cNvCxnSpPr>
          <p:nvPr/>
        </p:nvCxnSpPr>
        <p:spPr>
          <a:xfrm>
            <a:off x="3530616" y="4786404"/>
            <a:ext cx="270614" cy="989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Elipse 74"/>
          <p:cNvSpPr/>
          <p:nvPr/>
        </p:nvSpPr>
        <p:spPr>
          <a:xfrm>
            <a:off x="4739429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32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590800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18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7" name="Elipse 76"/>
          <p:cNvSpPr/>
          <p:nvPr/>
        </p:nvSpPr>
        <p:spPr>
          <a:xfrm>
            <a:off x="688239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44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8" name="Elipse 77"/>
          <p:cNvSpPr/>
          <p:nvPr/>
        </p:nvSpPr>
        <p:spPr>
          <a:xfrm>
            <a:off x="7935541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17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79" name="Conector recto 78"/>
          <p:cNvCxnSpPr>
            <a:stCxn id="40" idx="3"/>
            <a:endCxn id="75" idx="0"/>
          </p:cNvCxnSpPr>
          <p:nvPr/>
        </p:nvCxnSpPr>
        <p:spPr>
          <a:xfrm flipH="1">
            <a:off x="5077975" y="4780335"/>
            <a:ext cx="341437" cy="99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/>
          <p:cNvCxnSpPr>
            <a:stCxn id="40" idx="5"/>
            <a:endCxn id="76" idx="0"/>
          </p:cNvCxnSpPr>
          <p:nvPr/>
        </p:nvCxnSpPr>
        <p:spPr>
          <a:xfrm>
            <a:off x="5898188" y="4780335"/>
            <a:ext cx="348362" cy="99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/>
          <p:cNvCxnSpPr>
            <a:stCxn id="42" idx="3"/>
            <a:endCxn id="77" idx="0"/>
          </p:cNvCxnSpPr>
          <p:nvPr/>
        </p:nvCxnSpPr>
        <p:spPr>
          <a:xfrm flipH="1">
            <a:off x="7220940" y="4769692"/>
            <a:ext cx="398739" cy="10059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/>
          <p:cNvCxnSpPr>
            <a:stCxn id="42" idx="5"/>
            <a:endCxn id="78" idx="0"/>
          </p:cNvCxnSpPr>
          <p:nvPr/>
        </p:nvCxnSpPr>
        <p:spPr>
          <a:xfrm>
            <a:off x="8098455" y="4769692"/>
            <a:ext cx="175632" cy="10059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CuadroTexto 96"/>
          <p:cNvSpPr txBox="1"/>
          <p:nvPr/>
        </p:nvSpPr>
        <p:spPr>
          <a:xfrm>
            <a:off x="0" y="1105692"/>
            <a:ext cx="5772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DIN Condensed Bold"/>
                <a:cs typeface="DIN Condensed Bold"/>
              </a:rPr>
              <a:t>The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root</a:t>
            </a:r>
            <a:r>
              <a:rPr lang="es-ES" sz="2400" dirty="0" smtClean="0">
                <a:latin typeface="DIN Condensed Bold"/>
                <a:cs typeface="DIN Condensed Bold"/>
              </a:rPr>
              <a:t> of </a:t>
            </a:r>
            <a:r>
              <a:rPr lang="es-ES" sz="2400" dirty="0" err="1" smtClean="0">
                <a:latin typeface="DIN Condensed Bold"/>
                <a:cs typeface="DIN Condensed Bold"/>
              </a:rPr>
              <a:t>the</a:t>
            </a:r>
            <a:r>
              <a:rPr lang="es-ES" sz="2400" dirty="0" smtClean="0">
                <a:latin typeface="DIN Condensed Bold"/>
                <a:cs typeface="DIN Condensed Bold"/>
              </a:rPr>
              <a:t> (</a:t>
            </a:r>
            <a:r>
              <a:rPr lang="es-ES" sz="2400" dirty="0" err="1" smtClean="0">
                <a:latin typeface="DIN Condensed Bold"/>
                <a:cs typeface="DIN Condensed Bold"/>
              </a:rPr>
              <a:t>max</a:t>
            </a:r>
            <a:r>
              <a:rPr lang="es-ES" sz="2400" dirty="0" smtClean="0">
                <a:latin typeface="DIN Condensed Bold"/>
                <a:cs typeface="DIN Condensed Bold"/>
              </a:rPr>
              <a:t>)-</a:t>
            </a:r>
            <a:r>
              <a:rPr lang="es-ES" sz="2400" dirty="0" err="1" smtClean="0">
                <a:latin typeface="DIN Condensed Bold"/>
                <a:cs typeface="DIN Condensed Bold"/>
              </a:rPr>
              <a:t>heap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is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the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element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to</a:t>
            </a:r>
            <a:r>
              <a:rPr lang="es-ES" sz="2400" dirty="0" smtClean="0">
                <a:latin typeface="DIN Condensed Bold"/>
                <a:cs typeface="DIN Condensed Bold"/>
              </a:rPr>
              <a:t> be </a:t>
            </a:r>
            <a:r>
              <a:rPr lang="es-ES" sz="2400" dirty="0" err="1" smtClean="0">
                <a:latin typeface="DIN Condensed Bold"/>
                <a:cs typeface="DIN Condensed Bold"/>
              </a:rPr>
              <a:t>extracted</a:t>
            </a:r>
            <a:endParaRPr lang="es-ES" sz="2400" dirty="0"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294237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Extracting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4081083" y="1639940"/>
            <a:ext cx="677092" cy="65272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2043588" y="3011017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3</a:t>
            </a:r>
            <a:r>
              <a:rPr lang="es-ES" sz="2400" dirty="0" smtClean="0">
                <a:solidFill>
                  <a:schemeClr val="tx1"/>
                </a:solidFill>
              </a:rPr>
              <a:t>1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27"/>
          <p:cNvCxnSpPr>
            <a:stCxn id="26" idx="3"/>
            <a:endCxn id="27" idx="0"/>
          </p:cNvCxnSpPr>
          <p:nvPr/>
        </p:nvCxnSpPr>
        <p:spPr>
          <a:xfrm flipH="1">
            <a:off x="2382134" y="2197074"/>
            <a:ext cx="1798107" cy="813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Elipse 28"/>
          <p:cNvSpPr/>
          <p:nvPr/>
        </p:nvSpPr>
        <p:spPr>
          <a:xfrm>
            <a:off x="6328433" y="3106606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79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0" name="Conector recto 29"/>
          <p:cNvCxnSpPr>
            <a:stCxn id="26" idx="5"/>
            <a:endCxn id="29" idx="0"/>
          </p:cNvCxnSpPr>
          <p:nvPr/>
        </p:nvCxnSpPr>
        <p:spPr>
          <a:xfrm>
            <a:off x="4659017" y="2197074"/>
            <a:ext cx="2007962" cy="909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Elipse 30"/>
          <p:cNvSpPr/>
          <p:nvPr/>
        </p:nvSpPr>
        <p:spPr>
          <a:xfrm>
            <a:off x="938946" y="426438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23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2" name="Conector recto 31"/>
          <p:cNvCxnSpPr>
            <a:stCxn id="27" idx="3"/>
            <a:endCxn id="31" idx="0"/>
          </p:cNvCxnSpPr>
          <p:nvPr/>
        </p:nvCxnSpPr>
        <p:spPr>
          <a:xfrm flipH="1">
            <a:off x="1277492" y="3568151"/>
            <a:ext cx="865254" cy="696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Elipse 32"/>
          <p:cNvSpPr/>
          <p:nvPr/>
        </p:nvSpPr>
        <p:spPr>
          <a:xfrm>
            <a:off x="2952682" y="4229270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4" name="Conector recto 33"/>
          <p:cNvCxnSpPr>
            <a:stCxn id="27" idx="5"/>
            <a:endCxn id="33" idx="0"/>
          </p:cNvCxnSpPr>
          <p:nvPr/>
        </p:nvCxnSpPr>
        <p:spPr>
          <a:xfrm>
            <a:off x="2621522" y="3568151"/>
            <a:ext cx="669706" cy="661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Elipse 39"/>
          <p:cNvSpPr/>
          <p:nvPr/>
        </p:nvSpPr>
        <p:spPr>
          <a:xfrm>
            <a:off x="5320254" y="4223201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54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1" name="Conector recto 40"/>
          <p:cNvCxnSpPr>
            <a:stCxn id="29" idx="3"/>
            <a:endCxn id="40" idx="0"/>
          </p:cNvCxnSpPr>
          <p:nvPr/>
        </p:nvCxnSpPr>
        <p:spPr>
          <a:xfrm flipH="1">
            <a:off x="5658800" y="3663740"/>
            <a:ext cx="768791" cy="5594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ipse 41"/>
          <p:cNvSpPr/>
          <p:nvPr/>
        </p:nvSpPr>
        <p:spPr>
          <a:xfrm>
            <a:off x="7520521" y="421255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67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3" name="Conector recto 42"/>
          <p:cNvCxnSpPr>
            <a:stCxn id="29" idx="5"/>
            <a:endCxn id="42" idx="0"/>
          </p:cNvCxnSpPr>
          <p:nvPr/>
        </p:nvCxnSpPr>
        <p:spPr>
          <a:xfrm>
            <a:off x="6906367" y="3663740"/>
            <a:ext cx="952700" cy="548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266572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7" name="Elipse 46"/>
          <p:cNvSpPr/>
          <p:nvPr/>
        </p:nvSpPr>
        <p:spPr>
          <a:xfrm>
            <a:off x="1518692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12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2409537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4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346268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62" name="Conector recto 61"/>
          <p:cNvCxnSpPr>
            <a:stCxn id="31" idx="3"/>
            <a:endCxn id="46" idx="0"/>
          </p:cNvCxnSpPr>
          <p:nvPr/>
        </p:nvCxnSpPr>
        <p:spPr>
          <a:xfrm flipH="1">
            <a:off x="605118" y="4821523"/>
            <a:ext cx="432986" cy="954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/>
          <p:cNvCxnSpPr>
            <a:stCxn id="31" idx="5"/>
            <a:endCxn id="47" idx="0"/>
          </p:cNvCxnSpPr>
          <p:nvPr/>
        </p:nvCxnSpPr>
        <p:spPr>
          <a:xfrm>
            <a:off x="1516880" y="4821523"/>
            <a:ext cx="340358" cy="954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/>
          <p:cNvCxnSpPr>
            <a:stCxn id="33" idx="3"/>
            <a:endCxn id="48" idx="0"/>
          </p:cNvCxnSpPr>
          <p:nvPr/>
        </p:nvCxnSpPr>
        <p:spPr>
          <a:xfrm flipH="1">
            <a:off x="2748083" y="4786404"/>
            <a:ext cx="303757" cy="989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/>
          <p:cNvCxnSpPr>
            <a:stCxn id="33" idx="5"/>
            <a:endCxn id="49" idx="0"/>
          </p:cNvCxnSpPr>
          <p:nvPr/>
        </p:nvCxnSpPr>
        <p:spPr>
          <a:xfrm>
            <a:off x="3530616" y="4786404"/>
            <a:ext cx="270614" cy="989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Elipse 74"/>
          <p:cNvSpPr/>
          <p:nvPr/>
        </p:nvSpPr>
        <p:spPr>
          <a:xfrm>
            <a:off x="4739429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32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590800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18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7" name="Elipse 76"/>
          <p:cNvSpPr/>
          <p:nvPr/>
        </p:nvSpPr>
        <p:spPr>
          <a:xfrm>
            <a:off x="688239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44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8" name="Elipse 77"/>
          <p:cNvSpPr/>
          <p:nvPr/>
        </p:nvSpPr>
        <p:spPr>
          <a:xfrm>
            <a:off x="7935541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17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79" name="Conector recto 78"/>
          <p:cNvCxnSpPr>
            <a:stCxn id="40" idx="3"/>
            <a:endCxn id="75" idx="0"/>
          </p:cNvCxnSpPr>
          <p:nvPr/>
        </p:nvCxnSpPr>
        <p:spPr>
          <a:xfrm flipH="1">
            <a:off x="5077975" y="4780335"/>
            <a:ext cx="341437" cy="99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/>
          <p:cNvCxnSpPr>
            <a:stCxn id="40" idx="5"/>
            <a:endCxn id="76" idx="0"/>
          </p:cNvCxnSpPr>
          <p:nvPr/>
        </p:nvCxnSpPr>
        <p:spPr>
          <a:xfrm>
            <a:off x="5898188" y="4780335"/>
            <a:ext cx="348362" cy="99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/>
          <p:cNvCxnSpPr>
            <a:stCxn id="42" idx="3"/>
            <a:endCxn id="77" idx="0"/>
          </p:cNvCxnSpPr>
          <p:nvPr/>
        </p:nvCxnSpPr>
        <p:spPr>
          <a:xfrm flipH="1">
            <a:off x="7220940" y="4769692"/>
            <a:ext cx="398739" cy="10059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/>
          <p:cNvCxnSpPr>
            <a:stCxn id="42" idx="5"/>
            <a:endCxn id="78" idx="0"/>
          </p:cNvCxnSpPr>
          <p:nvPr/>
        </p:nvCxnSpPr>
        <p:spPr>
          <a:xfrm>
            <a:off x="8098455" y="4769692"/>
            <a:ext cx="175632" cy="10059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CuadroTexto 96"/>
          <p:cNvSpPr txBox="1"/>
          <p:nvPr/>
        </p:nvSpPr>
        <p:spPr>
          <a:xfrm>
            <a:off x="0" y="1105692"/>
            <a:ext cx="2146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latin typeface="DIN Condensed Bold"/>
                <a:cs typeface="DIN Condensed Bold"/>
              </a:rPr>
              <a:t>We</a:t>
            </a:r>
            <a:r>
              <a:rPr lang="es-ES" sz="2400" dirty="0" smtClean="0">
                <a:latin typeface="DIN Condensed Bold"/>
                <a:cs typeface="DIN Condensed Bold"/>
              </a:rPr>
              <a:t> “</a:t>
            </a:r>
            <a:r>
              <a:rPr lang="es-ES" sz="2400" dirty="0" err="1" smtClean="0">
                <a:latin typeface="DIN Condensed Bold"/>
                <a:cs typeface="DIN Condensed Bold"/>
              </a:rPr>
              <a:t>extract</a:t>
            </a:r>
            <a:r>
              <a:rPr lang="es-ES" sz="2400" dirty="0" smtClean="0">
                <a:latin typeface="DIN Condensed Bold"/>
                <a:cs typeface="DIN Condensed Bold"/>
              </a:rPr>
              <a:t>” </a:t>
            </a:r>
            <a:r>
              <a:rPr lang="es-ES" sz="2400" dirty="0" err="1" smtClean="0">
                <a:latin typeface="DIN Condensed Bold"/>
                <a:cs typeface="DIN Condensed Bold"/>
              </a:rPr>
              <a:t>the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root</a:t>
            </a:r>
            <a:endParaRPr lang="es-ES" sz="2400" dirty="0"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195073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Extracting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4081083" y="1639940"/>
            <a:ext cx="677092" cy="65272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17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2043588" y="3011017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3</a:t>
            </a:r>
            <a:r>
              <a:rPr lang="es-ES" sz="2400" dirty="0" smtClean="0">
                <a:solidFill>
                  <a:schemeClr val="tx1"/>
                </a:solidFill>
              </a:rPr>
              <a:t>1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27"/>
          <p:cNvCxnSpPr>
            <a:stCxn id="26" idx="3"/>
            <a:endCxn id="27" idx="0"/>
          </p:cNvCxnSpPr>
          <p:nvPr/>
        </p:nvCxnSpPr>
        <p:spPr>
          <a:xfrm flipH="1">
            <a:off x="2382134" y="2197074"/>
            <a:ext cx="1798107" cy="813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Elipse 28"/>
          <p:cNvSpPr/>
          <p:nvPr/>
        </p:nvSpPr>
        <p:spPr>
          <a:xfrm>
            <a:off x="6328433" y="3106606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79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0" name="Conector recto 29"/>
          <p:cNvCxnSpPr>
            <a:stCxn id="26" idx="5"/>
            <a:endCxn id="29" idx="0"/>
          </p:cNvCxnSpPr>
          <p:nvPr/>
        </p:nvCxnSpPr>
        <p:spPr>
          <a:xfrm>
            <a:off x="4659017" y="2197074"/>
            <a:ext cx="2007962" cy="909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Elipse 30"/>
          <p:cNvSpPr/>
          <p:nvPr/>
        </p:nvSpPr>
        <p:spPr>
          <a:xfrm>
            <a:off x="938946" y="426438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23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2" name="Conector recto 31"/>
          <p:cNvCxnSpPr>
            <a:stCxn id="27" idx="3"/>
            <a:endCxn id="31" idx="0"/>
          </p:cNvCxnSpPr>
          <p:nvPr/>
        </p:nvCxnSpPr>
        <p:spPr>
          <a:xfrm flipH="1">
            <a:off x="1277492" y="3568151"/>
            <a:ext cx="865254" cy="696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Elipse 32"/>
          <p:cNvSpPr/>
          <p:nvPr/>
        </p:nvSpPr>
        <p:spPr>
          <a:xfrm>
            <a:off x="2952682" y="4229270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4" name="Conector recto 33"/>
          <p:cNvCxnSpPr>
            <a:stCxn id="27" idx="5"/>
            <a:endCxn id="33" idx="0"/>
          </p:cNvCxnSpPr>
          <p:nvPr/>
        </p:nvCxnSpPr>
        <p:spPr>
          <a:xfrm>
            <a:off x="2621522" y="3568151"/>
            <a:ext cx="669706" cy="661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Elipse 39"/>
          <p:cNvSpPr/>
          <p:nvPr/>
        </p:nvSpPr>
        <p:spPr>
          <a:xfrm>
            <a:off x="5320254" y="4223201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54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1" name="Conector recto 40"/>
          <p:cNvCxnSpPr>
            <a:stCxn id="29" idx="3"/>
            <a:endCxn id="40" idx="0"/>
          </p:cNvCxnSpPr>
          <p:nvPr/>
        </p:nvCxnSpPr>
        <p:spPr>
          <a:xfrm flipH="1">
            <a:off x="5658800" y="3663740"/>
            <a:ext cx="768791" cy="5594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ipse 41"/>
          <p:cNvSpPr/>
          <p:nvPr/>
        </p:nvSpPr>
        <p:spPr>
          <a:xfrm>
            <a:off x="7520521" y="421255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67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3" name="Conector recto 42"/>
          <p:cNvCxnSpPr>
            <a:stCxn id="29" idx="5"/>
            <a:endCxn id="42" idx="0"/>
          </p:cNvCxnSpPr>
          <p:nvPr/>
        </p:nvCxnSpPr>
        <p:spPr>
          <a:xfrm>
            <a:off x="6906367" y="3663740"/>
            <a:ext cx="952700" cy="548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266572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7" name="Elipse 46"/>
          <p:cNvSpPr/>
          <p:nvPr/>
        </p:nvSpPr>
        <p:spPr>
          <a:xfrm>
            <a:off x="1518692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12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2409537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4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346268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62" name="Conector recto 61"/>
          <p:cNvCxnSpPr>
            <a:stCxn id="31" idx="3"/>
            <a:endCxn id="46" idx="0"/>
          </p:cNvCxnSpPr>
          <p:nvPr/>
        </p:nvCxnSpPr>
        <p:spPr>
          <a:xfrm flipH="1">
            <a:off x="605118" y="4821523"/>
            <a:ext cx="432986" cy="954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/>
          <p:cNvCxnSpPr>
            <a:stCxn id="31" idx="5"/>
            <a:endCxn id="47" idx="0"/>
          </p:cNvCxnSpPr>
          <p:nvPr/>
        </p:nvCxnSpPr>
        <p:spPr>
          <a:xfrm>
            <a:off x="1516880" y="4821523"/>
            <a:ext cx="340358" cy="954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/>
          <p:cNvCxnSpPr>
            <a:stCxn id="33" idx="3"/>
            <a:endCxn id="48" idx="0"/>
          </p:cNvCxnSpPr>
          <p:nvPr/>
        </p:nvCxnSpPr>
        <p:spPr>
          <a:xfrm flipH="1">
            <a:off x="2748083" y="4786404"/>
            <a:ext cx="303757" cy="989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/>
          <p:cNvCxnSpPr>
            <a:stCxn id="33" idx="5"/>
            <a:endCxn id="49" idx="0"/>
          </p:cNvCxnSpPr>
          <p:nvPr/>
        </p:nvCxnSpPr>
        <p:spPr>
          <a:xfrm>
            <a:off x="3530616" y="4786404"/>
            <a:ext cx="270614" cy="989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Elipse 74"/>
          <p:cNvSpPr/>
          <p:nvPr/>
        </p:nvSpPr>
        <p:spPr>
          <a:xfrm>
            <a:off x="4739429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32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590800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18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7" name="Elipse 76"/>
          <p:cNvSpPr/>
          <p:nvPr/>
        </p:nvSpPr>
        <p:spPr>
          <a:xfrm>
            <a:off x="688239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44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79" name="Conector recto 78"/>
          <p:cNvCxnSpPr>
            <a:stCxn id="40" idx="3"/>
            <a:endCxn id="75" idx="0"/>
          </p:cNvCxnSpPr>
          <p:nvPr/>
        </p:nvCxnSpPr>
        <p:spPr>
          <a:xfrm flipH="1">
            <a:off x="5077975" y="4780335"/>
            <a:ext cx="341437" cy="99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/>
          <p:cNvCxnSpPr>
            <a:stCxn id="40" idx="5"/>
            <a:endCxn id="76" idx="0"/>
          </p:cNvCxnSpPr>
          <p:nvPr/>
        </p:nvCxnSpPr>
        <p:spPr>
          <a:xfrm>
            <a:off x="5898188" y="4780335"/>
            <a:ext cx="348362" cy="99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/>
          <p:cNvCxnSpPr>
            <a:stCxn id="42" idx="3"/>
            <a:endCxn id="77" idx="0"/>
          </p:cNvCxnSpPr>
          <p:nvPr/>
        </p:nvCxnSpPr>
        <p:spPr>
          <a:xfrm flipH="1">
            <a:off x="7220940" y="4769692"/>
            <a:ext cx="398739" cy="10059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CuadroTexto 96"/>
          <p:cNvSpPr txBox="1"/>
          <p:nvPr/>
        </p:nvSpPr>
        <p:spPr>
          <a:xfrm>
            <a:off x="0" y="1105692"/>
            <a:ext cx="7764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DIN Condensed Bold"/>
                <a:cs typeface="DIN Condensed Bold"/>
              </a:rPr>
              <a:t>We move the last element to the root (to preserve the shape property of a heap):</a:t>
            </a:r>
            <a:endParaRPr lang="en-GB" sz="2400" dirty="0"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4957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Extracting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4081083" y="1639940"/>
            <a:ext cx="677092" cy="65272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17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2043588" y="3011017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3</a:t>
            </a:r>
            <a:r>
              <a:rPr lang="es-ES" sz="2400" dirty="0" smtClean="0">
                <a:solidFill>
                  <a:schemeClr val="tx1"/>
                </a:solidFill>
              </a:rPr>
              <a:t>1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27"/>
          <p:cNvCxnSpPr>
            <a:stCxn id="26" idx="3"/>
            <a:endCxn id="27" idx="0"/>
          </p:cNvCxnSpPr>
          <p:nvPr/>
        </p:nvCxnSpPr>
        <p:spPr>
          <a:xfrm flipH="1">
            <a:off x="2382134" y="2197074"/>
            <a:ext cx="1798107" cy="813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Elipse 28"/>
          <p:cNvSpPr/>
          <p:nvPr/>
        </p:nvSpPr>
        <p:spPr>
          <a:xfrm>
            <a:off x="6328433" y="3106606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79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0" name="Conector recto 29"/>
          <p:cNvCxnSpPr>
            <a:stCxn id="26" idx="5"/>
            <a:endCxn id="29" idx="0"/>
          </p:cNvCxnSpPr>
          <p:nvPr/>
        </p:nvCxnSpPr>
        <p:spPr>
          <a:xfrm>
            <a:off x="4659017" y="2197074"/>
            <a:ext cx="2007962" cy="909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Elipse 30"/>
          <p:cNvSpPr/>
          <p:nvPr/>
        </p:nvSpPr>
        <p:spPr>
          <a:xfrm>
            <a:off x="938946" y="426438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23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2" name="Conector recto 31"/>
          <p:cNvCxnSpPr>
            <a:stCxn id="27" idx="3"/>
            <a:endCxn id="31" idx="0"/>
          </p:cNvCxnSpPr>
          <p:nvPr/>
        </p:nvCxnSpPr>
        <p:spPr>
          <a:xfrm flipH="1">
            <a:off x="1277492" y="3568151"/>
            <a:ext cx="865254" cy="696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Elipse 32"/>
          <p:cNvSpPr/>
          <p:nvPr/>
        </p:nvSpPr>
        <p:spPr>
          <a:xfrm>
            <a:off x="2952682" y="4229270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4" name="Conector recto 33"/>
          <p:cNvCxnSpPr>
            <a:stCxn id="27" idx="5"/>
            <a:endCxn id="33" idx="0"/>
          </p:cNvCxnSpPr>
          <p:nvPr/>
        </p:nvCxnSpPr>
        <p:spPr>
          <a:xfrm>
            <a:off x="2621522" y="3568151"/>
            <a:ext cx="669706" cy="661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Elipse 39"/>
          <p:cNvSpPr/>
          <p:nvPr/>
        </p:nvSpPr>
        <p:spPr>
          <a:xfrm>
            <a:off x="5320254" y="4223201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54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1" name="Conector recto 40"/>
          <p:cNvCxnSpPr>
            <a:stCxn id="29" idx="3"/>
            <a:endCxn id="40" idx="0"/>
          </p:cNvCxnSpPr>
          <p:nvPr/>
        </p:nvCxnSpPr>
        <p:spPr>
          <a:xfrm flipH="1">
            <a:off x="5658800" y="3663740"/>
            <a:ext cx="768791" cy="5594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ipse 41"/>
          <p:cNvSpPr/>
          <p:nvPr/>
        </p:nvSpPr>
        <p:spPr>
          <a:xfrm>
            <a:off x="7520521" y="421255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67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3" name="Conector recto 42"/>
          <p:cNvCxnSpPr>
            <a:stCxn id="29" idx="5"/>
            <a:endCxn id="42" idx="0"/>
          </p:cNvCxnSpPr>
          <p:nvPr/>
        </p:nvCxnSpPr>
        <p:spPr>
          <a:xfrm>
            <a:off x="6906367" y="3663740"/>
            <a:ext cx="952700" cy="548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266572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7" name="Elipse 46"/>
          <p:cNvSpPr/>
          <p:nvPr/>
        </p:nvSpPr>
        <p:spPr>
          <a:xfrm>
            <a:off x="1518692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12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2409537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4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346268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62" name="Conector recto 61"/>
          <p:cNvCxnSpPr>
            <a:stCxn id="31" idx="3"/>
            <a:endCxn id="46" idx="0"/>
          </p:cNvCxnSpPr>
          <p:nvPr/>
        </p:nvCxnSpPr>
        <p:spPr>
          <a:xfrm flipH="1">
            <a:off x="605118" y="4821523"/>
            <a:ext cx="432986" cy="954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/>
          <p:cNvCxnSpPr>
            <a:stCxn id="31" idx="5"/>
            <a:endCxn id="47" idx="0"/>
          </p:cNvCxnSpPr>
          <p:nvPr/>
        </p:nvCxnSpPr>
        <p:spPr>
          <a:xfrm>
            <a:off x="1516880" y="4821523"/>
            <a:ext cx="340358" cy="954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/>
          <p:cNvCxnSpPr>
            <a:stCxn id="33" idx="3"/>
            <a:endCxn id="48" idx="0"/>
          </p:cNvCxnSpPr>
          <p:nvPr/>
        </p:nvCxnSpPr>
        <p:spPr>
          <a:xfrm flipH="1">
            <a:off x="2748083" y="4786404"/>
            <a:ext cx="303757" cy="989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/>
          <p:cNvCxnSpPr>
            <a:stCxn id="33" idx="5"/>
            <a:endCxn id="49" idx="0"/>
          </p:cNvCxnSpPr>
          <p:nvPr/>
        </p:nvCxnSpPr>
        <p:spPr>
          <a:xfrm>
            <a:off x="3530616" y="4786404"/>
            <a:ext cx="270614" cy="989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Elipse 74"/>
          <p:cNvSpPr/>
          <p:nvPr/>
        </p:nvSpPr>
        <p:spPr>
          <a:xfrm>
            <a:off x="4739429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32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590800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18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7" name="Elipse 76"/>
          <p:cNvSpPr/>
          <p:nvPr/>
        </p:nvSpPr>
        <p:spPr>
          <a:xfrm>
            <a:off x="688239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44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79" name="Conector recto 78"/>
          <p:cNvCxnSpPr>
            <a:stCxn id="40" idx="3"/>
            <a:endCxn id="75" idx="0"/>
          </p:cNvCxnSpPr>
          <p:nvPr/>
        </p:nvCxnSpPr>
        <p:spPr>
          <a:xfrm flipH="1">
            <a:off x="5077975" y="4780335"/>
            <a:ext cx="341437" cy="99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/>
          <p:cNvCxnSpPr>
            <a:stCxn id="40" idx="5"/>
            <a:endCxn id="76" idx="0"/>
          </p:cNvCxnSpPr>
          <p:nvPr/>
        </p:nvCxnSpPr>
        <p:spPr>
          <a:xfrm>
            <a:off x="5898188" y="4780335"/>
            <a:ext cx="348362" cy="99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/>
          <p:cNvCxnSpPr>
            <a:stCxn id="42" idx="3"/>
            <a:endCxn id="77" idx="0"/>
          </p:cNvCxnSpPr>
          <p:nvPr/>
        </p:nvCxnSpPr>
        <p:spPr>
          <a:xfrm flipH="1">
            <a:off x="7220940" y="4769692"/>
            <a:ext cx="398739" cy="10059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CuadroTexto 96"/>
          <p:cNvSpPr txBox="1"/>
          <p:nvPr/>
        </p:nvSpPr>
        <p:spPr>
          <a:xfrm>
            <a:off x="0" y="1105692"/>
            <a:ext cx="8090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DIN Condensed Bold"/>
                <a:cs typeface="DIN Condensed Bold"/>
              </a:rPr>
              <a:t>Note that now we have two (max-) heaps and a root that violates the heap property:</a:t>
            </a:r>
            <a:endParaRPr lang="en-GB" sz="2400" dirty="0">
              <a:latin typeface="DIN Condensed Bold"/>
              <a:cs typeface="DIN Condensed Bold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133672" y="2757405"/>
            <a:ext cx="4046569" cy="3910501"/>
          </a:xfrm>
          <a:prstGeom prst="rect">
            <a:avLst/>
          </a:prstGeom>
          <a:ln w="12700" cmpd="sng">
            <a:solidFill>
              <a:srgbClr val="FF0000"/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6" name="Rectángulo 35"/>
          <p:cNvSpPr/>
          <p:nvPr/>
        </p:nvSpPr>
        <p:spPr>
          <a:xfrm>
            <a:off x="4599986" y="2757405"/>
            <a:ext cx="4046569" cy="3910501"/>
          </a:xfrm>
          <a:prstGeom prst="rect">
            <a:avLst/>
          </a:prstGeom>
          <a:ln w="12700" cmpd="sng">
            <a:solidFill>
              <a:srgbClr val="FF0000"/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6009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Extracting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4081083" y="1639940"/>
            <a:ext cx="677092" cy="65272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17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2043588" y="3011017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3</a:t>
            </a:r>
            <a:r>
              <a:rPr lang="es-ES" sz="2400" dirty="0" smtClean="0">
                <a:solidFill>
                  <a:schemeClr val="tx1"/>
                </a:solidFill>
              </a:rPr>
              <a:t>1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27"/>
          <p:cNvCxnSpPr>
            <a:stCxn id="26" idx="3"/>
            <a:endCxn id="27" idx="0"/>
          </p:cNvCxnSpPr>
          <p:nvPr/>
        </p:nvCxnSpPr>
        <p:spPr>
          <a:xfrm flipH="1">
            <a:off x="2382134" y="2197074"/>
            <a:ext cx="1798107" cy="813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Elipse 28"/>
          <p:cNvSpPr/>
          <p:nvPr/>
        </p:nvSpPr>
        <p:spPr>
          <a:xfrm>
            <a:off x="6328433" y="3106606"/>
            <a:ext cx="677092" cy="65272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79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0" name="Conector recto 29"/>
          <p:cNvCxnSpPr>
            <a:stCxn id="26" idx="5"/>
            <a:endCxn id="29" idx="0"/>
          </p:cNvCxnSpPr>
          <p:nvPr/>
        </p:nvCxnSpPr>
        <p:spPr>
          <a:xfrm>
            <a:off x="4659017" y="2197074"/>
            <a:ext cx="2007962" cy="909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Elipse 30"/>
          <p:cNvSpPr/>
          <p:nvPr/>
        </p:nvSpPr>
        <p:spPr>
          <a:xfrm>
            <a:off x="938946" y="426438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23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2" name="Conector recto 31"/>
          <p:cNvCxnSpPr>
            <a:stCxn id="27" idx="3"/>
            <a:endCxn id="31" idx="0"/>
          </p:cNvCxnSpPr>
          <p:nvPr/>
        </p:nvCxnSpPr>
        <p:spPr>
          <a:xfrm flipH="1">
            <a:off x="1277492" y="3568151"/>
            <a:ext cx="865254" cy="696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Elipse 32"/>
          <p:cNvSpPr/>
          <p:nvPr/>
        </p:nvSpPr>
        <p:spPr>
          <a:xfrm>
            <a:off x="2952682" y="4229270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4" name="Conector recto 33"/>
          <p:cNvCxnSpPr>
            <a:stCxn id="27" idx="5"/>
            <a:endCxn id="33" idx="0"/>
          </p:cNvCxnSpPr>
          <p:nvPr/>
        </p:nvCxnSpPr>
        <p:spPr>
          <a:xfrm>
            <a:off x="2621522" y="3568151"/>
            <a:ext cx="669706" cy="661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Elipse 39"/>
          <p:cNvSpPr/>
          <p:nvPr/>
        </p:nvSpPr>
        <p:spPr>
          <a:xfrm>
            <a:off x="5320254" y="4223201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54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1" name="Conector recto 40"/>
          <p:cNvCxnSpPr>
            <a:stCxn id="29" idx="3"/>
            <a:endCxn id="40" idx="0"/>
          </p:cNvCxnSpPr>
          <p:nvPr/>
        </p:nvCxnSpPr>
        <p:spPr>
          <a:xfrm flipH="1">
            <a:off x="5658800" y="3663740"/>
            <a:ext cx="768791" cy="5594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ipse 41"/>
          <p:cNvSpPr/>
          <p:nvPr/>
        </p:nvSpPr>
        <p:spPr>
          <a:xfrm>
            <a:off x="7520521" y="421255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67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3" name="Conector recto 42"/>
          <p:cNvCxnSpPr>
            <a:stCxn id="29" idx="5"/>
            <a:endCxn id="42" idx="0"/>
          </p:cNvCxnSpPr>
          <p:nvPr/>
        </p:nvCxnSpPr>
        <p:spPr>
          <a:xfrm>
            <a:off x="6906367" y="3663740"/>
            <a:ext cx="952700" cy="548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266572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7" name="Elipse 46"/>
          <p:cNvSpPr/>
          <p:nvPr/>
        </p:nvSpPr>
        <p:spPr>
          <a:xfrm>
            <a:off x="1518692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12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2409537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4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346268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62" name="Conector recto 61"/>
          <p:cNvCxnSpPr>
            <a:stCxn id="31" idx="3"/>
            <a:endCxn id="46" idx="0"/>
          </p:cNvCxnSpPr>
          <p:nvPr/>
        </p:nvCxnSpPr>
        <p:spPr>
          <a:xfrm flipH="1">
            <a:off x="605118" y="4821523"/>
            <a:ext cx="432986" cy="954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/>
          <p:cNvCxnSpPr>
            <a:stCxn id="31" idx="5"/>
            <a:endCxn id="47" idx="0"/>
          </p:cNvCxnSpPr>
          <p:nvPr/>
        </p:nvCxnSpPr>
        <p:spPr>
          <a:xfrm>
            <a:off x="1516880" y="4821523"/>
            <a:ext cx="340358" cy="954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/>
          <p:cNvCxnSpPr>
            <a:stCxn id="33" idx="3"/>
            <a:endCxn id="48" idx="0"/>
          </p:cNvCxnSpPr>
          <p:nvPr/>
        </p:nvCxnSpPr>
        <p:spPr>
          <a:xfrm flipH="1">
            <a:off x="2748083" y="4786404"/>
            <a:ext cx="303757" cy="989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/>
          <p:cNvCxnSpPr>
            <a:stCxn id="33" idx="5"/>
            <a:endCxn id="49" idx="0"/>
          </p:cNvCxnSpPr>
          <p:nvPr/>
        </p:nvCxnSpPr>
        <p:spPr>
          <a:xfrm>
            <a:off x="3530616" y="4786404"/>
            <a:ext cx="270614" cy="989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Elipse 74"/>
          <p:cNvSpPr/>
          <p:nvPr/>
        </p:nvSpPr>
        <p:spPr>
          <a:xfrm>
            <a:off x="4739429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32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590800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18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7" name="Elipse 76"/>
          <p:cNvSpPr/>
          <p:nvPr/>
        </p:nvSpPr>
        <p:spPr>
          <a:xfrm>
            <a:off x="688239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44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79" name="Conector recto 78"/>
          <p:cNvCxnSpPr>
            <a:stCxn id="40" idx="3"/>
            <a:endCxn id="75" idx="0"/>
          </p:cNvCxnSpPr>
          <p:nvPr/>
        </p:nvCxnSpPr>
        <p:spPr>
          <a:xfrm flipH="1">
            <a:off x="5077975" y="4780335"/>
            <a:ext cx="341437" cy="99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/>
          <p:cNvCxnSpPr>
            <a:stCxn id="40" idx="5"/>
            <a:endCxn id="76" idx="0"/>
          </p:cNvCxnSpPr>
          <p:nvPr/>
        </p:nvCxnSpPr>
        <p:spPr>
          <a:xfrm>
            <a:off x="5898188" y="4780335"/>
            <a:ext cx="348362" cy="99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/>
          <p:cNvCxnSpPr>
            <a:stCxn id="42" idx="3"/>
            <a:endCxn id="77" idx="0"/>
          </p:cNvCxnSpPr>
          <p:nvPr/>
        </p:nvCxnSpPr>
        <p:spPr>
          <a:xfrm flipH="1">
            <a:off x="7220940" y="4769692"/>
            <a:ext cx="398739" cy="10059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CuadroTexto 96"/>
          <p:cNvSpPr txBox="1"/>
          <p:nvPr/>
        </p:nvSpPr>
        <p:spPr>
          <a:xfrm>
            <a:off x="0" y="1105692"/>
            <a:ext cx="5729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DIN Condensed Bold"/>
                <a:cs typeface="DIN Condensed Bold"/>
              </a:rPr>
              <a:t>We compare the out-of-place element to its largest child:</a:t>
            </a:r>
            <a:endParaRPr lang="en-GB" sz="2400" dirty="0"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910324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Extracting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4081083" y="1639940"/>
            <a:ext cx="677092" cy="65272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79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2043588" y="3011017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3</a:t>
            </a:r>
            <a:r>
              <a:rPr lang="es-ES" sz="2400" dirty="0" smtClean="0">
                <a:solidFill>
                  <a:schemeClr val="tx1"/>
                </a:solidFill>
              </a:rPr>
              <a:t>1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27"/>
          <p:cNvCxnSpPr>
            <a:stCxn id="26" idx="3"/>
            <a:endCxn id="27" idx="0"/>
          </p:cNvCxnSpPr>
          <p:nvPr/>
        </p:nvCxnSpPr>
        <p:spPr>
          <a:xfrm flipH="1">
            <a:off x="2382134" y="2197074"/>
            <a:ext cx="1798107" cy="813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Elipse 28"/>
          <p:cNvSpPr/>
          <p:nvPr/>
        </p:nvSpPr>
        <p:spPr>
          <a:xfrm>
            <a:off x="6328433" y="3106606"/>
            <a:ext cx="677092" cy="65272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17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0" name="Conector recto 29"/>
          <p:cNvCxnSpPr>
            <a:stCxn id="26" idx="5"/>
            <a:endCxn id="29" idx="0"/>
          </p:cNvCxnSpPr>
          <p:nvPr/>
        </p:nvCxnSpPr>
        <p:spPr>
          <a:xfrm>
            <a:off x="4659017" y="2197074"/>
            <a:ext cx="2007962" cy="909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Elipse 30"/>
          <p:cNvSpPr/>
          <p:nvPr/>
        </p:nvSpPr>
        <p:spPr>
          <a:xfrm>
            <a:off x="938946" y="426438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23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2" name="Conector recto 31"/>
          <p:cNvCxnSpPr>
            <a:stCxn id="27" idx="3"/>
            <a:endCxn id="31" idx="0"/>
          </p:cNvCxnSpPr>
          <p:nvPr/>
        </p:nvCxnSpPr>
        <p:spPr>
          <a:xfrm flipH="1">
            <a:off x="1277492" y="3568151"/>
            <a:ext cx="865254" cy="696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Elipse 32"/>
          <p:cNvSpPr/>
          <p:nvPr/>
        </p:nvSpPr>
        <p:spPr>
          <a:xfrm>
            <a:off x="2952682" y="4229270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4" name="Conector recto 33"/>
          <p:cNvCxnSpPr>
            <a:stCxn id="27" idx="5"/>
            <a:endCxn id="33" idx="0"/>
          </p:cNvCxnSpPr>
          <p:nvPr/>
        </p:nvCxnSpPr>
        <p:spPr>
          <a:xfrm>
            <a:off x="2621522" y="3568151"/>
            <a:ext cx="669706" cy="661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Elipse 39"/>
          <p:cNvSpPr/>
          <p:nvPr/>
        </p:nvSpPr>
        <p:spPr>
          <a:xfrm>
            <a:off x="5320254" y="4223201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54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1" name="Conector recto 40"/>
          <p:cNvCxnSpPr>
            <a:stCxn id="29" idx="3"/>
            <a:endCxn id="40" idx="0"/>
          </p:cNvCxnSpPr>
          <p:nvPr/>
        </p:nvCxnSpPr>
        <p:spPr>
          <a:xfrm flipH="1">
            <a:off x="5658800" y="3663740"/>
            <a:ext cx="768791" cy="5594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ipse 41"/>
          <p:cNvSpPr/>
          <p:nvPr/>
        </p:nvSpPr>
        <p:spPr>
          <a:xfrm>
            <a:off x="7520521" y="421255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67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3" name="Conector recto 42"/>
          <p:cNvCxnSpPr>
            <a:stCxn id="29" idx="5"/>
            <a:endCxn id="42" idx="0"/>
          </p:cNvCxnSpPr>
          <p:nvPr/>
        </p:nvCxnSpPr>
        <p:spPr>
          <a:xfrm>
            <a:off x="6906367" y="3663740"/>
            <a:ext cx="952700" cy="548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266572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7" name="Elipse 46"/>
          <p:cNvSpPr/>
          <p:nvPr/>
        </p:nvSpPr>
        <p:spPr>
          <a:xfrm>
            <a:off x="1518692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12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2409537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4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346268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62" name="Conector recto 61"/>
          <p:cNvCxnSpPr>
            <a:stCxn id="31" idx="3"/>
            <a:endCxn id="46" idx="0"/>
          </p:cNvCxnSpPr>
          <p:nvPr/>
        </p:nvCxnSpPr>
        <p:spPr>
          <a:xfrm flipH="1">
            <a:off x="605118" y="4821523"/>
            <a:ext cx="432986" cy="954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/>
          <p:cNvCxnSpPr>
            <a:stCxn id="31" idx="5"/>
            <a:endCxn id="47" idx="0"/>
          </p:cNvCxnSpPr>
          <p:nvPr/>
        </p:nvCxnSpPr>
        <p:spPr>
          <a:xfrm>
            <a:off x="1516880" y="4821523"/>
            <a:ext cx="340358" cy="954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/>
          <p:cNvCxnSpPr>
            <a:stCxn id="33" idx="3"/>
            <a:endCxn id="48" idx="0"/>
          </p:cNvCxnSpPr>
          <p:nvPr/>
        </p:nvCxnSpPr>
        <p:spPr>
          <a:xfrm flipH="1">
            <a:off x="2748083" y="4786404"/>
            <a:ext cx="303757" cy="989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/>
          <p:cNvCxnSpPr>
            <a:stCxn id="33" idx="5"/>
            <a:endCxn id="49" idx="0"/>
          </p:cNvCxnSpPr>
          <p:nvPr/>
        </p:nvCxnSpPr>
        <p:spPr>
          <a:xfrm>
            <a:off x="3530616" y="4786404"/>
            <a:ext cx="270614" cy="989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Elipse 74"/>
          <p:cNvSpPr/>
          <p:nvPr/>
        </p:nvSpPr>
        <p:spPr>
          <a:xfrm>
            <a:off x="4739429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32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590800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18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7" name="Elipse 76"/>
          <p:cNvSpPr/>
          <p:nvPr/>
        </p:nvSpPr>
        <p:spPr>
          <a:xfrm>
            <a:off x="688239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44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79" name="Conector recto 78"/>
          <p:cNvCxnSpPr>
            <a:stCxn id="40" idx="3"/>
            <a:endCxn id="75" idx="0"/>
          </p:cNvCxnSpPr>
          <p:nvPr/>
        </p:nvCxnSpPr>
        <p:spPr>
          <a:xfrm flipH="1">
            <a:off x="5077975" y="4780335"/>
            <a:ext cx="341437" cy="99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/>
          <p:cNvCxnSpPr>
            <a:stCxn id="40" idx="5"/>
            <a:endCxn id="76" idx="0"/>
          </p:cNvCxnSpPr>
          <p:nvPr/>
        </p:nvCxnSpPr>
        <p:spPr>
          <a:xfrm>
            <a:off x="5898188" y="4780335"/>
            <a:ext cx="348362" cy="99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/>
          <p:cNvCxnSpPr>
            <a:stCxn id="42" idx="3"/>
            <a:endCxn id="77" idx="0"/>
          </p:cNvCxnSpPr>
          <p:nvPr/>
        </p:nvCxnSpPr>
        <p:spPr>
          <a:xfrm flipH="1">
            <a:off x="7220940" y="4769692"/>
            <a:ext cx="398739" cy="10059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7" name="CuadroTexto 96"/>
          <p:cNvSpPr txBox="1"/>
          <p:nvPr/>
        </p:nvSpPr>
        <p:spPr>
          <a:xfrm>
            <a:off x="0" y="1105692"/>
            <a:ext cx="523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DIN Condensed Bold"/>
                <a:cs typeface="DIN Condensed Bold"/>
              </a:rPr>
              <a:t>Because the child is larger than the parent, we swap:</a:t>
            </a:r>
            <a:endParaRPr lang="en-GB" sz="2400" dirty="0"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4192029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Extracting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4081083" y="1639940"/>
            <a:ext cx="677092" cy="6527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79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2043588" y="3011017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3</a:t>
            </a:r>
            <a:r>
              <a:rPr lang="es-ES" sz="2400" dirty="0" smtClean="0">
                <a:solidFill>
                  <a:schemeClr val="tx1"/>
                </a:solidFill>
              </a:rPr>
              <a:t>1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27"/>
          <p:cNvCxnSpPr>
            <a:stCxn id="26" idx="3"/>
            <a:endCxn id="27" idx="0"/>
          </p:cNvCxnSpPr>
          <p:nvPr/>
        </p:nvCxnSpPr>
        <p:spPr>
          <a:xfrm flipH="1">
            <a:off x="2382134" y="2197074"/>
            <a:ext cx="1798107" cy="813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Elipse 28"/>
          <p:cNvSpPr/>
          <p:nvPr/>
        </p:nvSpPr>
        <p:spPr>
          <a:xfrm>
            <a:off x="6328433" y="3106606"/>
            <a:ext cx="677092" cy="65272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17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0" name="Conector recto 29"/>
          <p:cNvCxnSpPr>
            <a:stCxn id="26" idx="5"/>
            <a:endCxn id="29" idx="0"/>
          </p:cNvCxnSpPr>
          <p:nvPr/>
        </p:nvCxnSpPr>
        <p:spPr>
          <a:xfrm>
            <a:off x="4659017" y="2197074"/>
            <a:ext cx="2007962" cy="909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Elipse 30"/>
          <p:cNvSpPr/>
          <p:nvPr/>
        </p:nvSpPr>
        <p:spPr>
          <a:xfrm>
            <a:off x="938946" y="426438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23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2" name="Conector recto 31"/>
          <p:cNvCxnSpPr>
            <a:stCxn id="27" idx="3"/>
            <a:endCxn id="31" idx="0"/>
          </p:cNvCxnSpPr>
          <p:nvPr/>
        </p:nvCxnSpPr>
        <p:spPr>
          <a:xfrm flipH="1">
            <a:off x="1277492" y="3568151"/>
            <a:ext cx="865254" cy="696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Elipse 32"/>
          <p:cNvSpPr/>
          <p:nvPr/>
        </p:nvSpPr>
        <p:spPr>
          <a:xfrm>
            <a:off x="2952682" y="4229270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4" name="Conector recto 33"/>
          <p:cNvCxnSpPr>
            <a:stCxn id="27" idx="5"/>
            <a:endCxn id="33" idx="0"/>
          </p:cNvCxnSpPr>
          <p:nvPr/>
        </p:nvCxnSpPr>
        <p:spPr>
          <a:xfrm>
            <a:off x="2621522" y="3568151"/>
            <a:ext cx="669706" cy="661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Elipse 39"/>
          <p:cNvSpPr/>
          <p:nvPr/>
        </p:nvSpPr>
        <p:spPr>
          <a:xfrm>
            <a:off x="5320254" y="4223201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54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1" name="Conector recto 40"/>
          <p:cNvCxnSpPr>
            <a:stCxn id="29" idx="3"/>
            <a:endCxn id="40" idx="0"/>
          </p:cNvCxnSpPr>
          <p:nvPr/>
        </p:nvCxnSpPr>
        <p:spPr>
          <a:xfrm flipH="1">
            <a:off x="5658800" y="3663740"/>
            <a:ext cx="768791" cy="5594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ipse 41"/>
          <p:cNvSpPr/>
          <p:nvPr/>
        </p:nvSpPr>
        <p:spPr>
          <a:xfrm>
            <a:off x="7520521" y="421255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67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3" name="Conector recto 42"/>
          <p:cNvCxnSpPr>
            <a:stCxn id="29" idx="5"/>
            <a:endCxn id="42" idx="0"/>
          </p:cNvCxnSpPr>
          <p:nvPr/>
        </p:nvCxnSpPr>
        <p:spPr>
          <a:xfrm>
            <a:off x="6906367" y="3663740"/>
            <a:ext cx="952700" cy="548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266572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7" name="Elipse 46"/>
          <p:cNvSpPr/>
          <p:nvPr/>
        </p:nvSpPr>
        <p:spPr>
          <a:xfrm>
            <a:off x="1518692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12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2409537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4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346268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62" name="Conector recto 61"/>
          <p:cNvCxnSpPr>
            <a:stCxn id="31" idx="3"/>
            <a:endCxn id="46" idx="0"/>
          </p:cNvCxnSpPr>
          <p:nvPr/>
        </p:nvCxnSpPr>
        <p:spPr>
          <a:xfrm flipH="1">
            <a:off x="605118" y="4821523"/>
            <a:ext cx="432986" cy="954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/>
          <p:cNvCxnSpPr>
            <a:stCxn id="31" idx="5"/>
            <a:endCxn id="47" idx="0"/>
          </p:cNvCxnSpPr>
          <p:nvPr/>
        </p:nvCxnSpPr>
        <p:spPr>
          <a:xfrm>
            <a:off x="1516880" y="4821523"/>
            <a:ext cx="340358" cy="954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/>
          <p:cNvCxnSpPr>
            <a:stCxn id="33" idx="3"/>
            <a:endCxn id="48" idx="0"/>
          </p:cNvCxnSpPr>
          <p:nvPr/>
        </p:nvCxnSpPr>
        <p:spPr>
          <a:xfrm flipH="1">
            <a:off x="2748083" y="4786404"/>
            <a:ext cx="303757" cy="989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/>
          <p:cNvCxnSpPr>
            <a:stCxn id="33" idx="5"/>
            <a:endCxn id="49" idx="0"/>
          </p:cNvCxnSpPr>
          <p:nvPr/>
        </p:nvCxnSpPr>
        <p:spPr>
          <a:xfrm>
            <a:off x="3530616" y="4786404"/>
            <a:ext cx="270614" cy="989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Elipse 74"/>
          <p:cNvSpPr/>
          <p:nvPr/>
        </p:nvSpPr>
        <p:spPr>
          <a:xfrm>
            <a:off x="4739429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32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590800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18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7" name="Elipse 76"/>
          <p:cNvSpPr/>
          <p:nvPr/>
        </p:nvSpPr>
        <p:spPr>
          <a:xfrm>
            <a:off x="688239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44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79" name="Conector recto 78"/>
          <p:cNvCxnSpPr>
            <a:stCxn id="40" idx="3"/>
            <a:endCxn id="75" idx="0"/>
          </p:cNvCxnSpPr>
          <p:nvPr/>
        </p:nvCxnSpPr>
        <p:spPr>
          <a:xfrm flipH="1">
            <a:off x="5077975" y="4780335"/>
            <a:ext cx="341437" cy="99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/>
          <p:cNvCxnSpPr>
            <a:stCxn id="40" idx="5"/>
            <a:endCxn id="76" idx="0"/>
          </p:cNvCxnSpPr>
          <p:nvPr/>
        </p:nvCxnSpPr>
        <p:spPr>
          <a:xfrm>
            <a:off x="5898188" y="4780335"/>
            <a:ext cx="348362" cy="99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/>
          <p:cNvCxnSpPr>
            <a:stCxn id="42" idx="3"/>
            <a:endCxn id="77" idx="0"/>
          </p:cNvCxnSpPr>
          <p:nvPr/>
        </p:nvCxnSpPr>
        <p:spPr>
          <a:xfrm flipH="1">
            <a:off x="7220940" y="4769692"/>
            <a:ext cx="398739" cy="10059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uadroTexto 34"/>
          <p:cNvSpPr txBox="1"/>
          <p:nvPr/>
        </p:nvSpPr>
        <p:spPr>
          <a:xfrm>
            <a:off x="0" y="1105692"/>
            <a:ext cx="8090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DIN Condensed Bold"/>
                <a:cs typeface="DIN Condensed Bold"/>
              </a:rPr>
              <a:t>Note that now we have two (max-) heaps and a root that violates the heap property:</a:t>
            </a:r>
            <a:endParaRPr lang="en-GB" sz="2400" dirty="0">
              <a:latin typeface="DIN Condensed Bold"/>
              <a:cs typeface="DIN Condensed Bold"/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628394" y="4044194"/>
            <a:ext cx="2038585" cy="2540154"/>
          </a:xfrm>
          <a:prstGeom prst="rect">
            <a:avLst/>
          </a:prstGeom>
          <a:ln w="38100" cmpd="sng">
            <a:solidFill>
              <a:srgbClr val="FF0000"/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7" name="Rectángulo 36"/>
          <p:cNvSpPr/>
          <p:nvPr/>
        </p:nvSpPr>
        <p:spPr>
          <a:xfrm>
            <a:off x="6822822" y="4044194"/>
            <a:ext cx="2038585" cy="2540154"/>
          </a:xfrm>
          <a:prstGeom prst="rect">
            <a:avLst/>
          </a:prstGeom>
          <a:ln w="38100" cmpd="sng">
            <a:solidFill>
              <a:srgbClr val="FF0000"/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628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Extracting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4081083" y="1639940"/>
            <a:ext cx="677092" cy="6527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79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2043588" y="3011017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3</a:t>
            </a:r>
            <a:r>
              <a:rPr lang="es-ES" sz="2400" dirty="0" smtClean="0">
                <a:solidFill>
                  <a:schemeClr val="tx1"/>
                </a:solidFill>
              </a:rPr>
              <a:t>1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27"/>
          <p:cNvCxnSpPr>
            <a:stCxn id="26" idx="3"/>
            <a:endCxn id="27" idx="0"/>
          </p:cNvCxnSpPr>
          <p:nvPr/>
        </p:nvCxnSpPr>
        <p:spPr>
          <a:xfrm flipH="1">
            <a:off x="2382134" y="2197074"/>
            <a:ext cx="1798107" cy="813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Elipse 28"/>
          <p:cNvSpPr/>
          <p:nvPr/>
        </p:nvSpPr>
        <p:spPr>
          <a:xfrm>
            <a:off x="6328433" y="3106606"/>
            <a:ext cx="677092" cy="65272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17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0" name="Conector recto 29"/>
          <p:cNvCxnSpPr>
            <a:stCxn id="26" idx="5"/>
            <a:endCxn id="29" idx="0"/>
          </p:cNvCxnSpPr>
          <p:nvPr/>
        </p:nvCxnSpPr>
        <p:spPr>
          <a:xfrm>
            <a:off x="4659017" y="2197074"/>
            <a:ext cx="2007962" cy="909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Elipse 30"/>
          <p:cNvSpPr/>
          <p:nvPr/>
        </p:nvSpPr>
        <p:spPr>
          <a:xfrm>
            <a:off x="938946" y="426438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23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2" name="Conector recto 31"/>
          <p:cNvCxnSpPr>
            <a:stCxn id="27" idx="3"/>
            <a:endCxn id="31" idx="0"/>
          </p:cNvCxnSpPr>
          <p:nvPr/>
        </p:nvCxnSpPr>
        <p:spPr>
          <a:xfrm flipH="1">
            <a:off x="1277492" y="3568151"/>
            <a:ext cx="865254" cy="696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Elipse 32"/>
          <p:cNvSpPr/>
          <p:nvPr/>
        </p:nvSpPr>
        <p:spPr>
          <a:xfrm>
            <a:off x="2952682" y="4229270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4" name="Conector recto 33"/>
          <p:cNvCxnSpPr>
            <a:stCxn id="27" idx="5"/>
            <a:endCxn id="33" idx="0"/>
          </p:cNvCxnSpPr>
          <p:nvPr/>
        </p:nvCxnSpPr>
        <p:spPr>
          <a:xfrm>
            <a:off x="2621522" y="3568151"/>
            <a:ext cx="669706" cy="661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Elipse 39"/>
          <p:cNvSpPr/>
          <p:nvPr/>
        </p:nvSpPr>
        <p:spPr>
          <a:xfrm>
            <a:off x="5320254" y="4223201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54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1" name="Conector recto 40"/>
          <p:cNvCxnSpPr>
            <a:stCxn id="29" idx="3"/>
            <a:endCxn id="40" idx="0"/>
          </p:cNvCxnSpPr>
          <p:nvPr/>
        </p:nvCxnSpPr>
        <p:spPr>
          <a:xfrm flipH="1">
            <a:off x="5658800" y="3663740"/>
            <a:ext cx="768791" cy="5594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ipse 41"/>
          <p:cNvSpPr/>
          <p:nvPr/>
        </p:nvSpPr>
        <p:spPr>
          <a:xfrm>
            <a:off x="7520521" y="4212558"/>
            <a:ext cx="677092" cy="65272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67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3" name="Conector recto 42"/>
          <p:cNvCxnSpPr>
            <a:stCxn id="29" idx="5"/>
            <a:endCxn id="42" idx="0"/>
          </p:cNvCxnSpPr>
          <p:nvPr/>
        </p:nvCxnSpPr>
        <p:spPr>
          <a:xfrm>
            <a:off x="6906367" y="3663740"/>
            <a:ext cx="952700" cy="548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266572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7" name="Elipse 46"/>
          <p:cNvSpPr/>
          <p:nvPr/>
        </p:nvSpPr>
        <p:spPr>
          <a:xfrm>
            <a:off x="1518692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12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2409537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4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346268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62" name="Conector recto 61"/>
          <p:cNvCxnSpPr>
            <a:stCxn id="31" idx="3"/>
            <a:endCxn id="46" idx="0"/>
          </p:cNvCxnSpPr>
          <p:nvPr/>
        </p:nvCxnSpPr>
        <p:spPr>
          <a:xfrm flipH="1">
            <a:off x="605118" y="4821523"/>
            <a:ext cx="432986" cy="954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/>
          <p:cNvCxnSpPr>
            <a:stCxn id="31" idx="5"/>
            <a:endCxn id="47" idx="0"/>
          </p:cNvCxnSpPr>
          <p:nvPr/>
        </p:nvCxnSpPr>
        <p:spPr>
          <a:xfrm>
            <a:off x="1516880" y="4821523"/>
            <a:ext cx="340358" cy="954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/>
          <p:cNvCxnSpPr>
            <a:stCxn id="33" idx="3"/>
            <a:endCxn id="48" idx="0"/>
          </p:cNvCxnSpPr>
          <p:nvPr/>
        </p:nvCxnSpPr>
        <p:spPr>
          <a:xfrm flipH="1">
            <a:off x="2748083" y="4786404"/>
            <a:ext cx="303757" cy="989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/>
          <p:cNvCxnSpPr>
            <a:stCxn id="33" idx="5"/>
            <a:endCxn id="49" idx="0"/>
          </p:cNvCxnSpPr>
          <p:nvPr/>
        </p:nvCxnSpPr>
        <p:spPr>
          <a:xfrm>
            <a:off x="3530616" y="4786404"/>
            <a:ext cx="270614" cy="989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Elipse 74"/>
          <p:cNvSpPr/>
          <p:nvPr/>
        </p:nvSpPr>
        <p:spPr>
          <a:xfrm>
            <a:off x="4739429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32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590800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18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7" name="Elipse 76"/>
          <p:cNvSpPr/>
          <p:nvPr/>
        </p:nvSpPr>
        <p:spPr>
          <a:xfrm>
            <a:off x="688239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44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79" name="Conector recto 78"/>
          <p:cNvCxnSpPr>
            <a:stCxn id="40" idx="3"/>
            <a:endCxn id="75" idx="0"/>
          </p:cNvCxnSpPr>
          <p:nvPr/>
        </p:nvCxnSpPr>
        <p:spPr>
          <a:xfrm flipH="1">
            <a:off x="5077975" y="4780335"/>
            <a:ext cx="341437" cy="99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/>
          <p:cNvCxnSpPr>
            <a:stCxn id="40" idx="5"/>
            <a:endCxn id="76" idx="0"/>
          </p:cNvCxnSpPr>
          <p:nvPr/>
        </p:nvCxnSpPr>
        <p:spPr>
          <a:xfrm>
            <a:off x="5898188" y="4780335"/>
            <a:ext cx="348362" cy="99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/>
          <p:cNvCxnSpPr>
            <a:stCxn id="42" idx="3"/>
            <a:endCxn id="77" idx="0"/>
          </p:cNvCxnSpPr>
          <p:nvPr/>
        </p:nvCxnSpPr>
        <p:spPr>
          <a:xfrm flipH="1">
            <a:off x="7220940" y="4769692"/>
            <a:ext cx="398739" cy="10059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uadroTexto 34"/>
          <p:cNvSpPr txBox="1"/>
          <p:nvPr/>
        </p:nvSpPr>
        <p:spPr>
          <a:xfrm>
            <a:off x="0" y="1105692"/>
            <a:ext cx="588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DIN Condensed Bold"/>
                <a:cs typeface="DIN Condensed Bold"/>
              </a:rPr>
              <a:t>We compare the out-of-place element with its largest child:</a:t>
            </a:r>
            <a:endParaRPr lang="en-GB" sz="2400" dirty="0"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288763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Extracting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elements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in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implicit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heap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6" name="Elipse 25"/>
          <p:cNvSpPr/>
          <p:nvPr/>
        </p:nvSpPr>
        <p:spPr>
          <a:xfrm>
            <a:off x="4081083" y="1639940"/>
            <a:ext cx="677092" cy="65272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rgbClr val="000000"/>
                </a:solidFill>
              </a:rPr>
              <a:t>79</a:t>
            </a:r>
            <a:endParaRPr lang="es-ES" sz="2400" dirty="0">
              <a:solidFill>
                <a:srgbClr val="000000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2043588" y="3011017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3</a:t>
            </a:r>
            <a:r>
              <a:rPr lang="es-ES" sz="2400" dirty="0" smtClean="0">
                <a:solidFill>
                  <a:schemeClr val="tx1"/>
                </a:solidFill>
              </a:rPr>
              <a:t>1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27"/>
          <p:cNvCxnSpPr>
            <a:stCxn id="26" idx="3"/>
            <a:endCxn id="27" idx="0"/>
          </p:cNvCxnSpPr>
          <p:nvPr/>
        </p:nvCxnSpPr>
        <p:spPr>
          <a:xfrm flipH="1">
            <a:off x="2382134" y="2197074"/>
            <a:ext cx="1798107" cy="8139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Elipse 28"/>
          <p:cNvSpPr/>
          <p:nvPr/>
        </p:nvSpPr>
        <p:spPr>
          <a:xfrm>
            <a:off x="6328433" y="3106606"/>
            <a:ext cx="677092" cy="65272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6</a:t>
            </a:r>
            <a:r>
              <a:rPr lang="es-ES" sz="2400" dirty="0" smtClean="0">
                <a:solidFill>
                  <a:schemeClr val="tx1"/>
                </a:solidFill>
              </a:rPr>
              <a:t>7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0" name="Conector recto 29"/>
          <p:cNvCxnSpPr>
            <a:stCxn id="26" idx="5"/>
            <a:endCxn id="29" idx="0"/>
          </p:cNvCxnSpPr>
          <p:nvPr/>
        </p:nvCxnSpPr>
        <p:spPr>
          <a:xfrm>
            <a:off x="4659017" y="2197074"/>
            <a:ext cx="2007962" cy="9095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Elipse 30"/>
          <p:cNvSpPr/>
          <p:nvPr/>
        </p:nvSpPr>
        <p:spPr>
          <a:xfrm>
            <a:off x="938946" y="4264389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23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2" name="Conector recto 31"/>
          <p:cNvCxnSpPr>
            <a:stCxn id="27" idx="3"/>
            <a:endCxn id="31" idx="0"/>
          </p:cNvCxnSpPr>
          <p:nvPr/>
        </p:nvCxnSpPr>
        <p:spPr>
          <a:xfrm flipH="1">
            <a:off x="1277492" y="3568151"/>
            <a:ext cx="865254" cy="696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Elipse 32"/>
          <p:cNvSpPr/>
          <p:nvPr/>
        </p:nvSpPr>
        <p:spPr>
          <a:xfrm>
            <a:off x="2952682" y="4229270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4" name="Conector recto 33"/>
          <p:cNvCxnSpPr>
            <a:stCxn id="27" idx="5"/>
            <a:endCxn id="33" idx="0"/>
          </p:cNvCxnSpPr>
          <p:nvPr/>
        </p:nvCxnSpPr>
        <p:spPr>
          <a:xfrm>
            <a:off x="2621522" y="3568151"/>
            <a:ext cx="669706" cy="6611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Elipse 39"/>
          <p:cNvSpPr/>
          <p:nvPr/>
        </p:nvSpPr>
        <p:spPr>
          <a:xfrm>
            <a:off x="5320254" y="4223201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54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1" name="Conector recto 40"/>
          <p:cNvCxnSpPr>
            <a:stCxn id="29" idx="3"/>
            <a:endCxn id="40" idx="0"/>
          </p:cNvCxnSpPr>
          <p:nvPr/>
        </p:nvCxnSpPr>
        <p:spPr>
          <a:xfrm flipH="1">
            <a:off x="5658800" y="3663740"/>
            <a:ext cx="768791" cy="5594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Elipse 41"/>
          <p:cNvSpPr/>
          <p:nvPr/>
        </p:nvSpPr>
        <p:spPr>
          <a:xfrm>
            <a:off x="7520521" y="4212558"/>
            <a:ext cx="677092" cy="65272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1</a:t>
            </a:r>
            <a:r>
              <a:rPr lang="es-ES" sz="2400" dirty="0" smtClean="0">
                <a:solidFill>
                  <a:schemeClr val="tx1"/>
                </a:solidFill>
              </a:rPr>
              <a:t>7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3" name="Conector recto 42"/>
          <p:cNvCxnSpPr>
            <a:stCxn id="29" idx="5"/>
            <a:endCxn id="42" idx="0"/>
          </p:cNvCxnSpPr>
          <p:nvPr/>
        </p:nvCxnSpPr>
        <p:spPr>
          <a:xfrm>
            <a:off x="6906367" y="3663740"/>
            <a:ext cx="952700" cy="548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266572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7" name="Elipse 46"/>
          <p:cNvSpPr/>
          <p:nvPr/>
        </p:nvSpPr>
        <p:spPr>
          <a:xfrm>
            <a:off x="1518692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12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2409537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4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346268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62" name="Conector recto 61"/>
          <p:cNvCxnSpPr>
            <a:stCxn id="31" idx="3"/>
            <a:endCxn id="46" idx="0"/>
          </p:cNvCxnSpPr>
          <p:nvPr/>
        </p:nvCxnSpPr>
        <p:spPr>
          <a:xfrm flipH="1">
            <a:off x="605118" y="4821523"/>
            <a:ext cx="432986" cy="954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65"/>
          <p:cNvCxnSpPr>
            <a:stCxn id="31" idx="5"/>
            <a:endCxn id="47" idx="0"/>
          </p:cNvCxnSpPr>
          <p:nvPr/>
        </p:nvCxnSpPr>
        <p:spPr>
          <a:xfrm>
            <a:off x="1516880" y="4821523"/>
            <a:ext cx="340358" cy="9541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68"/>
          <p:cNvCxnSpPr>
            <a:stCxn id="33" idx="3"/>
            <a:endCxn id="48" idx="0"/>
          </p:cNvCxnSpPr>
          <p:nvPr/>
        </p:nvCxnSpPr>
        <p:spPr>
          <a:xfrm flipH="1">
            <a:off x="2748083" y="4786404"/>
            <a:ext cx="303757" cy="989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ector recto 71"/>
          <p:cNvCxnSpPr>
            <a:stCxn id="33" idx="5"/>
            <a:endCxn id="49" idx="0"/>
          </p:cNvCxnSpPr>
          <p:nvPr/>
        </p:nvCxnSpPr>
        <p:spPr>
          <a:xfrm>
            <a:off x="3530616" y="4786404"/>
            <a:ext cx="270614" cy="9892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Elipse 74"/>
          <p:cNvSpPr/>
          <p:nvPr/>
        </p:nvSpPr>
        <p:spPr>
          <a:xfrm>
            <a:off x="4739429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32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6" name="Elipse 75"/>
          <p:cNvSpPr/>
          <p:nvPr/>
        </p:nvSpPr>
        <p:spPr>
          <a:xfrm>
            <a:off x="590800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18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77" name="Elipse 76"/>
          <p:cNvSpPr/>
          <p:nvPr/>
        </p:nvSpPr>
        <p:spPr>
          <a:xfrm>
            <a:off x="6882394" y="5775668"/>
            <a:ext cx="677092" cy="652723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44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79" name="Conector recto 78"/>
          <p:cNvCxnSpPr>
            <a:stCxn id="40" idx="3"/>
            <a:endCxn id="75" idx="0"/>
          </p:cNvCxnSpPr>
          <p:nvPr/>
        </p:nvCxnSpPr>
        <p:spPr>
          <a:xfrm flipH="1">
            <a:off x="5077975" y="4780335"/>
            <a:ext cx="341437" cy="99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/>
          <p:cNvCxnSpPr>
            <a:stCxn id="40" idx="5"/>
            <a:endCxn id="76" idx="0"/>
          </p:cNvCxnSpPr>
          <p:nvPr/>
        </p:nvCxnSpPr>
        <p:spPr>
          <a:xfrm>
            <a:off x="5898188" y="4780335"/>
            <a:ext cx="348362" cy="99533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/>
          <p:cNvCxnSpPr>
            <a:stCxn id="42" idx="3"/>
            <a:endCxn id="77" idx="0"/>
          </p:cNvCxnSpPr>
          <p:nvPr/>
        </p:nvCxnSpPr>
        <p:spPr>
          <a:xfrm flipH="1">
            <a:off x="7220940" y="4769692"/>
            <a:ext cx="398739" cy="10059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uadroTexto 35"/>
          <p:cNvSpPr txBox="1"/>
          <p:nvPr/>
        </p:nvSpPr>
        <p:spPr>
          <a:xfrm>
            <a:off x="0" y="1105692"/>
            <a:ext cx="5237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latin typeface="DIN Condensed Bold"/>
                <a:cs typeface="DIN Condensed Bold"/>
              </a:rPr>
              <a:t>Because the child is larger than the parent, we swap:</a:t>
            </a:r>
            <a:endParaRPr lang="en-GB" sz="2400" dirty="0"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475906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 cmpd="sng">
          <a:solidFill>
            <a:srgbClr val="FF0000"/>
          </a:solidFill>
          <a:headEnd type="none"/>
          <a:tailEnd type="arrow"/>
        </a:ln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13188</TotalTime>
  <Words>11056</Words>
  <Application>Microsoft Macintosh PowerPoint</Application>
  <PresentationFormat>Presentación en pantalla (4:3)</PresentationFormat>
  <Paragraphs>5073</Paragraphs>
  <Slides>196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196</vt:i4>
      </vt:variant>
    </vt:vector>
  </HeadingPairs>
  <TitlesOfParts>
    <vt:vector size="198" baseType="lpstr">
      <vt:lpstr>Tema de Office</vt:lpstr>
      <vt:lpstr>Documento</vt:lpstr>
      <vt:lpstr>Lecture 12</vt:lpstr>
      <vt:lpstr>Outline</vt:lpstr>
      <vt:lpstr>Outline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11</dc:title>
  <dc:creator>Alejandra Beghelli</dc:creator>
  <cp:lastModifiedBy>Alejandra Beghelli</cp:lastModifiedBy>
  <cp:revision>529</cp:revision>
  <dcterms:created xsi:type="dcterms:W3CDTF">2019-01-08T19:03:15Z</dcterms:created>
  <dcterms:modified xsi:type="dcterms:W3CDTF">2019-01-22T12:47:34Z</dcterms:modified>
</cp:coreProperties>
</file>